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71" r:id="rId3"/>
    <p:sldId id="282" r:id="rId4"/>
    <p:sldId id="283" r:id="rId5"/>
    <p:sldId id="280" r:id="rId6"/>
    <p:sldId id="274" r:id="rId7"/>
    <p:sldId id="258" r:id="rId8"/>
    <p:sldId id="284" r:id="rId9"/>
    <p:sldId id="279" r:id="rId10"/>
    <p:sldId id="285" r:id="rId11"/>
    <p:sldId id="288" r:id="rId12"/>
    <p:sldId id="289" r:id="rId13"/>
    <p:sldId id="287" r:id="rId14"/>
    <p:sldId id="286" r:id="rId15"/>
    <p:sldId id="26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4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111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354B99-E3AB-4A51-9D7A-26142084C32F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43AB1-750E-487C-ACF3-5356BE22B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99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4463" y="1162050"/>
            <a:ext cx="4181475" cy="31369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1pPr>
            <a:lvl2pPr marL="757066" indent="-291179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2pPr>
            <a:lvl3pPr marL="1164717" indent="-232943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3pPr>
            <a:lvl4pPr marL="1630604" indent="-232943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4pPr>
            <a:lvl5pPr marL="2096491" indent="-232943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9pPr>
          </a:lstStyle>
          <a:p>
            <a:fld id="{7F86EA2D-FCAF-45C2-A085-99C594FA4B84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5023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4256-2427-45BF-8711-35D0697D9944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D775F-BECB-4682-8B70-005A06570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523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4256-2427-45BF-8711-35D0697D9944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D775F-BECB-4682-8B70-005A06570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949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4256-2427-45BF-8711-35D0697D9944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D775F-BECB-4682-8B70-005A06570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000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4256-2427-45BF-8711-35D0697D9944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D775F-BECB-4682-8B70-005A06570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89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4256-2427-45BF-8711-35D0697D9944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D775F-BECB-4682-8B70-005A06570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897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4256-2427-45BF-8711-35D0697D9944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D775F-BECB-4682-8B70-005A06570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305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4256-2427-45BF-8711-35D0697D9944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D775F-BECB-4682-8B70-005A06570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180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4256-2427-45BF-8711-35D0697D9944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D775F-BECB-4682-8B70-005A06570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762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4256-2427-45BF-8711-35D0697D9944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D775F-BECB-4682-8B70-005A06570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645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4256-2427-45BF-8711-35D0697D9944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D775F-BECB-4682-8B70-005A06570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325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4256-2427-45BF-8711-35D0697D9944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D775F-BECB-4682-8B70-005A06570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20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D4256-2427-45BF-8711-35D0697D9944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D775F-BECB-4682-8B70-005A06570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821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microsoft.com/office/2007/relationships/hdphoto" Target="../media/hdphoto1.wdp"/><Relationship Id="rId7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348" y="1772718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en-US" sz="4900" dirty="0"/>
              <a:t>Mentored Grant Writing Program</a:t>
            </a:r>
            <a:br>
              <a:rPr lang="en-US" sz="4900" dirty="0"/>
            </a:br>
            <a:br>
              <a:rPr lang="en-US" dirty="0"/>
            </a:br>
            <a:r>
              <a:rPr lang="en-US" sz="3100" dirty="0"/>
              <a:t>November 6, 2019</a:t>
            </a:r>
          </a:p>
        </p:txBody>
      </p:sp>
    </p:spTree>
    <p:extLst>
      <p:ext uri="{BB962C8B-B14F-4D97-AF65-F5344CB8AC3E}">
        <p14:creationId xmlns:p14="http://schemas.microsoft.com/office/powerpoint/2010/main" val="3250752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494" y="11484"/>
            <a:ext cx="8855029" cy="1130710"/>
          </a:xfrm>
        </p:spPr>
        <p:txBody>
          <a:bodyPr>
            <a:normAutofit/>
          </a:bodyPr>
          <a:lstStyle/>
          <a:p>
            <a:r>
              <a:rPr lang="en-US" b="1" dirty="0"/>
              <a:t>Proposal Writing “</a:t>
            </a:r>
            <a:r>
              <a:rPr lang="en-US" b="1" dirty="0" err="1"/>
              <a:t>Bootcamp</a:t>
            </a:r>
            <a:r>
              <a:rPr lang="en-US" b="1" dirty="0"/>
              <a:t>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08FF-4589-4DAF-936A-6176BCAC63F3}" type="slidenum">
              <a:rPr lang="en-US" smtClean="0"/>
              <a:t>10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14684" y="1130710"/>
            <a:ext cx="5571561" cy="40934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 fontAlgn="ctr">
              <a:buFont typeface="Arial" panose="020B0604020202020204" pitchFamily="34" charset="0"/>
              <a:buChar char="•"/>
            </a:pPr>
            <a:r>
              <a:rPr lang="en-US" sz="2400" b="1" dirty="0"/>
              <a:t>Topics</a:t>
            </a:r>
          </a:p>
          <a:p>
            <a:pPr marL="800100" lvl="1" indent="-342900" fontAlgn="ctr">
              <a:buFont typeface="Courier New" panose="02070309020205020404" pitchFamily="49" charset="0"/>
              <a:buChar char="o"/>
            </a:pPr>
            <a:r>
              <a:rPr lang="en-US" sz="2000" dirty="0"/>
              <a:t>Develop proposal logic</a:t>
            </a:r>
          </a:p>
          <a:p>
            <a:pPr marL="800100" lvl="1" indent="-342900" fontAlgn="ctr">
              <a:buFont typeface="Courier New" panose="02070309020205020404" pitchFamily="49" charset="0"/>
              <a:buChar char="o"/>
            </a:pPr>
            <a:r>
              <a:rPr lang="en-US" sz="2000" dirty="0"/>
              <a:t>Develop a need statement</a:t>
            </a:r>
          </a:p>
          <a:p>
            <a:pPr marL="800100" lvl="1" indent="-342900" fontAlgn="ctr">
              <a:buFont typeface="Courier New" panose="02070309020205020404" pitchFamily="49" charset="0"/>
              <a:buChar char="o"/>
            </a:pPr>
            <a:r>
              <a:rPr lang="en-US" sz="2000" dirty="0"/>
              <a:t>Write proposal elements</a:t>
            </a:r>
          </a:p>
          <a:p>
            <a:pPr marL="800100" lvl="1" indent="-342900" fontAlgn="ctr">
              <a:buFont typeface="Courier New" panose="02070309020205020404" pitchFamily="49" charset="0"/>
              <a:buChar char="o"/>
            </a:pPr>
            <a:r>
              <a:rPr lang="en-US" sz="2000" dirty="0"/>
              <a:t>Write persuasively</a:t>
            </a:r>
          </a:p>
          <a:p>
            <a:pPr marL="800100" lvl="1" indent="-342900" fontAlgn="ctr">
              <a:buFont typeface="Courier New" panose="02070309020205020404" pitchFamily="49" charset="0"/>
              <a:buChar char="o"/>
            </a:pPr>
            <a:r>
              <a:rPr lang="en-US" sz="2000" dirty="0"/>
              <a:t>Market a proposal</a:t>
            </a:r>
          </a:p>
          <a:p>
            <a:pPr marL="800100" lvl="1" indent="-342900" fontAlgn="ctr">
              <a:buFont typeface="Courier New" panose="02070309020205020404" pitchFamily="49" charset="0"/>
              <a:buChar char="o"/>
            </a:pPr>
            <a:r>
              <a:rPr lang="en-US" sz="2000" dirty="0"/>
              <a:t>Edit and re-write</a:t>
            </a:r>
            <a:br>
              <a:rPr lang="en-US" sz="2000" dirty="0"/>
            </a:br>
            <a:endParaRPr lang="en-US" sz="2000" dirty="0"/>
          </a:p>
          <a:p>
            <a:pPr marL="342900" indent="-342900" fontAlgn="ctr">
              <a:buFont typeface="Arial" panose="020B0604020202020204" pitchFamily="34" charset="0"/>
              <a:buChar char="•"/>
            </a:pPr>
            <a:r>
              <a:rPr lang="en-US" sz="2400" b="1" dirty="0"/>
              <a:t>Critiques on proposal progress throughout the development process</a:t>
            </a:r>
            <a:br>
              <a:rPr lang="en-US" sz="2400" b="1" dirty="0"/>
            </a:br>
            <a:endParaRPr lang="en-US" sz="2400" b="1" dirty="0"/>
          </a:p>
          <a:p>
            <a:pPr marL="342900" indent="-342900" fontAlgn="ctr">
              <a:buFont typeface="Arial" panose="020B0604020202020204" pitchFamily="34" charset="0"/>
              <a:buChar char="•"/>
            </a:pPr>
            <a:r>
              <a:rPr lang="en-US" sz="2400" b="1" dirty="0"/>
              <a:t>Complete a proposal draft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020" y="1787896"/>
            <a:ext cx="2883080" cy="216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510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71031" y="43065"/>
            <a:ext cx="9143999" cy="954107"/>
          </a:xfrm>
          <a:prstGeom prst="rect">
            <a:avLst/>
          </a:prstGeom>
          <a:noFill/>
        </p:spPr>
        <p:txBody>
          <a:bodyPr wrap="square" tIns="137160" bIns="137160" rtlCol="0">
            <a:spAutoFit/>
          </a:bodyPr>
          <a:lstStyle/>
          <a:p>
            <a:pPr algn="ctr"/>
            <a:r>
              <a:rPr lang="en-US" sz="4400" dirty="0"/>
              <a:t>Baseline Logic</a:t>
            </a:r>
            <a:endParaRPr lang="en-US" sz="4400" dirty="0">
              <a:solidFill>
                <a:srgbClr val="045397"/>
              </a:solidFill>
              <a:latin typeface="Futura Md BT" panose="020B0602020204020303" pitchFamily="34" charset="0"/>
            </a:endParaRPr>
          </a:p>
        </p:txBody>
      </p:sp>
      <p:sp>
        <p:nvSpPr>
          <p:cNvPr id="7" name="object 3"/>
          <p:cNvSpPr/>
          <p:nvPr/>
        </p:nvSpPr>
        <p:spPr>
          <a:xfrm>
            <a:off x="4780235" y="3429604"/>
            <a:ext cx="0" cy="368408"/>
          </a:xfrm>
          <a:custGeom>
            <a:avLst/>
            <a:gdLst/>
            <a:ahLst/>
            <a:cxnLst/>
            <a:rect l="l" t="t" r="r" b="b"/>
            <a:pathLst>
              <a:path h="506095">
                <a:moveTo>
                  <a:pt x="0" y="0"/>
                </a:moveTo>
                <a:lnTo>
                  <a:pt x="0" y="505904"/>
                </a:lnTo>
              </a:path>
            </a:pathLst>
          </a:custGeom>
          <a:ln w="3175">
            <a:solidFill>
              <a:srgbClr val="CD8500"/>
            </a:solidFill>
          </a:ln>
        </p:spPr>
        <p:txBody>
          <a:bodyPr wrap="square" lIns="0" tIns="0" rIns="0" bIns="0" rtlCol="0"/>
          <a:lstStyle/>
          <a:p>
            <a:endParaRPr sz="1460">
              <a:solidFill>
                <a:prstClr val="black"/>
              </a:solidFill>
            </a:endParaRPr>
          </a:p>
        </p:txBody>
      </p:sp>
      <p:sp>
        <p:nvSpPr>
          <p:cNvPr id="8" name="object 4"/>
          <p:cNvSpPr/>
          <p:nvPr/>
        </p:nvSpPr>
        <p:spPr>
          <a:xfrm>
            <a:off x="4724996" y="3779245"/>
            <a:ext cx="111401" cy="111863"/>
          </a:xfrm>
          <a:custGeom>
            <a:avLst/>
            <a:gdLst/>
            <a:ahLst/>
            <a:cxnLst/>
            <a:rect l="l" t="t" r="r" b="b"/>
            <a:pathLst>
              <a:path w="153035" h="153670">
                <a:moveTo>
                  <a:pt x="152908" y="0"/>
                </a:moveTo>
                <a:lnTo>
                  <a:pt x="0" y="382"/>
                </a:lnTo>
                <a:lnTo>
                  <a:pt x="76837" y="153098"/>
                </a:lnTo>
                <a:lnTo>
                  <a:pt x="152908" y="0"/>
                </a:lnTo>
                <a:close/>
              </a:path>
            </a:pathLst>
          </a:custGeom>
          <a:solidFill>
            <a:srgbClr val="CD8500"/>
          </a:solidFill>
        </p:spPr>
        <p:txBody>
          <a:bodyPr wrap="square" lIns="0" tIns="0" rIns="0" bIns="0" rtlCol="0"/>
          <a:lstStyle/>
          <a:p>
            <a:endParaRPr sz="1460">
              <a:solidFill>
                <a:prstClr val="black"/>
              </a:solidFill>
            </a:endParaRPr>
          </a:p>
        </p:txBody>
      </p:sp>
      <p:sp>
        <p:nvSpPr>
          <p:cNvPr id="9" name="object 5"/>
          <p:cNvSpPr txBox="1"/>
          <p:nvPr/>
        </p:nvSpPr>
        <p:spPr>
          <a:xfrm>
            <a:off x="4401891" y="3960965"/>
            <a:ext cx="786737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698" algn="ctr">
              <a:lnSpc>
                <a:spcPts val="3815"/>
              </a:lnSpc>
            </a:pPr>
            <a:r>
              <a:rPr sz="3203" b="1" spc="-26" dirty="0">
                <a:solidFill>
                  <a:srgbClr val="00669C"/>
                </a:solidFill>
                <a:latin typeface="Verdana"/>
                <a:cs typeface="Verdana"/>
              </a:rPr>
              <a:t>B</a:t>
            </a:r>
            <a:endParaRPr sz="3203" dirty="0">
              <a:solidFill>
                <a:prstClr val="black"/>
              </a:solidFill>
              <a:latin typeface="Verdana"/>
              <a:cs typeface="Verdana"/>
            </a:endParaRPr>
          </a:p>
          <a:p>
            <a:pPr algn="ctr">
              <a:lnSpc>
                <a:spcPts val="1544"/>
              </a:lnSpc>
            </a:pPr>
            <a:r>
              <a:rPr sz="1310" b="1" dirty="0">
                <a:solidFill>
                  <a:srgbClr val="9A1A0F"/>
                </a:solidFill>
                <a:latin typeface="Verdana"/>
                <a:cs typeface="Verdana"/>
              </a:rPr>
              <a:t>Ben</a:t>
            </a:r>
            <a:r>
              <a:rPr sz="1310" b="1" spc="-4" dirty="0">
                <a:solidFill>
                  <a:srgbClr val="9A1A0F"/>
                </a:solidFill>
                <a:latin typeface="Verdana"/>
                <a:cs typeface="Verdana"/>
              </a:rPr>
              <a:t>e</a:t>
            </a:r>
            <a:r>
              <a:rPr sz="1310" b="1" dirty="0">
                <a:solidFill>
                  <a:srgbClr val="9A1A0F"/>
                </a:solidFill>
                <a:latin typeface="Verdana"/>
                <a:cs typeface="Verdana"/>
              </a:rPr>
              <a:t>f</a:t>
            </a:r>
            <a:r>
              <a:rPr sz="1310" b="1" spc="-11" dirty="0">
                <a:solidFill>
                  <a:srgbClr val="9A1A0F"/>
                </a:solidFill>
                <a:latin typeface="Verdana"/>
                <a:cs typeface="Verdana"/>
              </a:rPr>
              <a:t>its</a:t>
            </a:r>
            <a:endParaRPr sz="1310" dirty="0">
              <a:solidFill>
                <a:prstClr val="black"/>
              </a:solidFill>
              <a:latin typeface="Verdana"/>
              <a:cs typeface="Verdana"/>
            </a:endParaRPr>
          </a:p>
        </p:txBody>
      </p:sp>
      <p:sp>
        <p:nvSpPr>
          <p:cNvPr id="10" name="object 6"/>
          <p:cNvSpPr txBox="1"/>
          <p:nvPr/>
        </p:nvSpPr>
        <p:spPr>
          <a:xfrm>
            <a:off x="2978182" y="2523466"/>
            <a:ext cx="864857" cy="4112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45" marR="3698" indent="64718">
              <a:lnSpc>
                <a:spcPct val="101899"/>
              </a:lnSpc>
            </a:pPr>
            <a:r>
              <a:rPr sz="1310" b="1" dirty="0">
                <a:solidFill>
                  <a:srgbClr val="9A1A0F"/>
                </a:solidFill>
                <a:latin typeface="Verdana"/>
                <a:cs typeface="Verdana"/>
              </a:rPr>
              <a:t>Curren</a:t>
            </a:r>
            <a:r>
              <a:rPr sz="1310" b="1" spc="-8" dirty="0">
                <a:solidFill>
                  <a:srgbClr val="9A1A0F"/>
                </a:solidFill>
                <a:latin typeface="Verdana"/>
                <a:cs typeface="Verdana"/>
              </a:rPr>
              <a:t>t Situation</a:t>
            </a:r>
            <a:endParaRPr sz="1310" dirty="0">
              <a:solidFill>
                <a:prstClr val="black"/>
              </a:solidFill>
              <a:latin typeface="Verdana"/>
              <a:cs typeface="Verdana"/>
            </a:endParaRPr>
          </a:p>
        </p:txBody>
      </p:sp>
      <p:sp>
        <p:nvSpPr>
          <p:cNvPr id="11" name="object 7"/>
          <p:cNvSpPr txBox="1"/>
          <p:nvPr/>
        </p:nvSpPr>
        <p:spPr>
          <a:xfrm>
            <a:off x="3144590" y="2953277"/>
            <a:ext cx="500609" cy="4928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45"/>
            <a:r>
              <a:rPr sz="3203" b="1" dirty="0">
                <a:solidFill>
                  <a:srgbClr val="00669C"/>
                </a:solidFill>
                <a:latin typeface="Verdana"/>
                <a:cs typeface="Verdana"/>
              </a:rPr>
              <a:t>S</a:t>
            </a:r>
            <a:r>
              <a:rPr sz="3167" b="1" spc="22" baseline="-13409" dirty="0">
                <a:solidFill>
                  <a:srgbClr val="00669C"/>
                </a:solidFill>
                <a:latin typeface="Verdana"/>
                <a:cs typeface="Verdana"/>
              </a:rPr>
              <a:t>1</a:t>
            </a:r>
            <a:endParaRPr sz="3167" baseline="-13409">
              <a:solidFill>
                <a:prstClr val="black"/>
              </a:solidFill>
              <a:latin typeface="Verdana"/>
              <a:cs typeface="Verdana"/>
            </a:endParaRPr>
          </a:p>
        </p:txBody>
      </p:sp>
      <p:sp>
        <p:nvSpPr>
          <p:cNvPr id="12" name="object 8"/>
          <p:cNvSpPr txBox="1"/>
          <p:nvPr/>
        </p:nvSpPr>
        <p:spPr>
          <a:xfrm>
            <a:off x="4429626" y="2523466"/>
            <a:ext cx="732655" cy="885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45" marR="3698" algn="ctr">
              <a:lnSpc>
                <a:spcPct val="101899"/>
              </a:lnSpc>
            </a:pPr>
            <a:r>
              <a:rPr sz="1310" b="1" spc="-4" dirty="0">
                <a:solidFill>
                  <a:srgbClr val="9A1A0F"/>
                </a:solidFill>
                <a:latin typeface="Verdana"/>
                <a:cs typeface="Verdana"/>
              </a:rPr>
              <a:t>Desired </a:t>
            </a:r>
            <a:r>
              <a:rPr sz="1310" b="1" dirty="0">
                <a:solidFill>
                  <a:srgbClr val="9A1A0F"/>
                </a:solidFill>
                <a:latin typeface="Verdana"/>
                <a:cs typeface="Verdana"/>
              </a:rPr>
              <a:t>Result</a:t>
            </a:r>
            <a:endParaRPr sz="1310">
              <a:solidFill>
                <a:prstClr val="black"/>
              </a:solidFill>
              <a:latin typeface="Verdana"/>
              <a:cs typeface="Verdana"/>
            </a:endParaRPr>
          </a:p>
          <a:p>
            <a:pPr marR="4161" algn="ctr">
              <a:lnSpc>
                <a:spcPts val="3655"/>
              </a:lnSpc>
            </a:pPr>
            <a:r>
              <a:rPr sz="3203" b="1" dirty="0">
                <a:solidFill>
                  <a:srgbClr val="00669C"/>
                </a:solidFill>
                <a:latin typeface="Verdana"/>
                <a:cs typeface="Verdana"/>
              </a:rPr>
              <a:t>S</a:t>
            </a:r>
            <a:r>
              <a:rPr sz="3167" b="1" spc="22" baseline="-13409" dirty="0">
                <a:solidFill>
                  <a:srgbClr val="00669C"/>
                </a:solidFill>
                <a:latin typeface="Verdana"/>
                <a:cs typeface="Verdana"/>
              </a:rPr>
              <a:t>2</a:t>
            </a:r>
            <a:endParaRPr sz="3167" baseline="-13409">
              <a:solidFill>
                <a:prstClr val="black"/>
              </a:solidFill>
              <a:latin typeface="Verdana"/>
              <a:cs typeface="Verdana"/>
            </a:endParaRPr>
          </a:p>
        </p:txBody>
      </p:sp>
      <p:sp>
        <p:nvSpPr>
          <p:cNvPr id="13" name="object 9"/>
          <p:cNvSpPr/>
          <p:nvPr/>
        </p:nvSpPr>
        <p:spPr>
          <a:xfrm>
            <a:off x="3710838" y="3189737"/>
            <a:ext cx="590285" cy="0"/>
          </a:xfrm>
          <a:custGeom>
            <a:avLst/>
            <a:gdLst/>
            <a:ahLst/>
            <a:cxnLst/>
            <a:rect l="l" t="t" r="r" b="b"/>
            <a:pathLst>
              <a:path w="810895">
                <a:moveTo>
                  <a:pt x="0" y="0"/>
                </a:moveTo>
                <a:lnTo>
                  <a:pt x="810704" y="0"/>
                </a:lnTo>
              </a:path>
            </a:pathLst>
          </a:custGeom>
          <a:ln w="3175">
            <a:solidFill>
              <a:srgbClr val="CD8500"/>
            </a:solidFill>
          </a:ln>
        </p:spPr>
        <p:txBody>
          <a:bodyPr wrap="square" lIns="0" tIns="0" rIns="0" bIns="0" rtlCol="0"/>
          <a:lstStyle/>
          <a:p>
            <a:endParaRPr sz="1460">
              <a:solidFill>
                <a:prstClr val="black"/>
              </a:solidFill>
            </a:endParaRPr>
          </a:p>
        </p:txBody>
      </p:sp>
      <p:sp>
        <p:nvSpPr>
          <p:cNvPr id="14" name="object 10"/>
          <p:cNvSpPr/>
          <p:nvPr/>
        </p:nvSpPr>
        <p:spPr>
          <a:xfrm>
            <a:off x="4282399" y="3134551"/>
            <a:ext cx="111401" cy="111401"/>
          </a:xfrm>
          <a:custGeom>
            <a:avLst/>
            <a:gdLst/>
            <a:ahLst/>
            <a:cxnLst/>
            <a:rect l="l" t="t" r="r" b="b"/>
            <a:pathLst>
              <a:path w="153035" h="153035">
                <a:moveTo>
                  <a:pt x="259" y="0"/>
                </a:moveTo>
                <a:lnTo>
                  <a:pt x="0" y="152907"/>
                </a:lnTo>
                <a:lnTo>
                  <a:pt x="153037" y="76713"/>
                </a:lnTo>
                <a:lnTo>
                  <a:pt x="259" y="0"/>
                </a:lnTo>
                <a:close/>
              </a:path>
            </a:pathLst>
          </a:custGeom>
          <a:solidFill>
            <a:srgbClr val="CD8500"/>
          </a:solidFill>
        </p:spPr>
        <p:txBody>
          <a:bodyPr wrap="square" lIns="0" tIns="0" rIns="0" bIns="0" rtlCol="0"/>
          <a:lstStyle/>
          <a:p>
            <a:endParaRPr sz="1460">
              <a:solidFill>
                <a:prstClr val="black"/>
              </a:solidFill>
            </a:endParaRPr>
          </a:p>
        </p:txBody>
      </p:sp>
      <p:sp>
        <p:nvSpPr>
          <p:cNvPr id="16" name="object 13"/>
          <p:cNvSpPr txBox="1"/>
          <p:nvPr/>
        </p:nvSpPr>
        <p:spPr>
          <a:xfrm>
            <a:off x="714682" y="2497240"/>
            <a:ext cx="2116463" cy="85164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rtlCol="0">
            <a:spAutoFit/>
          </a:bodyPr>
          <a:lstStyle/>
          <a:p>
            <a:pPr marL="74426" marR="75350"/>
            <a:endParaRPr lang="en-US" sz="1456" spc="-8" dirty="0">
              <a:solidFill>
                <a:srgbClr val="151515"/>
              </a:solidFill>
              <a:latin typeface="Verdana"/>
              <a:cs typeface="Verdana"/>
            </a:endParaRPr>
          </a:p>
          <a:p>
            <a:pPr marL="74426" marR="75350"/>
            <a:r>
              <a:rPr lang="en-US" sz="1456" spc="-8" dirty="0">
                <a:solidFill>
                  <a:srgbClr val="151515"/>
                </a:solidFill>
                <a:latin typeface="Verdana"/>
                <a:cs typeface="Verdana"/>
              </a:rPr>
              <a:t>What is the problem you are addressing?</a:t>
            </a:r>
          </a:p>
          <a:p>
            <a:pPr marL="74426" marR="75350">
              <a:lnSpc>
                <a:spcPts val="1383"/>
              </a:lnSpc>
            </a:pPr>
            <a:endParaRPr sz="1456" dirty="0">
              <a:solidFill>
                <a:prstClr val="black"/>
              </a:solidFill>
              <a:latin typeface="Verdana"/>
              <a:cs typeface="Verdana"/>
            </a:endParaRPr>
          </a:p>
        </p:txBody>
      </p:sp>
      <p:sp>
        <p:nvSpPr>
          <p:cNvPr id="17" name="object 16"/>
          <p:cNvSpPr txBox="1"/>
          <p:nvPr/>
        </p:nvSpPr>
        <p:spPr>
          <a:xfrm>
            <a:off x="5243680" y="2493818"/>
            <a:ext cx="3185945" cy="126201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rtlCol="0">
            <a:spAutoFit/>
          </a:bodyPr>
          <a:lstStyle/>
          <a:p>
            <a:pPr marL="137160" marR="100313">
              <a:lnSpc>
                <a:spcPts val="1383"/>
              </a:lnSpc>
            </a:pPr>
            <a:endParaRPr lang="en-US" sz="1456" dirty="0">
              <a:solidFill>
                <a:srgbClr val="151515"/>
              </a:solidFill>
              <a:latin typeface="Verdana"/>
              <a:cs typeface="Verdana"/>
            </a:endParaRPr>
          </a:p>
          <a:p>
            <a:pPr marL="137160"/>
            <a:r>
              <a:rPr lang="en-US" sz="1456" spc="-8" dirty="0">
                <a:solidFill>
                  <a:srgbClr val="151515"/>
                </a:solidFill>
                <a:latin typeface="Verdana"/>
                <a:cs typeface="Verdana"/>
              </a:rPr>
              <a:t>What does the project produce  - insight, a product, and/or new  knowledge - that address the problem</a:t>
            </a:r>
            <a:r>
              <a:rPr lang="en-US" sz="1500" b="1" dirty="0">
                <a:solidFill>
                  <a:prstClr val="black"/>
                </a:solidFill>
              </a:rPr>
              <a:t>?</a:t>
            </a:r>
            <a:endParaRPr lang="en-US" sz="1350" b="1" dirty="0">
              <a:solidFill>
                <a:prstClr val="black"/>
              </a:solidFill>
            </a:endParaRPr>
          </a:p>
          <a:p>
            <a:pPr marL="137160" marR="100313">
              <a:lnSpc>
                <a:spcPts val="1383"/>
              </a:lnSpc>
            </a:pPr>
            <a:endParaRPr sz="1456" dirty="0">
              <a:solidFill>
                <a:prstClr val="black"/>
              </a:solidFill>
              <a:latin typeface="Verdana"/>
              <a:cs typeface="Verdana"/>
            </a:endParaRPr>
          </a:p>
        </p:txBody>
      </p:sp>
      <p:sp>
        <p:nvSpPr>
          <p:cNvPr id="18" name="object 19"/>
          <p:cNvSpPr txBox="1"/>
          <p:nvPr/>
        </p:nvSpPr>
        <p:spPr>
          <a:xfrm>
            <a:off x="5260818" y="3962364"/>
            <a:ext cx="2597307" cy="103118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rtlCol="0">
            <a:spAutoFit/>
          </a:bodyPr>
          <a:lstStyle/>
          <a:p>
            <a:pPr marL="205740" marR="73501">
              <a:lnSpc>
                <a:spcPts val="1383"/>
              </a:lnSpc>
            </a:pPr>
            <a:endParaRPr lang="en-US" sz="1456" spc="-8" dirty="0">
              <a:solidFill>
                <a:srgbClr val="151515"/>
              </a:solidFill>
              <a:latin typeface="Verdana"/>
              <a:cs typeface="Verdana"/>
            </a:endParaRPr>
          </a:p>
          <a:p>
            <a:pPr marL="137160"/>
            <a:r>
              <a:rPr lang="en-US" sz="1456" spc="-8" dirty="0">
                <a:solidFill>
                  <a:srgbClr val="151515"/>
                </a:solidFill>
                <a:latin typeface="Verdana"/>
                <a:cs typeface="Verdana"/>
              </a:rPr>
              <a:t>Benefits are the good outcomes after the desired result is achieved</a:t>
            </a:r>
          </a:p>
          <a:p>
            <a:pPr marL="205740" marR="73501">
              <a:lnSpc>
                <a:spcPts val="1383"/>
              </a:lnSpc>
            </a:pPr>
            <a:endParaRPr sz="1456" dirty="0">
              <a:solidFill>
                <a:prstClr val="black"/>
              </a:solidFill>
              <a:latin typeface="Verdana"/>
              <a:cs typeface="Verdana"/>
            </a:endParaRPr>
          </a:p>
        </p:txBody>
      </p:sp>
      <p:sp>
        <p:nvSpPr>
          <p:cNvPr id="19" name="object 21"/>
          <p:cNvSpPr/>
          <p:nvPr/>
        </p:nvSpPr>
        <p:spPr>
          <a:xfrm>
            <a:off x="873343" y="4710943"/>
            <a:ext cx="3491918" cy="539362"/>
          </a:xfrm>
          <a:custGeom>
            <a:avLst/>
            <a:gdLst/>
            <a:ahLst/>
            <a:cxnLst/>
            <a:rect l="l" t="t" r="r" b="b"/>
            <a:pathLst>
              <a:path w="4855210" h="821689">
                <a:moveTo>
                  <a:pt x="0" y="0"/>
                </a:moveTo>
                <a:lnTo>
                  <a:pt x="4854822" y="0"/>
                </a:lnTo>
                <a:lnTo>
                  <a:pt x="4854822" y="821329"/>
                </a:lnTo>
                <a:lnTo>
                  <a:pt x="0" y="821329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/>
          <a:lstStyle/>
          <a:p>
            <a:r>
              <a:rPr lang="en-US" sz="1589" b="1" dirty="0">
                <a:solidFill>
                  <a:prstClr val="black"/>
                </a:solidFill>
              </a:rPr>
              <a:t> 90% of proposals have serious flaws in  	their baseline logic</a:t>
            </a:r>
            <a:endParaRPr sz="1589" b="1" dirty="0">
              <a:solidFill>
                <a:prstClr val="black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237698" y="1359971"/>
            <a:ext cx="6200801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245" marR="3698">
              <a:lnSpc>
                <a:spcPct val="90000"/>
              </a:lnSpc>
            </a:pPr>
            <a:r>
              <a:rPr lang="en-US" sz="2100" i="1" dirty="0">
                <a:latin typeface="Futura Md BT" panose="020B0602020204020303"/>
                <a:cs typeface="Verdana"/>
              </a:rPr>
              <a:t>Baseline Logic is t</a:t>
            </a:r>
            <a:r>
              <a:rPr lang="en-US" sz="2100" i="1" spc="-11" dirty="0">
                <a:latin typeface="Futura Md BT" panose="020B0602020204020303"/>
                <a:cs typeface="Verdana"/>
              </a:rPr>
              <a:t>he</a:t>
            </a:r>
            <a:r>
              <a:rPr lang="en-US" sz="2100" i="1" spc="-4" dirty="0">
                <a:latin typeface="Futura Md BT" panose="020B0602020204020303"/>
                <a:cs typeface="Verdana"/>
              </a:rPr>
              <a:t> </a:t>
            </a:r>
            <a:r>
              <a:rPr lang="en-US" sz="2100" i="1" spc="-11" dirty="0">
                <a:latin typeface="Futura Md BT" panose="020B0602020204020303"/>
                <a:cs typeface="Verdana"/>
              </a:rPr>
              <a:t>foun</a:t>
            </a:r>
            <a:r>
              <a:rPr lang="en-US" sz="2100" i="1" spc="-14" dirty="0">
                <a:latin typeface="Futura Md BT" panose="020B0602020204020303"/>
                <a:cs typeface="Verdana"/>
              </a:rPr>
              <a:t>d</a:t>
            </a:r>
            <a:r>
              <a:rPr lang="en-US" sz="2100" i="1" spc="-11" dirty="0">
                <a:latin typeface="Futura Md BT" panose="020B0602020204020303"/>
                <a:cs typeface="Verdana"/>
              </a:rPr>
              <a:t>a</a:t>
            </a:r>
            <a:r>
              <a:rPr lang="en-US" sz="2100" i="1" spc="-4" dirty="0">
                <a:latin typeface="Futura Md BT" panose="020B0602020204020303"/>
                <a:cs typeface="Verdana"/>
              </a:rPr>
              <a:t>t</a:t>
            </a:r>
            <a:r>
              <a:rPr lang="en-US" sz="2100" i="1" dirty="0">
                <a:latin typeface="Futura Md BT" panose="020B0602020204020303"/>
                <a:cs typeface="Verdana"/>
              </a:rPr>
              <a:t>i</a:t>
            </a:r>
            <a:r>
              <a:rPr lang="en-US" sz="2100" i="1" spc="-11" dirty="0">
                <a:latin typeface="Futura Md BT" panose="020B0602020204020303"/>
                <a:cs typeface="Verdana"/>
              </a:rPr>
              <a:t>on</a:t>
            </a:r>
            <a:r>
              <a:rPr lang="en-US" sz="2100" i="1" spc="-4" dirty="0">
                <a:latin typeface="Futura Md BT" panose="020B0602020204020303"/>
                <a:cs typeface="Verdana"/>
              </a:rPr>
              <a:t> </a:t>
            </a:r>
            <a:r>
              <a:rPr lang="en-US" sz="2100" i="1" spc="-11" dirty="0">
                <a:latin typeface="Futura Md BT" panose="020B0602020204020303"/>
                <a:cs typeface="Verdana"/>
              </a:rPr>
              <a:t>for</a:t>
            </a:r>
            <a:r>
              <a:rPr lang="en-US" sz="2100" i="1" spc="-4" dirty="0">
                <a:latin typeface="Futura Md BT" panose="020B0602020204020303"/>
                <a:cs typeface="Verdana"/>
              </a:rPr>
              <a:t> </a:t>
            </a:r>
            <a:r>
              <a:rPr lang="en-US" sz="2100" i="1" spc="-29" dirty="0">
                <a:latin typeface="Futura Md BT" panose="020B0602020204020303"/>
                <a:cs typeface="Verdana"/>
              </a:rPr>
              <a:t>a clear </a:t>
            </a:r>
            <a:r>
              <a:rPr lang="en-US" sz="2100" i="1" spc="-14" dirty="0">
                <a:latin typeface="Futura Md BT" panose="020B0602020204020303"/>
                <a:cs typeface="Verdana"/>
              </a:rPr>
              <a:t>und</a:t>
            </a:r>
            <a:r>
              <a:rPr lang="en-US" sz="2100" i="1" spc="-11" dirty="0">
                <a:latin typeface="Futura Md BT" panose="020B0602020204020303"/>
                <a:cs typeface="Verdana"/>
              </a:rPr>
              <a:t>erstan</a:t>
            </a:r>
            <a:r>
              <a:rPr lang="en-US" sz="2100" i="1" spc="-4" dirty="0">
                <a:latin typeface="Futura Md BT" panose="020B0602020204020303"/>
                <a:cs typeface="Verdana"/>
              </a:rPr>
              <a:t>d</a:t>
            </a:r>
            <a:r>
              <a:rPr lang="en-US" sz="2100" i="1" dirty="0">
                <a:latin typeface="Futura Md BT" panose="020B0602020204020303"/>
                <a:cs typeface="Verdana"/>
              </a:rPr>
              <a:t>i</a:t>
            </a:r>
            <a:r>
              <a:rPr lang="en-US" sz="2100" i="1" spc="-14" dirty="0">
                <a:latin typeface="Futura Md BT" panose="020B0602020204020303"/>
                <a:cs typeface="Verdana"/>
              </a:rPr>
              <a:t>n</a:t>
            </a:r>
            <a:r>
              <a:rPr lang="en-US" sz="2100" i="1" dirty="0">
                <a:latin typeface="Futura Md BT" panose="020B0602020204020303"/>
                <a:cs typeface="Verdana"/>
              </a:rPr>
              <a:t>g</a:t>
            </a:r>
            <a:r>
              <a:rPr lang="en-US" sz="2100" i="1" spc="-4" dirty="0">
                <a:latin typeface="Futura Md BT" panose="020B0602020204020303"/>
                <a:cs typeface="Verdana"/>
              </a:rPr>
              <a:t> </a:t>
            </a:r>
            <a:r>
              <a:rPr lang="en-US" sz="2100" i="1" spc="-11" dirty="0">
                <a:latin typeface="Futura Md BT" panose="020B0602020204020303"/>
                <a:cs typeface="Verdana"/>
              </a:rPr>
              <a:t>of</a:t>
            </a:r>
            <a:r>
              <a:rPr lang="en-US" sz="2100" i="1" spc="-4" dirty="0">
                <a:latin typeface="Futura Md BT" panose="020B0602020204020303"/>
                <a:cs typeface="Verdana"/>
              </a:rPr>
              <a:t> </a:t>
            </a:r>
            <a:r>
              <a:rPr lang="en-US" sz="2100" i="1" spc="-29" dirty="0">
                <a:latin typeface="Futura Md BT" panose="020B0602020204020303"/>
                <a:cs typeface="Verdana"/>
              </a:rPr>
              <a:t>a</a:t>
            </a:r>
            <a:r>
              <a:rPr lang="en-US" sz="2100" i="1" spc="-4" dirty="0">
                <a:latin typeface="Futura Md BT" panose="020B0602020204020303"/>
                <a:cs typeface="Verdana"/>
              </a:rPr>
              <a:t> </a:t>
            </a:r>
            <a:r>
              <a:rPr lang="en-US" sz="2100" i="1" spc="-14" dirty="0">
                <a:latin typeface="Futura Md BT" panose="020B0602020204020303"/>
                <a:cs typeface="Verdana"/>
              </a:rPr>
              <a:t>p</a:t>
            </a:r>
            <a:r>
              <a:rPr lang="en-US" sz="2100" i="1" spc="-11" dirty="0">
                <a:latin typeface="Futura Md BT" panose="020B0602020204020303"/>
                <a:cs typeface="Verdana"/>
              </a:rPr>
              <a:t>ro</a:t>
            </a:r>
            <a:r>
              <a:rPr lang="en-US" sz="2100" i="1" spc="-14" dirty="0">
                <a:latin typeface="Futura Md BT" panose="020B0602020204020303"/>
                <a:cs typeface="Verdana"/>
              </a:rPr>
              <a:t>p</a:t>
            </a:r>
            <a:r>
              <a:rPr lang="en-US" sz="2100" i="1" spc="-11" dirty="0">
                <a:latin typeface="Futura Md BT" panose="020B0602020204020303"/>
                <a:cs typeface="Verdana"/>
              </a:rPr>
              <a:t>osa</a:t>
            </a:r>
            <a:r>
              <a:rPr lang="en-US" sz="2100" i="1" dirty="0">
                <a:latin typeface="Futura Md BT" panose="020B0602020204020303"/>
                <a:cs typeface="Verdana"/>
              </a:rPr>
              <a:t>l developed from a fundable idea</a:t>
            </a:r>
            <a:endParaRPr lang="en-US" sz="2100" i="1" baseline="50000" dirty="0">
              <a:latin typeface="Futura Md BT" panose="020B0602020204020303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78684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Need Statement is Developed from Baseline Logic</a:t>
            </a:r>
          </a:p>
        </p:txBody>
      </p:sp>
      <p:graphicFrame>
        <p:nvGraphicFramePr>
          <p:cNvPr id="4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3357259"/>
              </p:ext>
            </p:extLst>
          </p:nvPr>
        </p:nvGraphicFramePr>
        <p:xfrm>
          <a:off x="833476" y="1780621"/>
          <a:ext cx="7286396" cy="42749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389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474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0981"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r>
                        <a:rPr sz="1600" b="1" i="1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Component</a:t>
                      </a:r>
                      <a:endParaRPr sz="1600" dirty="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28575">
                      <a:solidFill>
                        <a:srgbClr val="151515"/>
                      </a:solidFill>
                      <a:prstDash val="solid"/>
                    </a:lnL>
                    <a:lnR w="12700">
                      <a:solidFill>
                        <a:srgbClr val="151515"/>
                      </a:solidFill>
                      <a:prstDash val="solid"/>
                    </a:lnR>
                    <a:lnT w="28575">
                      <a:solidFill>
                        <a:srgbClr val="151515"/>
                      </a:solidFill>
                      <a:prstDash val="solid"/>
                    </a:lnT>
                    <a:lnB w="12700">
                      <a:solidFill>
                        <a:srgbClr val="151515"/>
                      </a:solidFill>
                      <a:prstDash val="solid"/>
                    </a:lnB>
                    <a:solidFill>
                      <a:srgbClr val="00669C"/>
                    </a:solidFill>
                  </a:tcPr>
                </a:tc>
                <a:tc>
                  <a:txBody>
                    <a:bodyPr/>
                    <a:lstStyle/>
                    <a:p>
                      <a:endParaRPr sz="160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12700">
                      <a:solidFill>
                        <a:srgbClr val="151515"/>
                      </a:solidFill>
                      <a:prstDash val="solid"/>
                    </a:lnL>
                    <a:lnR w="28575">
                      <a:solidFill>
                        <a:srgbClr val="151515"/>
                      </a:solidFill>
                      <a:prstDash val="solid"/>
                    </a:lnR>
                    <a:lnT w="28575">
                      <a:solidFill>
                        <a:srgbClr val="151515"/>
                      </a:solidFill>
                      <a:prstDash val="solid"/>
                    </a:lnT>
                    <a:lnB w="12700">
                      <a:solidFill>
                        <a:srgbClr val="151515"/>
                      </a:solidFill>
                      <a:prstDash val="solid"/>
                    </a:lnB>
                    <a:solidFill>
                      <a:srgbClr val="0066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32016"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r>
                        <a:rPr sz="13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1.</a:t>
                      </a:r>
                      <a:r>
                        <a:rPr sz="1300" b="1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Story</a:t>
                      </a:r>
                      <a:r>
                        <a:rPr lang="en-US" sz="13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(Problem)</a:t>
                      </a:r>
                      <a:r>
                        <a:rPr sz="1300" b="1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/S</a:t>
                      </a:r>
                      <a:r>
                        <a:rPr sz="1300" b="1" baseline="-15432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1</a:t>
                      </a:r>
                      <a:endParaRPr sz="1300" baseline="-15432" dirty="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28575">
                      <a:solidFill>
                        <a:srgbClr val="151515"/>
                      </a:solidFill>
                      <a:prstDash val="solid"/>
                    </a:lnL>
                    <a:lnR w="12700">
                      <a:solidFill>
                        <a:srgbClr val="151515"/>
                      </a:solidFill>
                      <a:prstDash val="solid"/>
                    </a:lnR>
                    <a:lnT w="12700">
                      <a:solidFill>
                        <a:srgbClr val="151515"/>
                      </a:solidFill>
                      <a:prstDash val="solid"/>
                    </a:lnT>
                    <a:lnB w="12700">
                      <a:solidFill>
                        <a:srgbClr val="151515"/>
                      </a:solidFill>
                      <a:prstDash val="soli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209550" marR="309245" indent="-38100">
                        <a:lnSpc>
                          <a:spcPct val="101200"/>
                        </a:lnSpc>
                      </a:pP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Describe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the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problem: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endParaRPr lang="en-US" sz="1300" spc="-5" dirty="0">
                        <a:solidFill>
                          <a:srgbClr val="151515"/>
                        </a:solidFill>
                        <a:latin typeface="Verdana"/>
                        <a:cs typeface="Verdana"/>
                      </a:endParaRPr>
                    </a:p>
                    <a:p>
                      <a:pPr marL="209550" marR="309245" indent="-38100">
                        <a:lnSpc>
                          <a:spcPct val="101200"/>
                        </a:lnSpc>
                      </a:pP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(1)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context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of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the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problem,</a:t>
                      </a:r>
                      <a:endParaRPr lang="en-US" sz="1300" spc="-5" dirty="0">
                        <a:solidFill>
                          <a:srgbClr val="151515"/>
                        </a:solidFill>
                        <a:latin typeface="Verdana"/>
                        <a:cs typeface="Verdana"/>
                      </a:endParaRPr>
                    </a:p>
                    <a:p>
                      <a:pPr marL="209550" marR="309245" indent="-38100">
                        <a:lnSpc>
                          <a:spcPct val="101200"/>
                        </a:lnSpc>
                      </a:pP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(2)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justification for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addressing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the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problem,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endParaRPr lang="en-US" sz="1300" spc="-5" dirty="0">
                        <a:solidFill>
                          <a:srgbClr val="151515"/>
                        </a:solidFill>
                        <a:latin typeface="Verdana"/>
                        <a:cs typeface="Verdana"/>
                      </a:endParaRPr>
                    </a:p>
                    <a:p>
                      <a:pPr marL="209550" marR="309245" indent="-38100">
                        <a:lnSpc>
                          <a:spcPct val="101200"/>
                        </a:lnSpc>
                      </a:pP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(3)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specific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aspect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of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problem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being addressed.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(Causes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and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Effects)</a:t>
                      </a:r>
                      <a:endParaRPr sz="1900" dirty="0">
                        <a:latin typeface="Times New Roman"/>
                        <a:cs typeface="Times New Roman"/>
                      </a:endParaRPr>
                    </a:p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Statistics:</a:t>
                      </a:r>
                      <a:endParaRPr sz="1300" dirty="0">
                        <a:latin typeface="Verdana"/>
                        <a:cs typeface="Verdana"/>
                      </a:endParaRPr>
                    </a:p>
                    <a:p>
                      <a:pPr marL="17145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1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-</a:t>
                      </a:r>
                      <a:r>
                        <a:rPr sz="1300" spc="-9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Y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our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own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data</a:t>
                      </a:r>
                      <a:endParaRPr sz="1300" dirty="0">
                        <a:latin typeface="Verdana"/>
                        <a:cs typeface="Verdana"/>
                      </a:endParaRPr>
                    </a:p>
                    <a:p>
                      <a:pPr marL="17145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2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-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Info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from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external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sources</a:t>
                      </a:r>
                      <a:endParaRPr sz="1300" dirty="0">
                        <a:latin typeface="Verdana"/>
                        <a:cs typeface="Verdana"/>
                      </a:endParaRPr>
                    </a:p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Examples:</a:t>
                      </a:r>
                      <a:endParaRPr sz="1300" dirty="0">
                        <a:latin typeface="Verdana"/>
                        <a:cs typeface="Verdana"/>
                      </a:endParaRPr>
                    </a:p>
                    <a:p>
                      <a:pPr marL="17145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spc="-3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-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Anecd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o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tes</a:t>
                      </a:r>
                      <a:endParaRPr sz="1300" dirty="0">
                        <a:latin typeface="Verdana"/>
                        <a:cs typeface="Verdana"/>
                      </a:endParaRPr>
                    </a:p>
                    <a:p>
                      <a:pPr marL="17145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-</a:t>
                      </a:r>
                      <a:r>
                        <a:rPr sz="1300" spc="-3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R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eal-life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examples</a:t>
                      </a:r>
                      <a:endParaRPr sz="1300" dirty="0">
                        <a:latin typeface="Verdana"/>
                        <a:cs typeface="Verdana"/>
                      </a:endParaRPr>
                    </a:p>
                    <a:p>
                      <a:pPr marL="17145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-Quotes</a:t>
                      </a:r>
                      <a:endParaRPr sz="1300" dirty="0">
                        <a:latin typeface="Verdana"/>
                        <a:cs typeface="Verdan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9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151515"/>
                      </a:solidFill>
                      <a:prstDash val="solid"/>
                    </a:lnL>
                    <a:lnR w="28575">
                      <a:solidFill>
                        <a:srgbClr val="151515"/>
                      </a:solidFill>
                      <a:prstDash val="solid"/>
                    </a:lnR>
                    <a:lnT w="12700">
                      <a:solidFill>
                        <a:srgbClr val="151515"/>
                      </a:solidFill>
                      <a:prstDash val="solid"/>
                    </a:lnT>
                    <a:lnB w="12700">
                      <a:solidFill>
                        <a:srgbClr val="151515"/>
                      </a:solidFill>
                      <a:prstDash val="solid"/>
                    </a:lnB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3122">
                <a:tc>
                  <a:txBody>
                    <a:bodyPr/>
                    <a:lstStyle/>
                    <a:p>
                      <a:pPr marL="86995" marR="628015">
                        <a:lnSpc>
                          <a:spcPct val="101200"/>
                        </a:lnSpc>
                      </a:pPr>
                      <a:r>
                        <a:rPr sz="13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2.</a:t>
                      </a:r>
                      <a:r>
                        <a:rPr sz="1300" b="1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Plan</a:t>
                      </a:r>
                      <a:r>
                        <a:rPr sz="1300" b="1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for s</a:t>
                      </a:r>
                      <a:r>
                        <a:rPr sz="1300" b="1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ol</a:t>
                      </a:r>
                      <a:r>
                        <a:rPr sz="13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v</a:t>
                      </a:r>
                      <a:r>
                        <a:rPr sz="1300" b="1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in</a:t>
                      </a:r>
                      <a:r>
                        <a:rPr sz="13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g</a:t>
                      </a:r>
                      <a:r>
                        <a:rPr lang="en-US" sz="13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(Problem)</a:t>
                      </a:r>
                      <a:r>
                        <a:rPr sz="1300" b="1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S</a:t>
                      </a:r>
                      <a:r>
                        <a:rPr sz="1300" b="1" baseline="-15432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1</a:t>
                      </a:r>
                      <a:endParaRPr sz="1300" baseline="-15432" dirty="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28575">
                      <a:solidFill>
                        <a:srgbClr val="151515"/>
                      </a:solidFill>
                      <a:prstDash val="solid"/>
                    </a:lnL>
                    <a:lnR w="12700">
                      <a:solidFill>
                        <a:srgbClr val="151515"/>
                      </a:solidFill>
                      <a:prstDash val="solid"/>
                    </a:lnR>
                    <a:lnT w="12700">
                      <a:solidFill>
                        <a:srgbClr val="151515"/>
                      </a:solidFill>
                      <a:prstDash val="solid"/>
                    </a:lnT>
                    <a:lnB w="12700">
                      <a:solidFill>
                        <a:srgbClr val="151515"/>
                      </a:solidFill>
                      <a:prstDash val="soli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119380">
                        <a:lnSpc>
                          <a:spcPct val="101200"/>
                        </a:lnSpc>
                      </a:pPr>
                      <a:r>
                        <a:rPr lang="en-US"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What questions must be answered to solve the problem or realize the opportunity?</a:t>
                      </a:r>
                      <a:r>
                        <a:rPr lang="en-US" sz="1300" baseline="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(Derived from deliverables and from themes)</a:t>
                      </a:r>
                      <a:endParaRPr sz="1300" dirty="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12700">
                      <a:solidFill>
                        <a:srgbClr val="151515"/>
                      </a:solidFill>
                      <a:prstDash val="solid"/>
                    </a:lnL>
                    <a:lnR w="28575">
                      <a:solidFill>
                        <a:srgbClr val="151515"/>
                      </a:solidFill>
                      <a:prstDash val="solid"/>
                    </a:lnR>
                    <a:lnT w="12700">
                      <a:solidFill>
                        <a:srgbClr val="151515"/>
                      </a:solidFill>
                      <a:prstDash val="solid"/>
                    </a:lnT>
                    <a:lnB w="12700">
                      <a:solidFill>
                        <a:srgbClr val="151515"/>
                      </a:solidFill>
                      <a:prstDash val="solid"/>
                    </a:lnB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3530">
                <a:tc>
                  <a:txBody>
                    <a:bodyPr/>
                    <a:lstStyle/>
                    <a:p>
                      <a:pPr marL="86995" marR="252095">
                        <a:lnSpc>
                          <a:spcPct val="101200"/>
                        </a:lnSpc>
                      </a:pPr>
                      <a:r>
                        <a:rPr sz="13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3.</a:t>
                      </a:r>
                      <a:r>
                        <a:rPr sz="1300" b="1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Request </a:t>
                      </a:r>
                      <a:r>
                        <a:rPr sz="1300" b="1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fo</a:t>
                      </a:r>
                      <a:r>
                        <a:rPr sz="13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r supp</a:t>
                      </a:r>
                      <a:r>
                        <a:rPr sz="1300" b="1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o</a:t>
                      </a:r>
                      <a:r>
                        <a:rPr sz="13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rt</a:t>
                      </a:r>
                      <a:endParaRPr sz="130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28575">
                      <a:solidFill>
                        <a:srgbClr val="151515"/>
                      </a:solidFill>
                      <a:prstDash val="solid"/>
                    </a:lnL>
                    <a:lnR w="12700">
                      <a:solidFill>
                        <a:srgbClr val="151515"/>
                      </a:solidFill>
                      <a:prstDash val="solid"/>
                    </a:lnR>
                    <a:lnT w="12700">
                      <a:solidFill>
                        <a:srgbClr val="151515"/>
                      </a:solidFill>
                      <a:prstDash val="solid"/>
                    </a:lnT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273050">
                        <a:lnSpc>
                          <a:spcPct val="101200"/>
                        </a:lnSpc>
                      </a:pPr>
                      <a:r>
                        <a:rPr lang="en-US" sz="1300" spc="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State</a:t>
                      </a:r>
                      <a:r>
                        <a:rPr lang="en-US" sz="1300" spc="0" baseline="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the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actions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1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y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ou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1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w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ant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the sp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o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nsor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to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ta</a:t>
                      </a:r>
                      <a:r>
                        <a:rPr sz="1300" spc="-1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k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e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immediately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and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resources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1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y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ou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1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w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ant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the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sp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o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nsor</a:t>
                      </a:r>
                      <a:r>
                        <a:rPr sz="1300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to commit</a:t>
                      </a:r>
                      <a:endParaRPr sz="1300" dirty="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12700">
                      <a:solidFill>
                        <a:srgbClr val="151515"/>
                      </a:solidFill>
                      <a:prstDash val="solid"/>
                    </a:lnL>
                    <a:lnR w="28575">
                      <a:solidFill>
                        <a:srgbClr val="151515"/>
                      </a:solidFill>
                      <a:prstDash val="solid"/>
                    </a:lnR>
                    <a:lnT w="12700">
                      <a:solidFill>
                        <a:srgbClr val="151515"/>
                      </a:solidFill>
                      <a:prstDash val="solid"/>
                    </a:lnT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284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ontent Placeholder 25"/>
          <p:cNvSpPr>
            <a:spLocks noGrp="1"/>
          </p:cNvSpPr>
          <p:nvPr>
            <p:ph idx="1"/>
          </p:nvPr>
        </p:nvSpPr>
        <p:spPr>
          <a:xfrm>
            <a:off x="3333022" y="1360363"/>
            <a:ext cx="5057636" cy="369794"/>
          </a:xfrm>
        </p:spPr>
        <p:txBody>
          <a:bodyPr>
            <a:noAutofit/>
          </a:bodyPr>
          <a:lstStyle/>
          <a:p>
            <a:r>
              <a:rPr lang="en-US" sz="2000" dirty="0">
                <a:latin typeface="Futura Md BT" panose="020B0602020204020303"/>
              </a:rPr>
              <a:t>The Need Statement thoroughly develops and describes the problem you are addressing including context and justification … develops the </a:t>
            </a:r>
            <a:r>
              <a:rPr lang="en-US" sz="2000" i="1" dirty="0">
                <a:latin typeface="Futura Md BT" panose="020B0602020204020303"/>
              </a:rPr>
              <a:t>Situation </a:t>
            </a:r>
            <a:r>
              <a:rPr lang="en-US" sz="2000" dirty="0">
                <a:latin typeface="Futura Md BT" panose="020B0602020204020303"/>
              </a:rPr>
              <a:t>description of a proposal</a:t>
            </a:r>
            <a:endParaRPr lang="en-US" sz="2000" i="1" dirty="0">
              <a:latin typeface="Futura Md BT" panose="020B0602020204020303"/>
            </a:endParaRPr>
          </a:p>
          <a:p>
            <a:r>
              <a:rPr lang="en-US" sz="2000" dirty="0">
                <a:latin typeface="Futura Md BT" panose="020B0602020204020303"/>
              </a:rPr>
              <a:t>Describes </a:t>
            </a:r>
            <a:r>
              <a:rPr lang="en-US" sz="2000" i="1" dirty="0">
                <a:latin typeface="Futura Md BT" panose="020B0602020204020303"/>
              </a:rPr>
              <a:t>Methods </a:t>
            </a:r>
            <a:r>
              <a:rPr lang="en-US" sz="2000" dirty="0">
                <a:latin typeface="Futura Md BT" panose="020B0602020204020303"/>
              </a:rPr>
              <a:t>at a high level; informs </a:t>
            </a:r>
            <a:r>
              <a:rPr lang="en-US" sz="2000" i="1" dirty="0">
                <a:latin typeface="Futura Md BT" panose="020B0602020204020303"/>
              </a:rPr>
              <a:t>Qualifications</a:t>
            </a:r>
            <a:r>
              <a:rPr lang="en-US" sz="2000" dirty="0">
                <a:latin typeface="Futura Md BT" panose="020B0602020204020303"/>
              </a:rPr>
              <a:t> and </a:t>
            </a:r>
            <a:r>
              <a:rPr lang="en-US" sz="2000" i="1" dirty="0">
                <a:latin typeface="Futura Md BT" panose="020B0602020204020303"/>
              </a:rPr>
              <a:t>Benefits</a:t>
            </a:r>
          </a:p>
          <a:p>
            <a:r>
              <a:rPr lang="en-US" sz="2000" dirty="0">
                <a:latin typeface="Futura Md BT" panose="020B0602020204020303"/>
              </a:rPr>
              <a:t>Provides the basis for the </a:t>
            </a:r>
            <a:r>
              <a:rPr lang="en-US" sz="2000" i="1" dirty="0">
                <a:latin typeface="Futura Md BT" panose="020B0602020204020303"/>
              </a:rPr>
              <a:t>Budget</a:t>
            </a:r>
            <a:r>
              <a:rPr lang="en-US" sz="2000" dirty="0">
                <a:latin typeface="Futura Md BT" panose="020B0602020204020303"/>
              </a:rPr>
              <a:t> you need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457950" y="5613083"/>
            <a:ext cx="2057400" cy="273844"/>
          </a:xfrm>
        </p:spPr>
        <p:txBody>
          <a:bodyPr/>
          <a:lstStyle/>
          <a:p>
            <a:fld id="{BC8FB650-4324-4877-BB95-5089C932EEA7}" type="slidenum">
              <a:rPr lang="en-US" smtClean="0"/>
              <a:t>13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4156324" y="4254108"/>
            <a:ext cx="3362910" cy="1992828"/>
            <a:chOff x="977669" y="3162299"/>
            <a:chExt cx="5352517" cy="2968625"/>
          </a:xfrm>
        </p:grpSpPr>
        <p:grpSp>
          <p:nvGrpSpPr>
            <p:cNvPr id="4" name="Group 3"/>
            <p:cNvGrpSpPr/>
            <p:nvPr/>
          </p:nvGrpSpPr>
          <p:grpSpPr>
            <a:xfrm>
              <a:off x="977669" y="3162299"/>
              <a:ext cx="4878026" cy="2968625"/>
              <a:chOff x="1085756" y="2582321"/>
              <a:chExt cx="6023864" cy="3548604"/>
            </a:xfrm>
          </p:grpSpPr>
          <p:sp>
            <p:nvSpPr>
              <p:cNvPr id="42" name="object 17"/>
              <p:cNvSpPr/>
              <p:nvPr/>
            </p:nvSpPr>
            <p:spPr>
              <a:xfrm>
                <a:off x="4032156" y="5041265"/>
                <a:ext cx="1921764" cy="1089660"/>
              </a:xfrm>
              <a:prstGeom prst="rect">
                <a:avLst/>
              </a:prstGeom>
              <a:blipFill>
                <a:blip r:embed="rId2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 sz="874"/>
              </a:p>
            </p:txBody>
          </p:sp>
          <p:grpSp>
            <p:nvGrpSpPr>
              <p:cNvPr id="3" name="Group 2"/>
              <p:cNvGrpSpPr/>
              <p:nvPr/>
            </p:nvGrpSpPr>
            <p:grpSpPr>
              <a:xfrm>
                <a:off x="1085756" y="2582321"/>
                <a:ext cx="6023864" cy="3361373"/>
                <a:chOff x="1085756" y="2582321"/>
                <a:chExt cx="6023864" cy="3361373"/>
              </a:xfrm>
            </p:grpSpPr>
            <p:sp>
              <p:nvSpPr>
                <p:cNvPr id="30" name="object 5"/>
                <p:cNvSpPr/>
                <p:nvPr/>
              </p:nvSpPr>
              <p:spPr>
                <a:xfrm>
                  <a:off x="2928937" y="2582321"/>
                  <a:ext cx="1727200" cy="2463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7200" h="2463800">
                      <a:moveTo>
                        <a:pt x="0" y="0"/>
                      </a:moveTo>
                      <a:lnTo>
                        <a:pt x="1727200" y="0"/>
                      </a:lnTo>
                      <a:lnTo>
                        <a:pt x="1727200" y="2463800"/>
                      </a:lnTo>
                      <a:lnTo>
                        <a:pt x="0" y="24638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12700">
                  <a:solidFill>
                    <a:srgbClr val="929292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874"/>
                </a:p>
              </p:txBody>
            </p:sp>
            <p:sp>
              <p:nvSpPr>
                <p:cNvPr id="31" name="object 6"/>
                <p:cNvSpPr/>
                <p:nvPr/>
              </p:nvSpPr>
              <p:spPr>
                <a:xfrm>
                  <a:off x="2876456" y="3909695"/>
                  <a:ext cx="1917700" cy="1092200"/>
                </a:xfrm>
                <a:prstGeom prst="rect">
                  <a:avLst/>
                </a:prstGeom>
                <a:blipFill>
                  <a:blip r:embed="rId3" cstate="print"/>
                  <a:stretch>
                    <a:fillRect/>
                  </a:stretch>
                </a:blipFill>
              </p:spPr>
              <p:txBody>
                <a:bodyPr wrap="square" lIns="0" tIns="0" rIns="0" bIns="0" rtlCol="0"/>
                <a:lstStyle/>
                <a:p>
                  <a:endParaRPr sz="874"/>
                </a:p>
              </p:txBody>
            </p:sp>
            <p:sp>
              <p:nvSpPr>
                <p:cNvPr id="32" name="object 7"/>
                <p:cNvSpPr/>
                <p:nvPr/>
              </p:nvSpPr>
              <p:spPr>
                <a:xfrm>
                  <a:off x="2955925" y="3989163"/>
                  <a:ext cx="1651000" cy="825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1000" h="825500">
                      <a:moveTo>
                        <a:pt x="0" y="0"/>
                      </a:moveTo>
                      <a:lnTo>
                        <a:pt x="1651000" y="0"/>
                      </a:lnTo>
                      <a:lnTo>
                        <a:pt x="1651000" y="825500"/>
                      </a:lnTo>
                      <a:lnTo>
                        <a:pt x="0" y="82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</p:spPr>
              <p:txBody>
                <a:bodyPr wrap="square" lIns="0" tIns="0" rIns="0" bIns="0" rtlCol="0"/>
                <a:lstStyle/>
                <a:p>
                  <a:endParaRPr sz="874"/>
                </a:p>
              </p:txBody>
            </p:sp>
            <p:sp>
              <p:nvSpPr>
                <p:cNvPr id="33" name="object 8"/>
                <p:cNvSpPr/>
                <p:nvPr/>
              </p:nvSpPr>
              <p:spPr>
                <a:xfrm>
                  <a:off x="2955925" y="3989163"/>
                  <a:ext cx="1651000" cy="825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1000" h="825500">
                      <a:moveTo>
                        <a:pt x="0" y="0"/>
                      </a:moveTo>
                      <a:lnTo>
                        <a:pt x="1651000" y="0"/>
                      </a:lnTo>
                      <a:lnTo>
                        <a:pt x="1651000" y="825500"/>
                      </a:lnTo>
                      <a:lnTo>
                        <a:pt x="0" y="82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12700">
                  <a:solidFill>
                    <a:srgbClr val="151515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874"/>
                </a:p>
              </p:txBody>
            </p:sp>
            <p:sp>
              <p:nvSpPr>
                <p:cNvPr id="34" name="object 9"/>
                <p:cNvSpPr txBox="1"/>
                <p:nvPr/>
              </p:nvSpPr>
              <p:spPr>
                <a:xfrm>
                  <a:off x="2994026" y="4296624"/>
                  <a:ext cx="1567814" cy="239545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9245"/>
                  <a:r>
                    <a:rPr sz="874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Q</a:t>
                  </a:r>
                  <a:r>
                    <a:rPr sz="874" spc="-11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uali</a:t>
                  </a:r>
                  <a:r>
                    <a:rPr sz="874" spc="-8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ficati</a:t>
                  </a:r>
                  <a:r>
                    <a:rPr sz="874" spc="-11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ons</a:t>
                  </a:r>
                  <a:endParaRPr sz="874" dirty="0">
                    <a:solidFill>
                      <a:sysClr val="windowText" lastClr="000000"/>
                    </a:solidFill>
                    <a:latin typeface="Verdana"/>
                    <a:cs typeface="Verdana"/>
                  </a:endParaRPr>
                </a:p>
              </p:txBody>
            </p:sp>
            <p:sp>
              <p:nvSpPr>
                <p:cNvPr id="35" name="object 10"/>
                <p:cNvSpPr/>
                <p:nvPr/>
              </p:nvSpPr>
              <p:spPr>
                <a:xfrm>
                  <a:off x="2876456" y="2818765"/>
                  <a:ext cx="1921764" cy="1089660"/>
                </a:xfrm>
                <a:prstGeom prst="rect">
                  <a:avLst/>
                </a:prstGeom>
                <a:blipFill>
                  <a:blip r:embed="rId2" cstate="print"/>
                  <a:stretch>
                    <a:fillRect/>
                  </a:stretch>
                </a:blipFill>
              </p:spPr>
              <p:txBody>
                <a:bodyPr wrap="square" lIns="0" tIns="0" rIns="0" bIns="0" rtlCol="0"/>
                <a:lstStyle/>
                <a:p>
                  <a:endParaRPr sz="874"/>
                </a:p>
              </p:txBody>
            </p:sp>
            <p:sp>
              <p:nvSpPr>
                <p:cNvPr id="36" name="object 11"/>
                <p:cNvSpPr/>
                <p:nvPr/>
              </p:nvSpPr>
              <p:spPr>
                <a:xfrm>
                  <a:off x="2955925" y="2898234"/>
                  <a:ext cx="1655445" cy="822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5445" h="822960">
                      <a:moveTo>
                        <a:pt x="0" y="0"/>
                      </a:moveTo>
                      <a:lnTo>
                        <a:pt x="1655064" y="0"/>
                      </a:lnTo>
                      <a:lnTo>
                        <a:pt x="1655064" y="822960"/>
                      </a:lnTo>
                      <a:lnTo>
                        <a:pt x="0" y="8229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</p:spPr>
              <p:txBody>
                <a:bodyPr wrap="square" lIns="0" tIns="0" rIns="0" bIns="0" rtlCol="0"/>
                <a:lstStyle/>
                <a:p>
                  <a:endParaRPr sz="874"/>
                </a:p>
              </p:txBody>
            </p:sp>
            <p:sp>
              <p:nvSpPr>
                <p:cNvPr id="37" name="object 12"/>
                <p:cNvSpPr/>
                <p:nvPr/>
              </p:nvSpPr>
              <p:spPr>
                <a:xfrm>
                  <a:off x="2955925" y="2898234"/>
                  <a:ext cx="1655445" cy="822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5445" h="822960">
                      <a:moveTo>
                        <a:pt x="0" y="0"/>
                      </a:moveTo>
                      <a:lnTo>
                        <a:pt x="1655064" y="0"/>
                      </a:lnTo>
                      <a:lnTo>
                        <a:pt x="1655064" y="822960"/>
                      </a:lnTo>
                      <a:lnTo>
                        <a:pt x="0" y="8229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12700">
                  <a:solidFill>
                    <a:srgbClr val="151515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874"/>
                </a:p>
              </p:txBody>
            </p:sp>
            <p:sp>
              <p:nvSpPr>
                <p:cNvPr id="38" name="object 13"/>
                <p:cNvSpPr txBox="1"/>
                <p:nvPr/>
              </p:nvSpPr>
              <p:spPr>
                <a:xfrm>
                  <a:off x="3286126" y="3204425"/>
                  <a:ext cx="989330" cy="239545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9245"/>
                  <a:r>
                    <a:rPr sz="874" spc="-11" dirty="0">
                      <a:latin typeface="Verdana"/>
                      <a:cs typeface="Verdana"/>
                    </a:rPr>
                    <a:t>Methods</a:t>
                  </a:r>
                  <a:endParaRPr sz="874" dirty="0">
                    <a:latin typeface="Verdana"/>
                    <a:cs typeface="Verdana"/>
                  </a:endParaRPr>
                </a:p>
              </p:txBody>
            </p:sp>
            <p:sp>
              <p:nvSpPr>
                <p:cNvPr id="39" name="object 14"/>
                <p:cNvSpPr/>
                <p:nvPr/>
              </p:nvSpPr>
              <p:spPr>
                <a:xfrm>
                  <a:off x="5766689" y="5540593"/>
                  <a:ext cx="53086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859">
                      <a:moveTo>
                        <a:pt x="0" y="0"/>
                      </a:moveTo>
                      <a:lnTo>
                        <a:pt x="530415" y="0"/>
                      </a:lnTo>
                    </a:path>
                  </a:pathLst>
                </a:custGeom>
                <a:ln w="3175">
                  <a:solidFill>
                    <a:srgbClr val="9A1A0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874"/>
                </a:p>
              </p:txBody>
            </p:sp>
            <p:sp>
              <p:nvSpPr>
                <p:cNvPr id="40" name="object 15"/>
                <p:cNvSpPr/>
                <p:nvPr/>
              </p:nvSpPr>
              <p:spPr>
                <a:xfrm>
                  <a:off x="3470275" y="5540593"/>
                  <a:ext cx="64135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1350">
                      <a:moveTo>
                        <a:pt x="0" y="0"/>
                      </a:moveTo>
                      <a:lnTo>
                        <a:pt x="641350" y="0"/>
                      </a:lnTo>
                    </a:path>
                  </a:pathLst>
                </a:custGeom>
                <a:ln w="3175">
                  <a:solidFill>
                    <a:srgbClr val="9A1A0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874"/>
                </a:p>
              </p:txBody>
            </p:sp>
            <p:sp>
              <p:nvSpPr>
                <p:cNvPr id="41" name="object 16"/>
                <p:cNvSpPr/>
                <p:nvPr/>
              </p:nvSpPr>
              <p:spPr>
                <a:xfrm>
                  <a:off x="6271663" y="5464885"/>
                  <a:ext cx="153035" cy="1530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3034" h="153035">
                      <a:moveTo>
                        <a:pt x="81" y="0"/>
                      </a:moveTo>
                      <a:lnTo>
                        <a:pt x="0" y="152907"/>
                      </a:lnTo>
                      <a:lnTo>
                        <a:pt x="152948" y="76536"/>
                      </a:lnTo>
                      <a:lnTo>
                        <a:pt x="81" y="0"/>
                      </a:lnTo>
                      <a:close/>
                    </a:path>
                  </a:pathLst>
                </a:custGeom>
                <a:solidFill>
                  <a:srgbClr val="9A1A0F"/>
                </a:solidFill>
              </p:spPr>
              <p:txBody>
                <a:bodyPr wrap="square" lIns="0" tIns="0" rIns="0" bIns="0" rtlCol="0"/>
                <a:lstStyle/>
                <a:p>
                  <a:endParaRPr sz="874"/>
                </a:p>
              </p:txBody>
            </p:sp>
            <p:sp>
              <p:nvSpPr>
                <p:cNvPr id="43" name="object 18"/>
                <p:cNvSpPr/>
                <p:nvPr/>
              </p:nvSpPr>
              <p:spPr>
                <a:xfrm>
                  <a:off x="4111625" y="5120734"/>
                  <a:ext cx="1655445" cy="822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5445" h="822960">
                      <a:moveTo>
                        <a:pt x="0" y="0"/>
                      </a:moveTo>
                      <a:lnTo>
                        <a:pt x="1655064" y="0"/>
                      </a:lnTo>
                      <a:lnTo>
                        <a:pt x="1655064" y="822960"/>
                      </a:lnTo>
                      <a:lnTo>
                        <a:pt x="0" y="8229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35F74"/>
                </a:solidFill>
              </p:spPr>
              <p:txBody>
                <a:bodyPr wrap="square" lIns="0" tIns="0" rIns="0" bIns="0" rtlCol="0"/>
                <a:lstStyle/>
                <a:p>
                  <a:endParaRPr sz="874"/>
                </a:p>
              </p:txBody>
            </p:sp>
            <p:sp>
              <p:nvSpPr>
                <p:cNvPr id="44" name="object 19"/>
                <p:cNvSpPr/>
                <p:nvPr/>
              </p:nvSpPr>
              <p:spPr>
                <a:xfrm>
                  <a:off x="4111625" y="5120734"/>
                  <a:ext cx="1655445" cy="822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5445" h="822960">
                      <a:moveTo>
                        <a:pt x="0" y="0"/>
                      </a:moveTo>
                      <a:lnTo>
                        <a:pt x="1655064" y="0"/>
                      </a:lnTo>
                      <a:lnTo>
                        <a:pt x="1655064" y="822960"/>
                      </a:lnTo>
                      <a:lnTo>
                        <a:pt x="0" y="8229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12700">
                  <a:solidFill>
                    <a:srgbClr val="151515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874"/>
                </a:p>
              </p:txBody>
            </p:sp>
            <p:sp>
              <p:nvSpPr>
                <p:cNvPr id="45" name="object 20"/>
                <p:cNvSpPr txBox="1"/>
                <p:nvPr/>
              </p:nvSpPr>
              <p:spPr>
                <a:xfrm>
                  <a:off x="4518025" y="5426928"/>
                  <a:ext cx="838199" cy="239545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9245"/>
                  <a:r>
                    <a:rPr sz="874" spc="-11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Budget</a:t>
                  </a:r>
                  <a:endParaRPr sz="874" dirty="0">
                    <a:solidFill>
                      <a:sysClr val="windowText" lastClr="000000"/>
                    </a:solidFill>
                    <a:latin typeface="Verdana"/>
                    <a:cs typeface="Verdana"/>
                  </a:endParaRPr>
                </a:p>
              </p:txBody>
            </p:sp>
            <p:sp>
              <p:nvSpPr>
                <p:cNvPr id="46" name="object 21"/>
                <p:cNvSpPr/>
                <p:nvPr/>
              </p:nvSpPr>
              <p:spPr>
                <a:xfrm>
                  <a:off x="2820289" y="3854668"/>
                  <a:ext cx="228346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83460">
                      <a:moveTo>
                        <a:pt x="0" y="0"/>
                      </a:moveTo>
                      <a:lnTo>
                        <a:pt x="2283015" y="0"/>
                      </a:lnTo>
                    </a:path>
                  </a:pathLst>
                </a:custGeom>
                <a:ln w="3175">
                  <a:solidFill>
                    <a:srgbClr val="9A1A0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874"/>
                </a:p>
              </p:txBody>
            </p:sp>
            <p:sp>
              <p:nvSpPr>
                <p:cNvPr id="47" name="object 22"/>
                <p:cNvSpPr/>
                <p:nvPr/>
              </p:nvSpPr>
              <p:spPr>
                <a:xfrm>
                  <a:off x="5077863" y="3778960"/>
                  <a:ext cx="153035" cy="1530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3035" h="153035">
                      <a:moveTo>
                        <a:pt x="81" y="0"/>
                      </a:moveTo>
                      <a:lnTo>
                        <a:pt x="0" y="152907"/>
                      </a:lnTo>
                      <a:lnTo>
                        <a:pt x="152948" y="76536"/>
                      </a:lnTo>
                      <a:lnTo>
                        <a:pt x="81" y="0"/>
                      </a:lnTo>
                      <a:close/>
                    </a:path>
                  </a:pathLst>
                </a:custGeom>
                <a:solidFill>
                  <a:srgbClr val="9A1A0F"/>
                </a:solidFill>
              </p:spPr>
              <p:txBody>
                <a:bodyPr wrap="square" lIns="0" tIns="0" rIns="0" bIns="0" rtlCol="0"/>
                <a:lstStyle/>
                <a:p>
                  <a:endParaRPr sz="874"/>
                </a:p>
              </p:txBody>
            </p:sp>
            <p:sp>
              <p:nvSpPr>
                <p:cNvPr id="50" name="object 25"/>
                <p:cNvSpPr/>
                <p:nvPr/>
              </p:nvSpPr>
              <p:spPr>
                <a:xfrm>
                  <a:off x="5237162" y="2582321"/>
                  <a:ext cx="1727200" cy="2463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7200" h="2463800">
                      <a:moveTo>
                        <a:pt x="0" y="0"/>
                      </a:moveTo>
                      <a:lnTo>
                        <a:pt x="1727200" y="0"/>
                      </a:lnTo>
                      <a:lnTo>
                        <a:pt x="1727200" y="2463800"/>
                      </a:lnTo>
                      <a:lnTo>
                        <a:pt x="0" y="24638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12700">
                  <a:solidFill>
                    <a:srgbClr val="929292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874"/>
                </a:p>
              </p:txBody>
            </p:sp>
            <p:sp>
              <p:nvSpPr>
                <p:cNvPr id="51" name="object 26"/>
                <p:cNvSpPr/>
                <p:nvPr/>
              </p:nvSpPr>
              <p:spPr>
                <a:xfrm>
                  <a:off x="5187856" y="2818765"/>
                  <a:ext cx="1921764" cy="1089660"/>
                </a:xfrm>
                <a:prstGeom prst="rect">
                  <a:avLst/>
                </a:prstGeom>
                <a:blipFill>
                  <a:blip r:embed="rId2" cstate="print"/>
                  <a:stretch>
                    <a:fillRect/>
                  </a:stretch>
                </a:blipFill>
              </p:spPr>
              <p:txBody>
                <a:bodyPr wrap="square" lIns="0" tIns="0" rIns="0" bIns="0" rtlCol="0"/>
                <a:lstStyle/>
                <a:p>
                  <a:endParaRPr sz="874"/>
                </a:p>
              </p:txBody>
            </p:sp>
            <p:sp>
              <p:nvSpPr>
                <p:cNvPr id="52" name="object 27"/>
                <p:cNvSpPr/>
                <p:nvPr/>
              </p:nvSpPr>
              <p:spPr>
                <a:xfrm>
                  <a:off x="5267325" y="2898234"/>
                  <a:ext cx="1655445" cy="822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5445" h="822960">
                      <a:moveTo>
                        <a:pt x="0" y="0"/>
                      </a:moveTo>
                      <a:lnTo>
                        <a:pt x="1655064" y="0"/>
                      </a:lnTo>
                      <a:lnTo>
                        <a:pt x="1655064" y="822960"/>
                      </a:lnTo>
                      <a:lnTo>
                        <a:pt x="0" y="8229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79EAE"/>
                </a:solidFill>
              </p:spPr>
              <p:txBody>
                <a:bodyPr wrap="square" lIns="0" tIns="0" rIns="0" bIns="0" rtlCol="0"/>
                <a:lstStyle/>
                <a:p>
                  <a:endParaRPr sz="874"/>
                </a:p>
              </p:txBody>
            </p:sp>
            <p:sp>
              <p:nvSpPr>
                <p:cNvPr id="53" name="object 28"/>
                <p:cNvSpPr/>
                <p:nvPr/>
              </p:nvSpPr>
              <p:spPr>
                <a:xfrm>
                  <a:off x="5267325" y="2898234"/>
                  <a:ext cx="1655445" cy="822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5445" h="822960">
                      <a:moveTo>
                        <a:pt x="0" y="0"/>
                      </a:moveTo>
                      <a:lnTo>
                        <a:pt x="1655064" y="0"/>
                      </a:lnTo>
                      <a:lnTo>
                        <a:pt x="1655064" y="822960"/>
                      </a:lnTo>
                      <a:lnTo>
                        <a:pt x="0" y="8229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rgbClr val="151515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874"/>
                </a:p>
              </p:txBody>
            </p:sp>
            <p:sp>
              <p:nvSpPr>
                <p:cNvPr id="54" name="object 29"/>
                <p:cNvSpPr txBox="1"/>
                <p:nvPr/>
              </p:nvSpPr>
              <p:spPr>
                <a:xfrm>
                  <a:off x="5379246" y="3152104"/>
                  <a:ext cx="1370011" cy="244341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R="3698">
                    <a:lnSpc>
                      <a:spcPct val="101899"/>
                    </a:lnSpc>
                  </a:pPr>
                  <a:r>
                    <a:rPr sz="874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Obj</a:t>
                  </a:r>
                  <a:r>
                    <a:rPr sz="874" spc="-11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e</a:t>
                  </a:r>
                  <a:r>
                    <a:rPr sz="874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ct</a:t>
                  </a:r>
                  <a:r>
                    <a:rPr sz="874" spc="-4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i</a:t>
                  </a:r>
                  <a:r>
                    <a:rPr sz="874" spc="-26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v</a:t>
                  </a:r>
                  <a:r>
                    <a:rPr sz="874" spc="-11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e</a:t>
                  </a:r>
                  <a:r>
                    <a:rPr sz="874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(s)</a:t>
                  </a:r>
                </a:p>
              </p:txBody>
            </p:sp>
            <p:sp>
              <p:nvSpPr>
                <p:cNvPr id="55" name="object 30"/>
                <p:cNvSpPr/>
                <p:nvPr/>
              </p:nvSpPr>
              <p:spPr>
                <a:xfrm>
                  <a:off x="5187856" y="3898265"/>
                  <a:ext cx="1921764" cy="1089660"/>
                </a:xfrm>
                <a:prstGeom prst="rect">
                  <a:avLst/>
                </a:prstGeom>
                <a:blipFill>
                  <a:blip r:embed="rId2" cstate="print"/>
                  <a:stretch>
                    <a:fillRect/>
                  </a:stretch>
                </a:blipFill>
              </p:spPr>
              <p:txBody>
                <a:bodyPr wrap="square" lIns="0" tIns="0" rIns="0" bIns="0" rtlCol="0"/>
                <a:lstStyle/>
                <a:p>
                  <a:endParaRPr sz="874"/>
                </a:p>
              </p:txBody>
            </p:sp>
            <p:sp>
              <p:nvSpPr>
                <p:cNvPr id="56" name="object 31"/>
                <p:cNvSpPr/>
                <p:nvPr/>
              </p:nvSpPr>
              <p:spPr>
                <a:xfrm>
                  <a:off x="5267325" y="3977734"/>
                  <a:ext cx="1655445" cy="822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5445" h="822960">
                      <a:moveTo>
                        <a:pt x="0" y="0"/>
                      </a:moveTo>
                      <a:lnTo>
                        <a:pt x="1655064" y="0"/>
                      </a:lnTo>
                      <a:lnTo>
                        <a:pt x="1655064" y="822960"/>
                      </a:lnTo>
                      <a:lnTo>
                        <a:pt x="0" y="8229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</p:spPr>
              <p:txBody>
                <a:bodyPr wrap="square" lIns="0" tIns="0" rIns="0" bIns="0" rtlCol="0"/>
                <a:lstStyle/>
                <a:p>
                  <a:endParaRPr sz="874"/>
                </a:p>
              </p:txBody>
            </p:sp>
            <p:sp>
              <p:nvSpPr>
                <p:cNvPr id="57" name="object 32"/>
                <p:cNvSpPr/>
                <p:nvPr/>
              </p:nvSpPr>
              <p:spPr>
                <a:xfrm>
                  <a:off x="5267325" y="3977734"/>
                  <a:ext cx="1655445" cy="822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5445" h="822960">
                      <a:moveTo>
                        <a:pt x="0" y="0"/>
                      </a:moveTo>
                      <a:lnTo>
                        <a:pt x="1655064" y="0"/>
                      </a:lnTo>
                      <a:lnTo>
                        <a:pt x="1655064" y="822960"/>
                      </a:lnTo>
                      <a:lnTo>
                        <a:pt x="0" y="8229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12700">
                  <a:solidFill>
                    <a:srgbClr val="151515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874"/>
                </a:p>
              </p:txBody>
            </p:sp>
            <p:sp>
              <p:nvSpPr>
                <p:cNvPr id="58" name="object 33"/>
                <p:cNvSpPr txBox="1"/>
                <p:nvPr/>
              </p:nvSpPr>
              <p:spPr>
                <a:xfrm>
                  <a:off x="5622927" y="4283926"/>
                  <a:ext cx="951866" cy="239545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9245"/>
                  <a:r>
                    <a:rPr sz="874" spc="-11" dirty="0">
                      <a:solidFill>
                        <a:sysClr val="windowText" lastClr="000000"/>
                      </a:solidFill>
                      <a:latin typeface="Verdana"/>
                      <a:cs typeface="Verdana"/>
                    </a:rPr>
                    <a:t>Benefits</a:t>
                  </a:r>
                  <a:endParaRPr sz="874" dirty="0">
                    <a:solidFill>
                      <a:sysClr val="windowText" lastClr="000000"/>
                    </a:solidFill>
                    <a:latin typeface="Verdana"/>
                    <a:cs typeface="Verdana"/>
                  </a:endParaRPr>
                </a:p>
              </p:txBody>
            </p:sp>
            <p:sp>
              <p:nvSpPr>
                <p:cNvPr id="59" name="object 34"/>
                <p:cNvSpPr/>
                <p:nvPr/>
              </p:nvSpPr>
              <p:spPr>
                <a:xfrm>
                  <a:off x="6101760" y="3685634"/>
                  <a:ext cx="0" cy="3695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369570">
                      <a:moveTo>
                        <a:pt x="0" y="0"/>
                      </a:moveTo>
                      <a:lnTo>
                        <a:pt x="0" y="369380"/>
                      </a:lnTo>
                    </a:path>
                  </a:pathLst>
                </a:custGeom>
                <a:ln w="3175">
                  <a:solidFill>
                    <a:srgbClr val="9A1A0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874"/>
                </a:p>
              </p:txBody>
            </p:sp>
            <p:sp>
              <p:nvSpPr>
                <p:cNvPr id="60" name="object 35"/>
                <p:cNvSpPr/>
                <p:nvPr/>
              </p:nvSpPr>
              <p:spPr>
                <a:xfrm>
                  <a:off x="6024797" y="4029369"/>
                  <a:ext cx="153035" cy="1536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3034" h="153670">
                      <a:moveTo>
                        <a:pt x="0" y="0"/>
                      </a:moveTo>
                      <a:lnTo>
                        <a:pt x="75965" y="153151"/>
                      </a:lnTo>
                      <a:lnTo>
                        <a:pt x="152906" y="4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A1A0F"/>
                </a:solidFill>
              </p:spPr>
              <p:txBody>
                <a:bodyPr wrap="square" lIns="0" tIns="0" rIns="0" bIns="0" rtlCol="0"/>
                <a:lstStyle/>
                <a:p>
                  <a:endParaRPr sz="874"/>
                </a:p>
              </p:txBody>
            </p:sp>
            <p:sp>
              <p:nvSpPr>
                <p:cNvPr id="64" name="object 39"/>
                <p:cNvSpPr/>
                <p:nvPr/>
              </p:nvSpPr>
              <p:spPr>
                <a:xfrm>
                  <a:off x="1085756" y="3352165"/>
                  <a:ext cx="1921764" cy="1089660"/>
                </a:xfrm>
                <a:prstGeom prst="rect">
                  <a:avLst/>
                </a:prstGeom>
                <a:blipFill>
                  <a:blip r:embed="rId2" cstate="print"/>
                  <a:stretch>
                    <a:fillRect/>
                  </a:stretch>
                </a:blipFill>
              </p:spPr>
              <p:txBody>
                <a:bodyPr wrap="square" lIns="0" tIns="0" rIns="0" bIns="0" rtlCol="0"/>
                <a:lstStyle/>
                <a:p>
                  <a:endParaRPr sz="874"/>
                </a:p>
              </p:txBody>
            </p:sp>
            <p:sp>
              <p:nvSpPr>
                <p:cNvPr id="65" name="object 40"/>
                <p:cNvSpPr/>
                <p:nvPr/>
              </p:nvSpPr>
              <p:spPr>
                <a:xfrm>
                  <a:off x="1165225" y="3431634"/>
                  <a:ext cx="1655445" cy="822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5445" h="822960">
                      <a:moveTo>
                        <a:pt x="0" y="0"/>
                      </a:moveTo>
                      <a:lnTo>
                        <a:pt x="1655064" y="0"/>
                      </a:lnTo>
                      <a:lnTo>
                        <a:pt x="1655064" y="822960"/>
                      </a:lnTo>
                      <a:lnTo>
                        <a:pt x="0" y="8229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FAADC"/>
                </a:solidFill>
              </p:spPr>
              <p:txBody>
                <a:bodyPr wrap="square" lIns="0" tIns="0" rIns="0" bIns="0" rtlCol="0"/>
                <a:lstStyle/>
                <a:p>
                  <a:endParaRPr sz="874"/>
                </a:p>
              </p:txBody>
            </p:sp>
            <p:sp>
              <p:nvSpPr>
                <p:cNvPr id="66" name="object 41"/>
                <p:cNvSpPr/>
                <p:nvPr/>
              </p:nvSpPr>
              <p:spPr>
                <a:xfrm>
                  <a:off x="1165225" y="3431634"/>
                  <a:ext cx="1655445" cy="822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5445" h="822960">
                      <a:moveTo>
                        <a:pt x="0" y="0"/>
                      </a:moveTo>
                      <a:lnTo>
                        <a:pt x="1655064" y="0"/>
                      </a:lnTo>
                      <a:lnTo>
                        <a:pt x="1655064" y="822960"/>
                      </a:lnTo>
                      <a:lnTo>
                        <a:pt x="0" y="8229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12700">
                  <a:solidFill>
                    <a:srgbClr val="151515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874"/>
                </a:p>
              </p:txBody>
            </p:sp>
            <p:sp>
              <p:nvSpPr>
                <p:cNvPr id="67" name="object 42"/>
                <p:cNvSpPr txBox="1"/>
                <p:nvPr/>
              </p:nvSpPr>
              <p:spPr>
                <a:xfrm>
                  <a:off x="1470026" y="3737827"/>
                  <a:ext cx="1052830" cy="239545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9245"/>
                  <a:r>
                    <a:rPr sz="874" spc="-11" dirty="0">
                      <a:latin typeface="Verdana"/>
                      <a:cs typeface="Verdana"/>
                    </a:rPr>
                    <a:t>Si</a:t>
                  </a:r>
                  <a:r>
                    <a:rPr sz="874" spc="-8" dirty="0">
                      <a:latin typeface="Verdana"/>
                      <a:cs typeface="Verdana"/>
                    </a:rPr>
                    <a:t>tuati</a:t>
                  </a:r>
                  <a:r>
                    <a:rPr sz="874" spc="-11" dirty="0">
                      <a:latin typeface="Verdana"/>
                      <a:cs typeface="Verdana"/>
                    </a:rPr>
                    <a:t>on</a:t>
                  </a:r>
                  <a:endParaRPr sz="874" dirty="0">
                    <a:latin typeface="Verdana"/>
                    <a:cs typeface="Verdana"/>
                  </a:endParaRPr>
                </a:p>
              </p:txBody>
            </p:sp>
          </p:grpSp>
        </p:grpSp>
        <p:sp>
          <p:nvSpPr>
            <p:cNvPr id="48" name="object 37"/>
            <p:cNvSpPr txBox="1"/>
            <p:nvPr/>
          </p:nvSpPr>
          <p:spPr>
            <a:xfrm>
              <a:off x="5958409" y="3440836"/>
              <a:ext cx="371777" cy="80234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9245">
                <a:lnSpc>
                  <a:spcPts val="4172"/>
                </a:lnSpc>
              </a:pPr>
              <a:endParaRPr sz="2621" dirty="0">
                <a:latin typeface="Verdana"/>
                <a:cs typeface="Verdana"/>
              </a:endParaRPr>
            </a:p>
          </p:txBody>
        </p:sp>
      </p:grpSp>
      <p:graphicFrame>
        <p:nvGraphicFramePr>
          <p:cNvPr id="68" name="object 3"/>
          <p:cNvGraphicFramePr>
            <a:graphicFrameLocks noGrp="1"/>
          </p:cNvGraphicFramePr>
          <p:nvPr/>
        </p:nvGraphicFramePr>
        <p:xfrm>
          <a:off x="1190904" y="2354329"/>
          <a:ext cx="1835462" cy="165568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35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r>
                        <a:rPr lang="en-US" sz="1200" b="1" i="1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Need Statement </a:t>
                      </a:r>
                      <a:r>
                        <a:rPr sz="1200" b="1" i="1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Component</a:t>
                      </a:r>
                      <a:r>
                        <a:rPr lang="en-US" sz="1200" b="1" i="1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s</a:t>
                      </a:r>
                      <a:endParaRPr sz="1200" dirty="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28575">
                      <a:solidFill>
                        <a:srgbClr val="151515"/>
                      </a:solidFill>
                      <a:prstDash val="solid"/>
                    </a:lnL>
                    <a:lnR w="12700">
                      <a:solidFill>
                        <a:srgbClr val="151515"/>
                      </a:solidFill>
                      <a:prstDash val="solid"/>
                    </a:lnR>
                    <a:lnT w="28575">
                      <a:solidFill>
                        <a:srgbClr val="151515"/>
                      </a:solidFill>
                      <a:prstDash val="solid"/>
                    </a:lnT>
                    <a:lnB w="12700">
                      <a:solidFill>
                        <a:srgbClr val="151515"/>
                      </a:solidFill>
                      <a:prstDash val="solid"/>
                    </a:lnB>
                    <a:solidFill>
                      <a:srgbClr val="0066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2455"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r>
                        <a:rPr sz="10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1.</a:t>
                      </a:r>
                      <a:r>
                        <a:rPr sz="1000" b="1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Story</a:t>
                      </a:r>
                      <a:r>
                        <a:rPr lang="en-US" sz="10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(Problem)</a:t>
                      </a:r>
                      <a:endParaRPr sz="1000" baseline="-15432" dirty="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28575">
                      <a:solidFill>
                        <a:srgbClr val="151515"/>
                      </a:solidFill>
                      <a:prstDash val="solid"/>
                    </a:lnL>
                    <a:lnR w="12700">
                      <a:solidFill>
                        <a:srgbClr val="151515"/>
                      </a:solidFill>
                      <a:prstDash val="solid"/>
                    </a:lnR>
                    <a:lnT w="12700">
                      <a:solidFill>
                        <a:srgbClr val="151515"/>
                      </a:solidFill>
                      <a:prstDash val="solid"/>
                    </a:lnT>
                    <a:lnB w="12700">
                      <a:solidFill>
                        <a:srgbClr val="151515"/>
                      </a:solidFill>
                      <a:prstDash val="solid"/>
                    </a:lnB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3616">
                <a:tc>
                  <a:txBody>
                    <a:bodyPr/>
                    <a:lstStyle/>
                    <a:p>
                      <a:pPr marL="86995" marR="628015">
                        <a:lnSpc>
                          <a:spcPct val="101200"/>
                        </a:lnSpc>
                      </a:pPr>
                      <a:r>
                        <a:rPr sz="10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2.</a:t>
                      </a:r>
                      <a:r>
                        <a:rPr sz="1000" b="1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Plan</a:t>
                      </a:r>
                      <a:r>
                        <a:rPr sz="1000" b="1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0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for s</a:t>
                      </a:r>
                      <a:r>
                        <a:rPr sz="1000" b="1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ol</a:t>
                      </a:r>
                      <a:r>
                        <a:rPr sz="10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v</a:t>
                      </a:r>
                      <a:r>
                        <a:rPr sz="1000" b="1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in</a:t>
                      </a:r>
                      <a:r>
                        <a:rPr sz="10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g</a:t>
                      </a:r>
                      <a:r>
                        <a:rPr lang="en-US" sz="10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(Problem)</a:t>
                      </a:r>
                      <a:endParaRPr sz="1000" baseline="-15432" dirty="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28575">
                      <a:solidFill>
                        <a:srgbClr val="151515"/>
                      </a:solidFill>
                      <a:prstDash val="solid"/>
                    </a:lnL>
                    <a:lnR w="12700">
                      <a:solidFill>
                        <a:srgbClr val="151515"/>
                      </a:solidFill>
                      <a:prstDash val="solid"/>
                    </a:lnR>
                    <a:lnT w="12700">
                      <a:solidFill>
                        <a:srgbClr val="151515"/>
                      </a:solidFill>
                      <a:prstDash val="solid"/>
                    </a:lnT>
                    <a:lnB w="12700">
                      <a:solidFill>
                        <a:srgbClr val="151515"/>
                      </a:solidFill>
                      <a:prstDash val="solid"/>
                    </a:lnB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0200">
                <a:tc>
                  <a:txBody>
                    <a:bodyPr/>
                    <a:lstStyle/>
                    <a:p>
                      <a:pPr marL="86995" marR="252095">
                        <a:lnSpc>
                          <a:spcPct val="101200"/>
                        </a:lnSpc>
                      </a:pPr>
                      <a:r>
                        <a:rPr sz="10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3.</a:t>
                      </a:r>
                      <a:r>
                        <a:rPr sz="1000" b="1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lang="en-US" sz="1000" b="1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Benefits</a:t>
                      </a:r>
                    </a:p>
                    <a:p>
                      <a:pPr marL="86995" marR="252095">
                        <a:lnSpc>
                          <a:spcPct val="101200"/>
                        </a:lnSpc>
                      </a:pPr>
                      <a:r>
                        <a:rPr lang="en-US" sz="1000" b="1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4. </a:t>
                      </a:r>
                      <a:r>
                        <a:rPr sz="10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Request </a:t>
                      </a:r>
                      <a:r>
                        <a:rPr sz="1000" b="1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fo</a:t>
                      </a:r>
                      <a:r>
                        <a:rPr sz="10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r supp</a:t>
                      </a:r>
                      <a:r>
                        <a:rPr sz="1000" b="1" spc="-5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o</a:t>
                      </a:r>
                      <a:r>
                        <a:rPr sz="1000" b="1" dirty="0">
                          <a:solidFill>
                            <a:srgbClr val="151515"/>
                          </a:solidFill>
                          <a:latin typeface="Verdana"/>
                          <a:cs typeface="Verdana"/>
                        </a:rPr>
                        <a:t>rt</a:t>
                      </a:r>
                      <a:endParaRPr lang="en-US" sz="1000" b="1" dirty="0">
                        <a:solidFill>
                          <a:srgbClr val="151515"/>
                        </a:solidFill>
                        <a:latin typeface="Verdana"/>
                        <a:cs typeface="Verdana"/>
                      </a:endParaRPr>
                    </a:p>
                    <a:p>
                      <a:pPr marL="86995" marR="252095">
                        <a:lnSpc>
                          <a:spcPct val="101200"/>
                        </a:lnSpc>
                      </a:pPr>
                      <a:endParaRPr sz="1000" dirty="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28575">
                      <a:solidFill>
                        <a:srgbClr val="151515"/>
                      </a:solidFill>
                      <a:prstDash val="solid"/>
                    </a:lnL>
                    <a:lnR w="12700">
                      <a:solidFill>
                        <a:srgbClr val="151515"/>
                      </a:solidFill>
                      <a:prstDash val="solid"/>
                    </a:lnR>
                    <a:lnT w="12700">
                      <a:solidFill>
                        <a:srgbClr val="151515"/>
                      </a:solidFill>
                      <a:prstDash val="solid"/>
                    </a:lnT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Bent Arrow 8"/>
          <p:cNvSpPr/>
          <p:nvPr/>
        </p:nvSpPr>
        <p:spPr>
          <a:xfrm flipV="1">
            <a:off x="2108635" y="4220959"/>
            <a:ext cx="1212342" cy="1240623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0">
              <a:solidFill>
                <a:schemeClr val="tx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19978" y="150182"/>
            <a:ext cx="9143999" cy="1261884"/>
          </a:xfrm>
          <a:prstGeom prst="rect">
            <a:avLst/>
          </a:prstGeom>
          <a:noFill/>
        </p:spPr>
        <p:txBody>
          <a:bodyPr wrap="square" tIns="137160" bIns="137160" rtlCol="0">
            <a:spAutoFit/>
          </a:bodyPr>
          <a:lstStyle/>
          <a:p>
            <a:pPr algn="ctr"/>
            <a:r>
              <a:rPr lang="en-US" sz="3200" dirty="0">
                <a:latin typeface="Futura Md BT" panose="020B0602020204020303"/>
              </a:rPr>
              <a:t>The Need Statement Content is Incorporated into Proposal Elements</a:t>
            </a:r>
            <a:endParaRPr lang="en-US" i="1" dirty="0">
              <a:solidFill>
                <a:srgbClr val="045397"/>
              </a:solidFill>
              <a:latin typeface="Futura Md BT" panose="020B0602020204020303"/>
            </a:endParaRPr>
          </a:p>
        </p:txBody>
      </p:sp>
      <p:sp>
        <p:nvSpPr>
          <p:cNvPr id="63" name="object 24"/>
          <p:cNvSpPr txBox="1"/>
          <p:nvPr/>
        </p:nvSpPr>
        <p:spPr>
          <a:xfrm>
            <a:off x="7256941" y="5019572"/>
            <a:ext cx="427667" cy="5001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45">
              <a:lnSpc>
                <a:spcPts val="3858"/>
              </a:lnSpc>
            </a:pPr>
            <a:r>
              <a:rPr sz="2621" b="1" spc="-29" dirty="0">
                <a:solidFill>
                  <a:srgbClr val="9A1A0F"/>
                </a:solidFill>
                <a:latin typeface="Verdana"/>
                <a:cs typeface="Verdana"/>
              </a:rPr>
              <a:t>B</a:t>
            </a:r>
            <a:endParaRPr sz="2621" dirty="0">
              <a:latin typeface="Verdana"/>
              <a:cs typeface="Verdana"/>
            </a:endParaRPr>
          </a:p>
        </p:txBody>
      </p:sp>
      <p:sp>
        <p:nvSpPr>
          <p:cNvPr id="70" name="object 37"/>
          <p:cNvSpPr txBox="1"/>
          <p:nvPr/>
        </p:nvSpPr>
        <p:spPr>
          <a:xfrm>
            <a:off x="3777961" y="4678121"/>
            <a:ext cx="233582" cy="5386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45">
              <a:lnSpc>
                <a:spcPts val="4172"/>
              </a:lnSpc>
            </a:pPr>
            <a:r>
              <a:rPr sz="2621" b="1" dirty="0">
                <a:solidFill>
                  <a:srgbClr val="9A1A0F"/>
                </a:solidFill>
                <a:latin typeface="Verdana"/>
                <a:cs typeface="Verdana"/>
              </a:rPr>
              <a:t>S</a:t>
            </a:r>
            <a:endParaRPr sz="2621" dirty="0">
              <a:latin typeface="Verdana"/>
              <a:cs typeface="Verdana"/>
            </a:endParaRPr>
          </a:p>
        </p:txBody>
      </p:sp>
      <p:sp>
        <p:nvSpPr>
          <p:cNvPr id="71" name="object 38"/>
          <p:cNvSpPr txBox="1"/>
          <p:nvPr/>
        </p:nvSpPr>
        <p:spPr>
          <a:xfrm>
            <a:off x="3991905" y="4984774"/>
            <a:ext cx="123414" cy="1792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45"/>
            <a:r>
              <a:rPr sz="1165" b="1" spc="-14" dirty="0">
                <a:solidFill>
                  <a:srgbClr val="9A1A0F"/>
                </a:solidFill>
                <a:latin typeface="Verdana"/>
                <a:cs typeface="Verdana"/>
              </a:rPr>
              <a:t>1</a:t>
            </a:r>
            <a:endParaRPr sz="1165">
              <a:latin typeface="Verdana"/>
              <a:cs typeface="Verdana"/>
            </a:endParaRPr>
          </a:p>
        </p:txBody>
      </p:sp>
      <p:sp>
        <p:nvSpPr>
          <p:cNvPr id="72" name="object 37"/>
          <p:cNvSpPr txBox="1"/>
          <p:nvPr/>
        </p:nvSpPr>
        <p:spPr>
          <a:xfrm>
            <a:off x="7256939" y="4350770"/>
            <a:ext cx="233582" cy="5386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45">
              <a:lnSpc>
                <a:spcPts val="4172"/>
              </a:lnSpc>
            </a:pPr>
            <a:r>
              <a:rPr sz="2621" b="1" dirty="0">
                <a:solidFill>
                  <a:srgbClr val="9A1A0F"/>
                </a:solidFill>
                <a:latin typeface="Verdana"/>
                <a:cs typeface="Verdana"/>
              </a:rPr>
              <a:t>S</a:t>
            </a:r>
            <a:endParaRPr sz="2621" dirty="0">
              <a:latin typeface="Verdana"/>
              <a:cs typeface="Verdana"/>
            </a:endParaRPr>
          </a:p>
        </p:txBody>
      </p:sp>
      <p:sp>
        <p:nvSpPr>
          <p:cNvPr id="73" name="object 38"/>
          <p:cNvSpPr txBox="1"/>
          <p:nvPr/>
        </p:nvSpPr>
        <p:spPr>
          <a:xfrm>
            <a:off x="7477285" y="4661991"/>
            <a:ext cx="123413" cy="1792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45"/>
            <a:r>
              <a:rPr lang="en-US" sz="1165" b="1" spc="-14" dirty="0">
                <a:solidFill>
                  <a:srgbClr val="9A1A0F"/>
                </a:solidFill>
                <a:latin typeface="Verdana"/>
                <a:cs typeface="Verdana"/>
              </a:rPr>
              <a:t>2</a:t>
            </a:r>
            <a:endParaRPr sz="1165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7307165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971" y="282146"/>
            <a:ext cx="8855029" cy="1130710"/>
          </a:xfrm>
        </p:spPr>
        <p:txBody>
          <a:bodyPr>
            <a:normAutofit/>
          </a:bodyPr>
          <a:lstStyle/>
          <a:p>
            <a:r>
              <a:rPr lang="en-US" b="1" dirty="0"/>
              <a:t>Develop a Final Proposal for Submittal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08FF-4589-4DAF-936A-6176BCAC63F3}" type="slidenum">
              <a:rPr lang="en-US" smtClean="0"/>
              <a:t>14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90248" y="1862230"/>
            <a:ext cx="7151646" cy="261610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 fontAlgn="ctr">
              <a:buFont typeface="Arial" panose="020B0604020202020204" pitchFamily="34" charset="0"/>
              <a:buChar char="•"/>
            </a:pPr>
            <a:r>
              <a:rPr lang="en-US" sz="2400" b="1" dirty="0"/>
              <a:t>Develop the </a:t>
            </a:r>
            <a:r>
              <a:rPr lang="en-US" sz="2400" b="1" dirty="0" err="1"/>
              <a:t>bootcamp</a:t>
            </a:r>
            <a:r>
              <a:rPr lang="en-US" sz="2400" b="1" dirty="0"/>
              <a:t> proposal draft into a complete proposal for submittal</a:t>
            </a:r>
            <a:br>
              <a:rPr lang="en-US" sz="2000" dirty="0"/>
            </a:br>
            <a:endParaRPr lang="en-US" sz="2000" dirty="0"/>
          </a:p>
          <a:p>
            <a:pPr marL="342900" indent="-342900" fontAlgn="ctr">
              <a:buFont typeface="Arial" panose="020B0604020202020204" pitchFamily="34" charset="0"/>
              <a:buChar char="•"/>
            </a:pPr>
            <a:r>
              <a:rPr lang="en-US" sz="2400" b="1" dirty="0"/>
              <a:t>Participate in status checks and mentor reviews</a:t>
            </a:r>
            <a:br>
              <a:rPr lang="en-US" sz="2400" b="1" dirty="0"/>
            </a:br>
            <a:endParaRPr lang="en-US" sz="2400" b="1" dirty="0"/>
          </a:p>
          <a:p>
            <a:pPr marL="342900" indent="-342900" fontAlgn="ctr">
              <a:buFont typeface="Arial" panose="020B0604020202020204" pitchFamily="34" charset="0"/>
              <a:buChar char="•"/>
            </a:pPr>
            <a:r>
              <a:rPr lang="en-US" sz="2400" b="1" dirty="0"/>
              <a:t>Submit proposal to a panel review prior to submitting it</a:t>
            </a:r>
          </a:p>
        </p:txBody>
      </p:sp>
    </p:spTree>
    <p:extLst>
      <p:ext uri="{BB962C8B-B14F-4D97-AF65-F5344CB8AC3E}">
        <p14:creationId xmlns:p14="http://schemas.microsoft.com/office/powerpoint/2010/main" val="25278791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Anticipated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Greater numbers of better quality proposals with higher proposal success rates</a:t>
            </a:r>
            <a:br>
              <a:rPr lang="en-US" dirty="0"/>
            </a:br>
            <a:endParaRPr lang="en-US" dirty="0"/>
          </a:p>
          <a:p>
            <a:r>
              <a:rPr lang="en-US" dirty="0"/>
              <a:t>Expanded network of faculty colleagues for proposal review, possible research collaborations</a:t>
            </a:r>
            <a:br>
              <a:rPr lang="en-US" dirty="0"/>
            </a:br>
            <a:endParaRPr lang="en-US" dirty="0"/>
          </a:p>
          <a:p>
            <a:r>
              <a:rPr lang="en-US" dirty="0"/>
              <a:t>Proposal development resources are available to more faculty</a:t>
            </a:r>
          </a:p>
        </p:txBody>
      </p:sp>
    </p:spTree>
    <p:extLst>
      <p:ext uri="{BB962C8B-B14F-4D97-AF65-F5344CB8AC3E}">
        <p14:creationId xmlns:p14="http://schemas.microsoft.com/office/powerpoint/2010/main" val="2703388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581306" y="230281"/>
            <a:ext cx="7987553" cy="1109382"/>
          </a:xfrm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chemeClr val="tx1"/>
                </a:solidFill>
                <a:latin typeface="Calibri" charset="0"/>
                <a:cs typeface="Calibri" charset="0"/>
              </a:rPr>
              <a:t>Research Development Support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73846" y="6412455"/>
            <a:ext cx="1996888" cy="354386"/>
          </a:xfrm>
        </p:spPr>
        <p:txBody>
          <a:bodyPr/>
          <a:lstStyle/>
          <a:p>
            <a:pPr>
              <a:defRPr/>
            </a:pPr>
            <a:fld id="{C21D2420-0475-E647-B66E-1D00EAC627A6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  <p:pic>
        <p:nvPicPr>
          <p:cNvPr id="18435" name="Picture 6" descr="1506-21 Kellems, Kristen 4.jpeg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282" y="1429770"/>
            <a:ext cx="967628" cy="135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7" descr="conrad.jpg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082" y="1405118"/>
            <a:ext cx="947598" cy="1325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2405623" y="1386628"/>
            <a:ext cx="2141725" cy="155645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359" b="1" dirty="0">
                <a:latin typeface="+mj-lt"/>
              </a:rPr>
              <a:t>Kristen Clarke Kellems</a:t>
            </a:r>
          </a:p>
          <a:p>
            <a:pPr>
              <a:defRPr/>
            </a:pPr>
            <a:r>
              <a:rPr lang="en-US" sz="1359" i="1" dirty="0">
                <a:latin typeface="+mj-lt"/>
              </a:rPr>
              <a:t>FHSS Research  </a:t>
            </a:r>
            <a:br>
              <a:rPr lang="en-US" sz="1359" i="1" dirty="0">
                <a:latin typeface="+mj-lt"/>
              </a:rPr>
            </a:br>
            <a:r>
              <a:rPr lang="en-US" sz="1359" i="1" dirty="0">
                <a:latin typeface="+mj-lt"/>
              </a:rPr>
              <a:t>    Development </a:t>
            </a:r>
          </a:p>
          <a:p>
            <a:pPr>
              <a:defRPr/>
            </a:pPr>
            <a:r>
              <a:rPr lang="en-US" sz="1359" dirty="0">
                <a:latin typeface="+mj-lt"/>
              </a:rPr>
              <a:t>934 SWKT</a:t>
            </a:r>
          </a:p>
          <a:p>
            <a:pPr>
              <a:defRPr/>
            </a:pPr>
            <a:r>
              <a:rPr lang="en-US" sz="1359" dirty="0">
                <a:latin typeface="+mj-lt"/>
              </a:rPr>
              <a:t>Tel: 801-422-8967</a:t>
            </a:r>
          </a:p>
          <a:p>
            <a:pPr>
              <a:defRPr/>
            </a:pPr>
            <a:r>
              <a:rPr lang="en-US" sz="1359" dirty="0">
                <a:latin typeface="+mj-lt"/>
              </a:rPr>
              <a:t>Email: </a:t>
            </a:r>
            <a:r>
              <a:rPr lang="en-US" sz="1359" u="sng" dirty="0">
                <a:latin typeface="+mj-lt"/>
              </a:rPr>
              <a:t>fhssresdev@byu.edu</a:t>
            </a:r>
            <a:r>
              <a:rPr lang="en-US" sz="1359" u="sng" dirty="0">
                <a:solidFill>
                  <a:srgbClr val="0070C0"/>
                </a:solidFill>
                <a:latin typeface="+mj-lt"/>
              </a:rPr>
              <a:t>  </a:t>
            </a:r>
          </a:p>
        </p:txBody>
      </p:sp>
      <p:sp>
        <p:nvSpPr>
          <p:cNvPr id="18438" name="Rectangle 9"/>
          <p:cNvSpPr>
            <a:spLocks noChangeArrowheads="1"/>
          </p:cNvSpPr>
          <p:nvPr/>
        </p:nvSpPr>
        <p:spPr bwMode="auto">
          <a:xfrm>
            <a:off x="5739935" y="1408200"/>
            <a:ext cx="2582396" cy="1347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9pPr>
          </a:lstStyle>
          <a:p>
            <a:r>
              <a:rPr lang="en-US" altLang="en-US" sz="1359" b="1" dirty="0">
                <a:latin typeface="+mj-lt"/>
                <a:ea typeface="ＭＳ Ｐゴシック" charset="0"/>
                <a:cs typeface="ＭＳ Ｐゴシック" charset="0"/>
              </a:rPr>
              <a:t>Conrad Monson</a:t>
            </a:r>
          </a:p>
          <a:p>
            <a:r>
              <a:rPr lang="en-US" altLang="en-US" sz="1359" i="1" dirty="0">
                <a:latin typeface="+mj-lt"/>
                <a:ea typeface="ＭＳ Ｐゴシック" charset="0"/>
                <a:cs typeface="ＭＳ Ｐゴシック" charset="0"/>
              </a:rPr>
              <a:t>STEM Research </a:t>
            </a:r>
            <a:br>
              <a:rPr lang="en-US" altLang="en-US" sz="1359" i="1" dirty="0">
                <a:latin typeface="+mj-lt"/>
                <a:ea typeface="ＭＳ Ｐゴシック" charset="0"/>
                <a:cs typeface="ＭＳ Ｐゴシック" charset="0"/>
              </a:rPr>
            </a:br>
            <a:r>
              <a:rPr lang="en-US" altLang="en-US" sz="1359" i="1" dirty="0">
                <a:latin typeface="+mj-lt"/>
                <a:ea typeface="ＭＳ Ｐゴシック" charset="0"/>
                <a:cs typeface="ＭＳ Ｐゴシック" charset="0"/>
              </a:rPr>
              <a:t>    Development </a:t>
            </a:r>
          </a:p>
          <a:p>
            <a:r>
              <a:rPr lang="en-US" altLang="en-US" sz="1359" dirty="0">
                <a:latin typeface="+mj-lt"/>
                <a:ea typeface="ＭＳ Ｐゴシック" charset="0"/>
                <a:cs typeface="ＭＳ Ｐゴシック" charset="0"/>
              </a:rPr>
              <a:t>275 McDonald Building</a:t>
            </a:r>
          </a:p>
          <a:p>
            <a:r>
              <a:rPr lang="en-US" altLang="en-US" sz="1359" dirty="0">
                <a:latin typeface="+mj-lt"/>
                <a:ea typeface="ＭＳ Ｐゴシック" charset="0"/>
                <a:cs typeface="ＭＳ Ｐゴシック" charset="0"/>
              </a:rPr>
              <a:t>Tel: 801-422-7722</a:t>
            </a:r>
          </a:p>
          <a:p>
            <a:r>
              <a:rPr lang="en-US" altLang="en-US" sz="1359" dirty="0">
                <a:latin typeface="+mj-lt"/>
                <a:ea typeface="ＭＳ Ｐゴシック" charset="0"/>
                <a:cs typeface="ＭＳ Ｐゴシック" charset="0"/>
              </a:rPr>
              <a:t>Email: conrad_monson@byu.edu  </a:t>
            </a:r>
          </a:p>
        </p:txBody>
      </p:sp>
      <p:sp>
        <p:nvSpPr>
          <p:cNvPr id="18440" name="Rectangle 9"/>
          <p:cNvSpPr>
            <a:spLocks noChangeArrowheads="1"/>
          </p:cNvSpPr>
          <p:nvPr/>
        </p:nvSpPr>
        <p:spPr bwMode="auto">
          <a:xfrm>
            <a:off x="5739935" y="4513846"/>
            <a:ext cx="2546958" cy="1347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9pPr>
          </a:lstStyle>
          <a:p>
            <a:r>
              <a:rPr lang="en-US" altLang="en-US" sz="1359" b="1" dirty="0">
                <a:latin typeface="+mj-lt"/>
              </a:rPr>
              <a:t>Kaylie </a:t>
            </a:r>
            <a:r>
              <a:rPr lang="en-US" altLang="en-US" sz="1359" b="1" dirty="0" err="1">
                <a:latin typeface="+mj-lt"/>
              </a:rPr>
              <a:t>Winterton</a:t>
            </a:r>
            <a:endParaRPr lang="en-US" altLang="en-US" sz="1359" b="1" dirty="0">
              <a:latin typeface="+mj-lt"/>
            </a:endParaRPr>
          </a:p>
          <a:p>
            <a:r>
              <a:rPr lang="en-US" altLang="en-US" sz="1359" i="1" dirty="0">
                <a:latin typeface="+mj-lt"/>
              </a:rPr>
              <a:t>Research Development    </a:t>
            </a:r>
            <a:br>
              <a:rPr lang="en-US" altLang="en-US" sz="1359" i="1" dirty="0">
                <a:latin typeface="+mj-lt"/>
              </a:rPr>
            </a:br>
            <a:r>
              <a:rPr lang="en-US" altLang="en-US" sz="1359" i="1" dirty="0">
                <a:latin typeface="+mj-lt"/>
              </a:rPr>
              <a:t>    Administrator</a:t>
            </a:r>
          </a:p>
          <a:p>
            <a:r>
              <a:rPr lang="en-US" altLang="en-US" sz="1359" dirty="0">
                <a:latin typeface="+mj-lt"/>
              </a:rPr>
              <a:t>269 McDonald Building</a:t>
            </a:r>
          </a:p>
          <a:p>
            <a:r>
              <a:rPr lang="en-US" altLang="en-US" sz="1359" dirty="0">
                <a:latin typeface="+mj-lt"/>
              </a:rPr>
              <a:t>Tel: 801-422-0132</a:t>
            </a:r>
          </a:p>
          <a:p>
            <a:r>
              <a:rPr lang="en-US" altLang="en-US" sz="1359" dirty="0">
                <a:latin typeface="+mj-lt"/>
              </a:rPr>
              <a:t>Email: </a:t>
            </a:r>
            <a:r>
              <a:rPr lang="en-US" altLang="en-US" sz="1359" u="sng" dirty="0" err="1">
                <a:latin typeface="+mj-lt"/>
              </a:rPr>
              <a:t>rdadmin@byu.edu</a:t>
            </a:r>
            <a:r>
              <a:rPr lang="en-US" altLang="en-US" sz="1359" u="sng" dirty="0">
                <a:latin typeface="+mj-lt"/>
              </a:rPr>
              <a:t> </a:t>
            </a:r>
          </a:p>
        </p:txBody>
      </p:sp>
      <p:sp>
        <p:nvSpPr>
          <p:cNvPr id="18441" name="Rectangle 12"/>
          <p:cNvSpPr>
            <a:spLocks noChangeArrowheads="1"/>
          </p:cNvSpPr>
          <p:nvPr/>
        </p:nvSpPr>
        <p:spPr bwMode="auto">
          <a:xfrm>
            <a:off x="2353236" y="4434349"/>
            <a:ext cx="2676386" cy="1347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9pPr>
          </a:lstStyle>
          <a:p>
            <a:r>
              <a:rPr lang="en-US" altLang="en-US" sz="1359" b="1" dirty="0">
                <a:latin typeface="+mj-lt"/>
                <a:ea typeface="ＭＳ Ｐゴシック" charset="0"/>
                <a:cs typeface="ＭＳ Ｐゴシック" charset="0"/>
              </a:rPr>
              <a:t>Jon Balzotti</a:t>
            </a:r>
          </a:p>
          <a:p>
            <a:r>
              <a:rPr lang="en-US" altLang="en-US" sz="1359" i="1" dirty="0">
                <a:latin typeface="+mj-lt"/>
                <a:ea typeface="ＭＳ Ｐゴシック" charset="0"/>
                <a:cs typeface="ＭＳ Ｐゴシック" charset="0"/>
              </a:rPr>
              <a:t>English Department Faculty</a:t>
            </a:r>
            <a:br>
              <a:rPr lang="en-US" altLang="en-US" sz="1359" i="1" dirty="0">
                <a:latin typeface="+mj-lt"/>
                <a:ea typeface="ＭＳ Ｐゴシック" charset="0"/>
                <a:cs typeface="ＭＳ Ｐゴシック" charset="0"/>
              </a:rPr>
            </a:br>
            <a:r>
              <a:rPr lang="en-US" altLang="en-US" sz="1359" i="1" dirty="0">
                <a:latin typeface="+mj-lt"/>
                <a:ea typeface="ＭＳ Ｐゴシック" charset="0"/>
                <a:cs typeface="ＭＳ Ｐゴシック" charset="0"/>
              </a:rPr>
              <a:t>College of Humanities</a:t>
            </a:r>
          </a:p>
          <a:p>
            <a:r>
              <a:rPr lang="en-US" altLang="en-US" sz="1359" dirty="0">
                <a:latin typeface="+mj-lt"/>
                <a:ea typeface="ＭＳ Ｐゴシック" charset="0"/>
                <a:cs typeface="ＭＳ Ｐゴシック" charset="0"/>
              </a:rPr>
              <a:t>4127 JFSB </a:t>
            </a:r>
          </a:p>
          <a:p>
            <a:r>
              <a:rPr lang="en-US" altLang="en-US" sz="1359" dirty="0">
                <a:latin typeface="+mj-lt"/>
                <a:ea typeface="ＭＳ Ｐゴシック" charset="0"/>
                <a:cs typeface="ＭＳ Ｐゴシック" charset="0"/>
              </a:rPr>
              <a:t>Tel: (801) 422-2440	 </a:t>
            </a:r>
          </a:p>
          <a:p>
            <a:r>
              <a:rPr lang="en-US" altLang="en-US" sz="1359" dirty="0">
                <a:latin typeface="+mj-lt"/>
                <a:ea typeface="ＭＳ Ｐゴシック" charset="0"/>
                <a:cs typeface="ＭＳ Ｐゴシック" charset="0"/>
              </a:rPr>
              <a:t>jonathan_balzotti@byu.edu  </a:t>
            </a:r>
          </a:p>
        </p:txBody>
      </p:sp>
      <p:pic>
        <p:nvPicPr>
          <p:cNvPr id="18442" name="Picture 2" descr="http://english.byu.edu/sites/default/files/styles/square_-_185px/public/images/users/balzotti_jon.jpg?itok=O10XsFXv&amp;timestamp=144225257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282" y="4506767"/>
            <a:ext cx="967628" cy="1055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3" name="Picture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96" r="8923" b="15916"/>
          <a:stretch>
            <a:fillRect/>
          </a:stretch>
        </p:blipFill>
        <p:spPr bwMode="auto">
          <a:xfrm>
            <a:off x="1245396" y="2881212"/>
            <a:ext cx="944516" cy="1268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2353236" y="2859168"/>
            <a:ext cx="2221846" cy="155645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359" b="1" dirty="0" err="1">
                <a:latin typeface="+mj-lt"/>
              </a:rPr>
              <a:t>Jaynie</a:t>
            </a:r>
            <a:r>
              <a:rPr lang="en-US" sz="1359" b="1" dirty="0">
                <a:latin typeface="+mj-lt"/>
              </a:rPr>
              <a:t> Mitchell</a:t>
            </a:r>
          </a:p>
          <a:p>
            <a:pPr>
              <a:defRPr/>
            </a:pPr>
            <a:r>
              <a:rPr lang="en-US" sz="1359" i="1" dirty="0">
                <a:latin typeface="+mj-lt"/>
              </a:rPr>
              <a:t>MSE Research </a:t>
            </a:r>
            <a:br>
              <a:rPr lang="en-US" sz="1359" i="1" dirty="0">
                <a:latin typeface="+mj-lt"/>
              </a:rPr>
            </a:br>
            <a:r>
              <a:rPr lang="en-US" sz="1359" i="1" dirty="0">
                <a:latin typeface="+mj-lt"/>
              </a:rPr>
              <a:t>    Development</a:t>
            </a:r>
          </a:p>
          <a:p>
            <a:pPr>
              <a:defRPr/>
            </a:pPr>
            <a:r>
              <a:rPr lang="en-US" sz="1359" dirty="0">
                <a:latin typeface="+mj-lt"/>
              </a:rPr>
              <a:t>306C MCKB </a:t>
            </a:r>
            <a:br>
              <a:rPr lang="en-US" sz="1359" dirty="0">
                <a:latin typeface="+mj-lt"/>
              </a:rPr>
            </a:br>
            <a:r>
              <a:rPr lang="en-US" sz="1359" dirty="0">
                <a:latin typeface="+mj-lt"/>
              </a:rPr>
              <a:t>Tel: 801-422-3067 </a:t>
            </a:r>
          </a:p>
          <a:p>
            <a:pPr>
              <a:defRPr/>
            </a:pPr>
            <a:r>
              <a:rPr lang="en-US" sz="1359" dirty="0">
                <a:latin typeface="+mj-lt"/>
              </a:rPr>
              <a:t>Email: </a:t>
            </a:r>
            <a:r>
              <a:rPr lang="en-US" sz="1359" u="sng" dirty="0">
                <a:latin typeface="+mj-lt"/>
              </a:rPr>
              <a:t>Jaynie@byu.edu</a:t>
            </a:r>
            <a:br>
              <a:rPr lang="en-US" sz="1359" u="sng" dirty="0">
                <a:latin typeface="+mj-lt"/>
              </a:rPr>
            </a:br>
            <a:r>
              <a:rPr lang="en-US" sz="1359" u="sng" dirty="0">
                <a:latin typeface="+mj-lt"/>
              </a:rPr>
              <a:t> </a:t>
            </a: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5739935" y="2885597"/>
            <a:ext cx="3102581" cy="1347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Gill Sans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</a:defRPr>
            </a:lvl9pPr>
          </a:lstStyle>
          <a:p>
            <a:r>
              <a:rPr lang="en-US" altLang="en-US" sz="1359" b="1" dirty="0">
                <a:latin typeface="+mj-lt"/>
                <a:ea typeface="ＭＳ Ｐゴシック" charset="0"/>
                <a:cs typeface="ＭＳ Ｐゴシック" charset="0"/>
              </a:rPr>
              <a:t>Karen Hill</a:t>
            </a:r>
          </a:p>
          <a:p>
            <a:r>
              <a:rPr lang="en-US" altLang="en-US" sz="1359" i="1" dirty="0">
                <a:latin typeface="+mj-lt"/>
                <a:ea typeface="ＭＳ Ｐゴシック" charset="0"/>
                <a:cs typeface="ＭＳ Ｐゴシック" charset="0"/>
              </a:rPr>
              <a:t>BYU Law Grants and Partnerships  </a:t>
            </a:r>
            <a:br>
              <a:rPr lang="en-US" altLang="en-US" sz="1359" i="1" dirty="0">
                <a:latin typeface="+mj-lt"/>
                <a:ea typeface="ＭＳ Ｐゴシック" charset="0"/>
                <a:cs typeface="ＭＳ Ｐゴシック" charset="0"/>
              </a:rPr>
            </a:br>
            <a:r>
              <a:rPr lang="en-US" altLang="en-US" sz="1359" i="1" dirty="0">
                <a:latin typeface="+mj-lt"/>
                <a:ea typeface="ＭＳ Ｐゴシック" charset="0"/>
                <a:cs typeface="ＭＳ Ｐゴシック" charset="0"/>
              </a:rPr>
              <a:t>    Manager     </a:t>
            </a:r>
            <a:br>
              <a:rPr lang="en-US" altLang="en-US" sz="1359" dirty="0">
                <a:latin typeface="+mj-lt"/>
                <a:ea typeface="ＭＳ Ｐゴシック" charset="0"/>
                <a:cs typeface="ＭＳ Ｐゴシック" charset="0"/>
              </a:rPr>
            </a:br>
            <a:r>
              <a:rPr lang="en-US" altLang="en-US" sz="1359" dirty="0">
                <a:latin typeface="+mj-lt"/>
                <a:ea typeface="ＭＳ Ｐゴシック" charset="0"/>
                <a:cs typeface="ＭＳ Ｐゴシック" charset="0"/>
              </a:rPr>
              <a:t>445 JRCB </a:t>
            </a:r>
          </a:p>
          <a:p>
            <a:r>
              <a:rPr lang="en-US" altLang="en-US" sz="1359" dirty="0">
                <a:latin typeface="+mj-lt"/>
                <a:ea typeface="ＭＳ Ｐゴシック" charset="0"/>
                <a:cs typeface="ＭＳ Ｐゴシック" charset="0"/>
              </a:rPr>
              <a:t>Tel: </a:t>
            </a:r>
            <a:r>
              <a:rPr lang="en-US" sz="1359" dirty="0">
                <a:latin typeface="+mj-lt"/>
                <a:ea typeface="ＭＳ Ｐゴシック" charset="0"/>
                <a:cs typeface="ＭＳ Ｐゴシック" charset="0"/>
              </a:rPr>
              <a:t>801-422-2684</a:t>
            </a:r>
            <a:endParaRPr lang="en-US" altLang="en-US" sz="1359" dirty="0">
              <a:latin typeface="+mj-lt"/>
              <a:ea typeface="ＭＳ Ｐゴシック" charset="0"/>
              <a:cs typeface="ＭＳ Ｐゴシック" charset="0"/>
            </a:endParaRPr>
          </a:p>
          <a:p>
            <a:r>
              <a:rPr lang="en-US" altLang="en-US" sz="1359" dirty="0">
                <a:latin typeface="+mj-lt"/>
                <a:ea typeface="ＭＳ Ｐゴシック" charset="0"/>
                <a:cs typeface="ＭＳ Ｐゴシック" charset="0"/>
              </a:rPr>
              <a:t>Email: hillk@byu.edu  </a:t>
            </a:r>
          </a:p>
        </p:txBody>
      </p:sp>
      <p:pic>
        <p:nvPicPr>
          <p:cNvPr id="1026" name="Picture 2" descr="Inline image 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082" y="2931674"/>
            <a:ext cx="959921" cy="1301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32" r="11053"/>
          <a:stretch/>
        </p:blipFill>
        <p:spPr>
          <a:xfrm>
            <a:off x="4575082" y="4582493"/>
            <a:ext cx="947598" cy="1209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842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6657289" cy="4351338"/>
          </a:xfrm>
        </p:spPr>
        <p:txBody>
          <a:bodyPr/>
          <a:lstStyle/>
          <a:p>
            <a:r>
              <a:rPr lang="en-US" dirty="0"/>
              <a:t>Introductions</a:t>
            </a:r>
          </a:p>
          <a:p>
            <a:r>
              <a:rPr lang="en-US" dirty="0"/>
              <a:t>Overview of Mentored Grant Writing Program</a:t>
            </a:r>
          </a:p>
          <a:p>
            <a:r>
              <a:rPr lang="en-US" dirty="0"/>
              <a:t>Proposal Writing Resources</a:t>
            </a:r>
          </a:p>
        </p:txBody>
      </p:sp>
    </p:spTree>
    <p:extLst>
      <p:ext uri="{BB962C8B-B14F-4D97-AF65-F5344CB8AC3E}">
        <p14:creationId xmlns:p14="http://schemas.microsoft.com/office/powerpoint/2010/main" val="2389254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005" y="187034"/>
            <a:ext cx="7654738" cy="812856"/>
          </a:xfrm>
        </p:spPr>
        <p:txBody>
          <a:bodyPr vert="horz" wrap="square" lIns="88751" tIns="44375" rIns="88751" bIns="44375" numCol="1" rtlCol="0" anchor="ctr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altLang="en-US" b="1" dirty="0">
                <a:solidFill>
                  <a:schemeClr val="tx1"/>
                </a:solidFill>
              </a:rPr>
              <a:t>Proposal Development Process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1pPr>
            <a:lvl2pPr marL="721137" indent="-27736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2pPr>
            <a:lvl3pPr marL="1109442" indent="-221888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3pPr>
            <a:lvl4pPr marL="1553218" indent="-221888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4pPr>
            <a:lvl5pPr marL="1996995" indent="-221888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5pPr>
            <a:lvl6pPr marL="2440771" indent="-2218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6pPr>
            <a:lvl7pPr marL="2884548" indent="-2218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7pPr>
            <a:lvl8pPr marL="3328325" indent="-2218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8pPr>
            <a:lvl9pPr marL="3772101" indent="-2218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9pPr>
          </a:lstStyle>
          <a:p>
            <a:fld id="{CCF01CD9-B1CE-4ADE-8FD6-76FFFDC4BBED}" type="slidenum">
              <a:rPr lang="en-US" altLang="en-US" smtClean="0">
                <a:solidFill>
                  <a:srgbClr val="B5A788"/>
                </a:solidFill>
              </a:rPr>
              <a:pPr/>
              <a:t>4</a:t>
            </a:fld>
            <a:endParaRPr lang="en-US" altLang="en-US">
              <a:solidFill>
                <a:srgbClr val="B5A788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24377" y="5664751"/>
            <a:ext cx="6243269" cy="69160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947" b="1" i="1" dirty="0">
                <a:solidFill>
                  <a:schemeClr val="bg1"/>
                </a:solidFill>
              </a:rPr>
              <a:t>Research Development has tools and resources to help with the steps in this process</a:t>
            </a:r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3"/>
          <a:srcRect l="25104" t="30834" r="22917" b="25667"/>
          <a:stretch/>
        </p:blipFill>
        <p:spPr>
          <a:xfrm>
            <a:off x="678684" y="1447800"/>
            <a:ext cx="7518295" cy="3932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028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09" y="150473"/>
            <a:ext cx="8855029" cy="1130710"/>
          </a:xfrm>
        </p:spPr>
        <p:txBody>
          <a:bodyPr>
            <a:normAutofit/>
          </a:bodyPr>
          <a:lstStyle/>
          <a:p>
            <a:r>
              <a:rPr lang="en-US" b="1" dirty="0"/>
              <a:t>Outcome of RD Proposal Support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08FF-4589-4DAF-936A-6176BCAC63F3}" type="slidenum">
              <a:rPr lang="en-US" smtClean="0"/>
              <a:t>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04809" y="1215346"/>
            <a:ext cx="680307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From 2015-2018, the 59 faculty participating in 4-day proposal “</a:t>
            </a:r>
            <a:r>
              <a:rPr lang="en-US" sz="2400" dirty="0" err="1"/>
              <a:t>bootcamps</a:t>
            </a:r>
            <a:r>
              <a:rPr lang="en-US" sz="2400" dirty="0"/>
              <a:t>” had a 54% proposal success rate</a:t>
            </a:r>
            <a:br>
              <a:rPr lang="en-US" sz="2400" dirty="0"/>
            </a:b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From 2015-2018, the 24 faculty participating in RD-organized NIH intensive proposal reviews had a 54% success rate</a:t>
            </a:r>
            <a:br>
              <a:rPr lang="en-US" sz="2400" dirty="0">
                <a:latin typeface="Calibri" panose="020F0502020204030204" pitchFamily="34" charset="0"/>
                <a:cs typeface="Times New Roman" panose="02020603050405020304" pitchFamily="18" charset="0"/>
              </a:rPr>
            </a:br>
            <a:endParaRPr lang="en-US" sz="24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From 2013-2014, faculty participating in RD events submitted 24-28% more proposals and received 33-40% more awards than those not participating</a:t>
            </a:r>
          </a:p>
          <a:p>
            <a:endParaRPr lang="en-US" sz="24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aseline="300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703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Objectives of the Mentored Grant Writing Program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1802" y="2506662"/>
            <a:ext cx="7886700" cy="4351338"/>
          </a:xfrm>
        </p:spPr>
        <p:txBody>
          <a:bodyPr>
            <a:normAutofit/>
          </a:bodyPr>
          <a:lstStyle/>
          <a:p>
            <a:r>
              <a:rPr lang="en-US" dirty="0"/>
              <a:t>Develop proposal writing skills through mentored guidance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Develop a complete proposal for submittal at </a:t>
            </a:r>
            <a:br>
              <a:rPr lang="en-US" dirty="0"/>
            </a:br>
            <a:r>
              <a:rPr lang="en-US" dirty="0"/>
              <a:t>the end of the program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607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444" y="116409"/>
            <a:ext cx="7886700" cy="1325563"/>
          </a:xfrm>
        </p:spPr>
        <p:txBody>
          <a:bodyPr/>
          <a:lstStyle/>
          <a:p>
            <a:r>
              <a:rPr lang="en-US" b="1" dirty="0"/>
              <a:t>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444" y="1525702"/>
            <a:ext cx="816422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i="1" dirty="0"/>
              <a:t>From November, 2019 through September, 2020:</a:t>
            </a:r>
          </a:p>
          <a:p>
            <a:pPr marL="0" indent="0">
              <a:buNone/>
            </a:pP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Provide mentors (including “at large” mentors) to faculty participants</a:t>
            </a:r>
            <a:br>
              <a:rPr lang="en-US" dirty="0"/>
            </a:b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Conduct seminars/provide information related to proposal development</a:t>
            </a:r>
            <a:br>
              <a:rPr lang="en-US" dirty="0"/>
            </a:br>
            <a:r>
              <a:rPr lang="en-US" dirty="0"/>
              <a:t>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Conduct proposal writing “</a:t>
            </a:r>
            <a:r>
              <a:rPr lang="en-US" dirty="0" err="1"/>
              <a:t>Bootcamp</a:t>
            </a:r>
            <a:r>
              <a:rPr lang="en-US" dirty="0"/>
              <a:t>”</a:t>
            </a:r>
            <a:br>
              <a:rPr lang="en-US" dirty="0"/>
            </a:b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Conduct informal proposal status and progress checks</a:t>
            </a:r>
            <a:br>
              <a:rPr lang="en-US" dirty="0"/>
            </a:b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Conclude with a complete proposal ready for submittal that has been carefully reviewed by a faculty panel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865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87763"/>
            <a:ext cx="7886700" cy="864731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</a:rPr>
              <a:t>Resources for Finding Funding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00934"/>
            <a:ext cx="7600950" cy="5036903"/>
          </a:xfrm>
        </p:spPr>
        <p:txBody>
          <a:bodyPr>
            <a:normAutofit/>
          </a:bodyPr>
          <a:lstStyle/>
          <a:p>
            <a:pPr marL="342900" lvl="1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Newsletters and website </a:t>
            </a:r>
          </a:p>
          <a:p>
            <a:pPr lvl="1"/>
            <a:r>
              <a:rPr lang="en-US" sz="2800" b="1" dirty="0">
                <a:solidFill>
                  <a:schemeClr val="tx1"/>
                </a:solidFill>
              </a:rPr>
              <a:t>Online funding database training</a:t>
            </a:r>
          </a:p>
          <a:p>
            <a:pPr lvl="1"/>
            <a:r>
              <a:rPr lang="en-US" sz="2800" b="1" dirty="0">
                <a:solidFill>
                  <a:schemeClr val="tx1"/>
                </a:solidFill>
              </a:rPr>
              <a:t>Individualized funding searches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Interdisciplinary teaming and collaborations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In-depth funding seminars </a:t>
            </a:r>
          </a:p>
          <a:p>
            <a:pPr marL="0" indent="0">
              <a:buNone/>
            </a:pP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08FF-4589-4DAF-936A-6176BCAC63F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8455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494" y="11484"/>
            <a:ext cx="8855029" cy="1130710"/>
          </a:xfrm>
        </p:spPr>
        <p:txBody>
          <a:bodyPr>
            <a:normAutofit/>
          </a:bodyPr>
          <a:lstStyle/>
          <a:p>
            <a:r>
              <a:rPr lang="en-US" b="1" dirty="0"/>
              <a:t>Proposal Writing Support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08FF-4589-4DAF-936A-6176BCAC63F3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174" y="2397850"/>
            <a:ext cx="2784176" cy="21923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4685" y="1130710"/>
            <a:ext cx="5132650" cy="53860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Seminars/information about proposal writing topics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/>
              <a:t>Developing a fundable idea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/>
              <a:t>Writing white papers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Seminars/information about specific funders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/>
              <a:t>NSF, NIH, DOE, Education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/>
              <a:t>DoD, DARPA, NEH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/>
              <a:t>Foundations, Private Funders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Proposal review and editing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29421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5447</TotalTime>
  <Words>818</Words>
  <Application>Microsoft Office PowerPoint</Application>
  <PresentationFormat>On-screen Show (4:3)</PresentationFormat>
  <Paragraphs>153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Calibri</vt:lpstr>
      <vt:lpstr>Calibri Light</vt:lpstr>
      <vt:lpstr>Courier New</vt:lpstr>
      <vt:lpstr>Futura Md BT</vt:lpstr>
      <vt:lpstr>Gill Sans MT</vt:lpstr>
      <vt:lpstr>Times New Roman</vt:lpstr>
      <vt:lpstr>Verdana</vt:lpstr>
      <vt:lpstr>Office Theme</vt:lpstr>
      <vt:lpstr>Mentored Grant Writing Program  November 6, 2019</vt:lpstr>
      <vt:lpstr>Research Development Support</vt:lpstr>
      <vt:lpstr>Agenda</vt:lpstr>
      <vt:lpstr>Proposal Development Process</vt:lpstr>
      <vt:lpstr>Outcome of RD Proposal Support </vt:lpstr>
      <vt:lpstr>Objectives of the Mentored Grant Writing Program </vt:lpstr>
      <vt:lpstr>Approach</vt:lpstr>
      <vt:lpstr>Resources for Finding Funding</vt:lpstr>
      <vt:lpstr>Proposal Writing Support</vt:lpstr>
      <vt:lpstr>Proposal Writing “Bootcamp”</vt:lpstr>
      <vt:lpstr>PowerPoint Presentation</vt:lpstr>
      <vt:lpstr>Need Statement is Developed from Baseline Logic</vt:lpstr>
      <vt:lpstr>PowerPoint Presentation</vt:lpstr>
      <vt:lpstr>Develop a Final Proposal for Submittal</vt:lpstr>
      <vt:lpstr>Anticipated Outcomes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Mentored Grant Writing Program</dc:title>
  <dc:creator>Conrad Monson</dc:creator>
  <cp:lastModifiedBy>Zach Campbell</cp:lastModifiedBy>
  <cp:revision>53</cp:revision>
  <dcterms:created xsi:type="dcterms:W3CDTF">2019-10-04T18:57:25Z</dcterms:created>
  <dcterms:modified xsi:type="dcterms:W3CDTF">2022-05-05T18:43:32Z</dcterms:modified>
</cp:coreProperties>
</file>