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8404800" cy="38404800"/>
  <p:notesSz cx="7010400" cy="92964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2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CCFF"/>
    <a:srgbClr val="0099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3080" y="224"/>
      </p:cViewPr>
      <p:guideLst>
        <p:guide orient="horz" pos="12096"/>
        <p:guide pos="120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CE8BDA-2F42-45C0-B373-C766E4672738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5BA123C5-856A-4110-B985-31690CBC17FA}">
      <dgm:prSet phldrT="[Text]"/>
      <dgm:spPr/>
      <dgm:t>
        <a:bodyPr/>
        <a:lstStyle/>
        <a:p>
          <a:r>
            <a:rPr lang="en-US" dirty="0"/>
            <a:t>Sociology</a:t>
          </a:r>
        </a:p>
      </dgm:t>
    </dgm:pt>
    <dgm:pt modelId="{B587B182-32BD-4C2F-8DDF-11738C68006B}" type="parTrans" cxnId="{2F45DA56-2107-4C37-B86C-5B026AC48BE4}">
      <dgm:prSet/>
      <dgm:spPr/>
      <dgm:t>
        <a:bodyPr/>
        <a:lstStyle/>
        <a:p>
          <a:endParaRPr lang="en-US"/>
        </a:p>
      </dgm:t>
    </dgm:pt>
    <dgm:pt modelId="{85BAEDBD-8BD3-41BF-BAB1-DEF579DC057B}" type="sibTrans" cxnId="{2F45DA56-2107-4C37-B86C-5B026AC48BE4}">
      <dgm:prSet/>
      <dgm:spPr/>
      <dgm:t>
        <a:bodyPr/>
        <a:lstStyle/>
        <a:p>
          <a:endParaRPr lang="en-US"/>
        </a:p>
      </dgm:t>
    </dgm:pt>
    <dgm:pt modelId="{4F0F344C-1252-4EB6-BFDF-E35BED029089}">
      <dgm:prSet phldrT="[Text]"/>
      <dgm:spPr/>
      <dgm:t>
        <a:bodyPr/>
        <a:lstStyle/>
        <a:p>
          <a:r>
            <a:rPr lang="en-US" dirty="0" smtClean="0"/>
            <a:t>Psychology</a:t>
          </a:r>
          <a:endParaRPr lang="en-US" dirty="0"/>
        </a:p>
      </dgm:t>
    </dgm:pt>
    <dgm:pt modelId="{C9EC9F5C-99F4-46A2-AC56-36CE9741B449}" type="parTrans" cxnId="{97549BEC-8C24-4209-BA8C-941807EE5B06}">
      <dgm:prSet/>
      <dgm:spPr/>
      <dgm:t>
        <a:bodyPr/>
        <a:lstStyle/>
        <a:p>
          <a:endParaRPr lang="en-US"/>
        </a:p>
      </dgm:t>
    </dgm:pt>
    <dgm:pt modelId="{612C7FAE-C7E6-4D3C-B84A-F5ACF021E2D7}" type="sibTrans" cxnId="{97549BEC-8C24-4209-BA8C-941807EE5B06}">
      <dgm:prSet/>
      <dgm:spPr/>
      <dgm:t>
        <a:bodyPr/>
        <a:lstStyle/>
        <a:p>
          <a:endParaRPr lang="en-US"/>
        </a:p>
      </dgm:t>
    </dgm:pt>
    <dgm:pt modelId="{BCB16F0E-3149-4325-BE94-8F5B3C526AE4}">
      <dgm:prSet phldrT="[Text]"/>
      <dgm:spPr/>
      <dgm:t>
        <a:bodyPr/>
        <a:lstStyle/>
        <a:p>
          <a:r>
            <a:rPr lang="en-US"/>
            <a:t>Biology</a:t>
          </a:r>
        </a:p>
      </dgm:t>
    </dgm:pt>
    <dgm:pt modelId="{2B90EBB4-CEDE-4F0D-A73B-CDD4CAA86DEC}" type="parTrans" cxnId="{31DC79F4-C0C1-41D3-8A9C-A340695D8CD6}">
      <dgm:prSet/>
      <dgm:spPr/>
      <dgm:t>
        <a:bodyPr/>
        <a:lstStyle/>
        <a:p>
          <a:endParaRPr lang="en-US"/>
        </a:p>
      </dgm:t>
    </dgm:pt>
    <dgm:pt modelId="{7C654608-ADB3-4FAD-8B2A-1ED3C07CF6F3}" type="sibTrans" cxnId="{31DC79F4-C0C1-41D3-8A9C-A340695D8CD6}">
      <dgm:prSet/>
      <dgm:spPr/>
      <dgm:t>
        <a:bodyPr/>
        <a:lstStyle/>
        <a:p>
          <a:endParaRPr lang="en-US"/>
        </a:p>
      </dgm:t>
    </dgm:pt>
    <dgm:pt modelId="{0BC70DCA-8989-414C-9307-8FEEE17E3F34}" type="pres">
      <dgm:prSet presAssocID="{8DCE8BDA-2F42-45C0-B373-C766E4672738}" presName="compositeShape" presStyleCnt="0">
        <dgm:presLayoutVars>
          <dgm:chMax val="7"/>
          <dgm:dir/>
          <dgm:resizeHandles val="exact"/>
        </dgm:presLayoutVars>
      </dgm:prSet>
      <dgm:spPr/>
    </dgm:pt>
    <dgm:pt modelId="{3855D4CC-1CC0-42C6-ADF5-01A23A9F234B}" type="pres">
      <dgm:prSet presAssocID="{5BA123C5-856A-4110-B985-31690CBC17FA}" presName="circ1" presStyleLbl="vennNode1" presStyleIdx="0" presStyleCnt="3" custLinFactNeighborX="535" custLinFactNeighborY="-1205"/>
      <dgm:spPr/>
      <dgm:t>
        <a:bodyPr/>
        <a:lstStyle/>
        <a:p>
          <a:endParaRPr lang="en-US"/>
        </a:p>
      </dgm:t>
    </dgm:pt>
    <dgm:pt modelId="{B60853D5-766E-4657-8798-5C4E8C44C663}" type="pres">
      <dgm:prSet presAssocID="{5BA123C5-856A-4110-B985-31690CBC17F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69E322-646E-443B-AA38-FA357C365A4F}" type="pres">
      <dgm:prSet presAssocID="{4F0F344C-1252-4EB6-BFDF-E35BED029089}" presName="circ2" presStyleLbl="vennNode1" presStyleIdx="1" presStyleCnt="3" custLinFactNeighborX="3493" custLinFactNeighborY="-2420"/>
      <dgm:spPr/>
      <dgm:t>
        <a:bodyPr/>
        <a:lstStyle/>
        <a:p>
          <a:endParaRPr lang="en-US"/>
        </a:p>
      </dgm:t>
    </dgm:pt>
    <dgm:pt modelId="{3F004093-C469-4A0E-9D3D-8DB76DED8893}" type="pres">
      <dgm:prSet presAssocID="{4F0F344C-1252-4EB6-BFDF-E35BED02908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7EB4F8-D8DE-4478-B207-D8A06EA55C56}" type="pres">
      <dgm:prSet presAssocID="{BCB16F0E-3149-4325-BE94-8F5B3C526AE4}" presName="circ3" presStyleLbl="vennNode1" presStyleIdx="2" presStyleCnt="3"/>
      <dgm:spPr/>
      <dgm:t>
        <a:bodyPr/>
        <a:lstStyle/>
        <a:p>
          <a:endParaRPr lang="en-US"/>
        </a:p>
      </dgm:t>
    </dgm:pt>
    <dgm:pt modelId="{FD74A76D-68E9-43E4-8A04-E0346F17E0C6}" type="pres">
      <dgm:prSet presAssocID="{BCB16F0E-3149-4325-BE94-8F5B3C526AE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DC79F4-C0C1-41D3-8A9C-A340695D8CD6}" srcId="{8DCE8BDA-2F42-45C0-B373-C766E4672738}" destId="{BCB16F0E-3149-4325-BE94-8F5B3C526AE4}" srcOrd="2" destOrd="0" parTransId="{2B90EBB4-CEDE-4F0D-A73B-CDD4CAA86DEC}" sibTransId="{7C654608-ADB3-4FAD-8B2A-1ED3C07CF6F3}"/>
    <dgm:cxn modelId="{62FA4FC0-EE1C-42A4-94E9-45B66CA4F407}" type="presOf" srcId="{5BA123C5-856A-4110-B985-31690CBC17FA}" destId="{3855D4CC-1CC0-42C6-ADF5-01A23A9F234B}" srcOrd="0" destOrd="0" presId="urn:microsoft.com/office/officeart/2005/8/layout/venn1"/>
    <dgm:cxn modelId="{CAC4039E-517E-460F-B813-DF3C17A37302}" type="presOf" srcId="{BCB16F0E-3149-4325-BE94-8F5B3C526AE4}" destId="{9A7EB4F8-D8DE-4478-B207-D8A06EA55C56}" srcOrd="0" destOrd="0" presId="urn:microsoft.com/office/officeart/2005/8/layout/venn1"/>
    <dgm:cxn modelId="{662F98DC-AF87-477B-B102-16EDCCFFB5E3}" type="presOf" srcId="{BCB16F0E-3149-4325-BE94-8F5B3C526AE4}" destId="{FD74A76D-68E9-43E4-8A04-E0346F17E0C6}" srcOrd="1" destOrd="0" presId="urn:microsoft.com/office/officeart/2005/8/layout/venn1"/>
    <dgm:cxn modelId="{2F45DA56-2107-4C37-B86C-5B026AC48BE4}" srcId="{8DCE8BDA-2F42-45C0-B373-C766E4672738}" destId="{5BA123C5-856A-4110-B985-31690CBC17FA}" srcOrd="0" destOrd="0" parTransId="{B587B182-32BD-4C2F-8DDF-11738C68006B}" sibTransId="{85BAEDBD-8BD3-41BF-BAB1-DEF579DC057B}"/>
    <dgm:cxn modelId="{0F603118-B14C-4CC6-8270-ECB75051B45A}" type="presOf" srcId="{5BA123C5-856A-4110-B985-31690CBC17FA}" destId="{B60853D5-766E-4657-8798-5C4E8C44C663}" srcOrd="1" destOrd="0" presId="urn:microsoft.com/office/officeart/2005/8/layout/venn1"/>
    <dgm:cxn modelId="{90DD60F9-6A1F-4261-8FEE-62D333DC7076}" type="presOf" srcId="{4F0F344C-1252-4EB6-BFDF-E35BED029089}" destId="{7669E322-646E-443B-AA38-FA357C365A4F}" srcOrd="0" destOrd="0" presId="urn:microsoft.com/office/officeart/2005/8/layout/venn1"/>
    <dgm:cxn modelId="{93A4DE80-14B4-4F8F-AB93-32F04D36A5FE}" type="presOf" srcId="{4F0F344C-1252-4EB6-BFDF-E35BED029089}" destId="{3F004093-C469-4A0E-9D3D-8DB76DED8893}" srcOrd="1" destOrd="0" presId="urn:microsoft.com/office/officeart/2005/8/layout/venn1"/>
    <dgm:cxn modelId="{ECC59E10-E44E-4B0A-BD54-51D269083A07}" type="presOf" srcId="{8DCE8BDA-2F42-45C0-B373-C766E4672738}" destId="{0BC70DCA-8989-414C-9307-8FEEE17E3F34}" srcOrd="0" destOrd="0" presId="urn:microsoft.com/office/officeart/2005/8/layout/venn1"/>
    <dgm:cxn modelId="{97549BEC-8C24-4209-BA8C-941807EE5B06}" srcId="{8DCE8BDA-2F42-45C0-B373-C766E4672738}" destId="{4F0F344C-1252-4EB6-BFDF-E35BED029089}" srcOrd="1" destOrd="0" parTransId="{C9EC9F5C-99F4-46A2-AC56-36CE9741B449}" sibTransId="{612C7FAE-C7E6-4D3C-B84A-F5ACF021E2D7}"/>
    <dgm:cxn modelId="{155D47C7-6FD9-472A-9FF3-DE45CC4744C2}" type="presParOf" srcId="{0BC70DCA-8989-414C-9307-8FEEE17E3F34}" destId="{3855D4CC-1CC0-42C6-ADF5-01A23A9F234B}" srcOrd="0" destOrd="0" presId="urn:microsoft.com/office/officeart/2005/8/layout/venn1"/>
    <dgm:cxn modelId="{07C93F27-BA72-4720-A066-30CCB9450D9A}" type="presParOf" srcId="{0BC70DCA-8989-414C-9307-8FEEE17E3F34}" destId="{B60853D5-766E-4657-8798-5C4E8C44C663}" srcOrd="1" destOrd="0" presId="urn:microsoft.com/office/officeart/2005/8/layout/venn1"/>
    <dgm:cxn modelId="{D2B5931F-0F7B-49EA-950C-58FE1C4E89A1}" type="presParOf" srcId="{0BC70DCA-8989-414C-9307-8FEEE17E3F34}" destId="{7669E322-646E-443B-AA38-FA357C365A4F}" srcOrd="2" destOrd="0" presId="urn:microsoft.com/office/officeart/2005/8/layout/venn1"/>
    <dgm:cxn modelId="{9EB5342C-EDEF-4BD1-A17D-D6432A401F67}" type="presParOf" srcId="{0BC70DCA-8989-414C-9307-8FEEE17E3F34}" destId="{3F004093-C469-4A0E-9D3D-8DB76DED8893}" srcOrd="3" destOrd="0" presId="urn:microsoft.com/office/officeart/2005/8/layout/venn1"/>
    <dgm:cxn modelId="{395DFD35-307F-46B8-A1EC-88103FEEF7FE}" type="presParOf" srcId="{0BC70DCA-8989-414C-9307-8FEEE17E3F34}" destId="{9A7EB4F8-D8DE-4478-B207-D8A06EA55C56}" srcOrd="4" destOrd="0" presId="urn:microsoft.com/office/officeart/2005/8/layout/venn1"/>
    <dgm:cxn modelId="{951653B9-1736-4C79-876D-1FF9B70CFEE6}" type="presParOf" srcId="{0BC70DCA-8989-414C-9307-8FEEE17E3F34}" destId="{FD74A76D-68E9-43E4-8A04-E0346F17E0C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40E7D5-9D67-4EEC-9208-83485BCB072A}" type="doc">
      <dgm:prSet loTypeId="urn:microsoft.com/office/officeart/2005/8/layout/radial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35BF574-3170-4653-99AB-2FEC518E58CB}">
      <dgm:prSet phldrT="[Text]" custT="1"/>
      <dgm:spPr>
        <a:solidFill>
          <a:schemeClr val="accent4">
            <a:lumMod val="75000"/>
            <a:alpha val="50000"/>
          </a:schemeClr>
        </a:solidFill>
      </dgm:spPr>
      <dgm:t>
        <a:bodyPr/>
        <a:lstStyle/>
        <a:p>
          <a:r>
            <a:rPr lang="en-US" sz="1800" dirty="0">
              <a:latin typeface="Arial Narrow" panose="020B0606020202030204" pitchFamily="34" charset="0"/>
            </a:rPr>
            <a:t>Plant and </a:t>
          </a:r>
          <a:r>
            <a:rPr lang="en-US" sz="1800" dirty="0" smtClean="0">
              <a:latin typeface="Arial Narrow" panose="020B0606020202030204" pitchFamily="34" charset="0"/>
            </a:rPr>
            <a:t>Wildlife Sciences</a:t>
          </a:r>
          <a:endParaRPr lang="en-US" sz="1800" dirty="0">
            <a:latin typeface="Arial Narrow" panose="020B0606020202030204" pitchFamily="34" charset="0"/>
          </a:endParaRPr>
        </a:p>
      </dgm:t>
    </dgm:pt>
    <dgm:pt modelId="{1106B397-4416-4F2F-B2E9-115ADD83BEF2}" type="parTrans" cxnId="{955C1BBA-93B6-4FC5-958F-AA8143C32DC9}">
      <dgm:prSet/>
      <dgm:spPr/>
      <dgm:t>
        <a:bodyPr/>
        <a:lstStyle/>
        <a:p>
          <a:endParaRPr lang="en-US"/>
        </a:p>
      </dgm:t>
    </dgm:pt>
    <dgm:pt modelId="{51421BE5-FD16-4A28-BB27-47CC4283F41C}" type="sibTrans" cxnId="{955C1BBA-93B6-4FC5-958F-AA8143C32DC9}">
      <dgm:prSet/>
      <dgm:spPr/>
      <dgm:t>
        <a:bodyPr/>
        <a:lstStyle/>
        <a:p>
          <a:endParaRPr lang="en-US"/>
        </a:p>
      </dgm:t>
    </dgm:pt>
    <dgm:pt modelId="{EA961FB6-82E5-4661-A2DB-BA946C2930AC}">
      <dgm:prSet phldrT="[Text]"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n-US" sz="1800" dirty="0">
              <a:latin typeface="Arial Narrow" panose="020B0606020202030204" pitchFamily="34" charset="0"/>
            </a:rPr>
            <a:t>Statistics</a:t>
          </a:r>
        </a:p>
      </dgm:t>
    </dgm:pt>
    <dgm:pt modelId="{EDFDA2EB-7710-4475-B59D-AF6D3851FC11}" type="parTrans" cxnId="{BB1A0BE5-B20E-4425-B624-62DF2FA4D83E}">
      <dgm:prSet/>
      <dgm:spPr/>
      <dgm:t>
        <a:bodyPr/>
        <a:lstStyle/>
        <a:p>
          <a:endParaRPr lang="en-US"/>
        </a:p>
      </dgm:t>
    </dgm:pt>
    <dgm:pt modelId="{0A30561A-792F-4D65-820C-609C8A28DB73}" type="sibTrans" cxnId="{BB1A0BE5-B20E-4425-B624-62DF2FA4D83E}">
      <dgm:prSet/>
      <dgm:spPr/>
      <dgm:t>
        <a:bodyPr/>
        <a:lstStyle/>
        <a:p>
          <a:endParaRPr lang="en-US"/>
        </a:p>
      </dgm:t>
    </dgm:pt>
    <dgm:pt modelId="{28113B7E-8322-4758-BECB-8FB5E4E3410E}">
      <dgm:prSet phldrT="[Text]" custT="1"/>
      <dgm:spPr/>
      <dgm:t>
        <a:bodyPr/>
        <a:lstStyle/>
        <a:p>
          <a:r>
            <a:rPr lang="en-US" sz="1800" dirty="0" err="1">
              <a:latin typeface="Arial Narrow" panose="020B0606020202030204" pitchFamily="34" charset="0"/>
            </a:rPr>
            <a:t>Agri</a:t>
          </a:r>
          <a:r>
            <a:rPr lang="en-US" sz="1800" dirty="0">
              <a:latin typeface="Arial Narrow" panose="020B0606020202030204" pitchFamily="34" charset="0"/>
            </a:rPr>
            <a:t>-</a:t>
          </a:r>
        </a:p>
        <a:p>
          <a:r>
            <a:rPr lang="en-US" sz="1800" dirty="0" smtClean="0">
              <a:latin typeface="Arial Narrow" panose="020B0606020202030204" pitchFamily="34" charset="0"/>
            </a:rPr>
            <a:t>Business</a:t>
          </a:r>
          <a:endParaRPr lang="en-US" sz="1800" dirty="0">
            <a:latin typeface="Arial Narrow" panose="020B0606020202030204" pitchFamily="34" charset="0"/>
          </a:endParaRPr>
        </a:p>
      </dgm:t>
    </dgm:pt>
    <dgm:pt modelId="{BA217BBC-70C1-4559-8730-C11294F06FE0}" type="parTrans" cxnId="{9115C99F-7558-48FA-8C13-72623F40B82F}">
      <dgm:prSet/>
      <dgm:spPr/>
      <dgm:t>
        <a:bodyPr/>
        <a:lstStyle/>
        <a:p>
          <a:endParaRPr lang="en-US"/>
        </a:p>
      </dgm:t>
    </dgm:pt>
    <dgm:pt modelId="{92E3E732-017B-4D95-AA38-E457E81B79F9}" type="sibTrans" cxnId="{9115C99F-7558-48FA-8C13-72623F40B82F}">
      <dgm:prSet/>
      <dgm:spPr/>
      <dgm:t>
        <a:bodyPr/>
        <a:lstStyle/>
        <a:p>
          <a:endParaRPr lang="en-US"/>
        </a:p>
      </dgm:t>
    </dgm:pt>
    <dgm:pt modelId="{1ECD45FC-CA50-4077-866F-51344530033D}">
      <dgm:prSet phldrT="[Text]"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n-US" sz="1800" dirty="0">
              <a:latin typeface="Arial Narrow" panose="020B0606020202030204" pitchFamily="34" charset="0"/>
            </a:rPr>
            <a:t>International </a:t>
          </a:r>
          <a:r>
            <a:rPr lang="en-US" sz="1800" dirty="0" smtClean="0">
              <a:latin typeface="Arial Narrow" panose="020B0606020202030204" pitchFamily="34" charset="0"/>
            </a:rPr>
            <a:t>Collaboration</a:t>
          </a:r>
          <a:endParaRPr lang="en-US" sz="1800" dirty="0">
            <a:latin typeface="Arial Narrow" panose="020B0606020202030204" pitchFamily="34" charset="0"/>
          </a:endParaRPr>
        </a:p>
      </dgm:t>
    </dgm:pt>
    <dgm:pt modelId="{48BCA1F9-69C4-4065-A063-0FFBB64EC2C3}" type="parTrans" cxnId="{50755AB3-417C-424C-8F70-01B68737A537}">
      <dgm:prSet/>
      <dgm:spPr/>
      <dgm:t>
        <a:bodyPr/>
        <a:lstStyle/>
        <a:p>
          <a:endParaRPr lang="en-US"/>
        </a:p>
      </dgm:t>
    </dgm:pt>
    <dgm:pt modelId="{9FCEF309-643E-476B-8E14-C21631ECC3F0}" type="sibTrans" cxnId="{50755AB3-417C-424C-8F70-01B68737A537}">
      <dgm:prSet/>
      <dgm:spPr/>
      <dgm:t>
        <a:bodyPr/>
        <a:lstStyle/>
        <a:p>
          <a:endParaRPr lang="en-US"/>
        </a:p>
      </dgm:t>
    </dgm:pt>
    <dgm:pt modelId="{17D67BA7-8CC0-4F29-A819-30F06A56F604}">
      <dgm:prSet phldrT="[Text]"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en-US" sz="1800" dirty="0">
              <a:latin typeface="Arial Narrow" panose="020B0606020202030204" pitchFamily="34" charset="0"/>
            </a:rPr>
            <a:t>Geography</a:t>
          </a:r>
        </a:p>
      </dgm:t>
    </dgm:pt>
    <dgm:pt modelId="{8B4225AC-FE7D-4193-88C3-5B88A5908990}" type="parTrans" cxnId="{7842BF38-2603-40A2-AE5A-1580A5A47322}">
      <dgm:prSet/>
      <dgm:spPr/>
      <dgm:t>
        <a:bodyPr/>
        <a:lstStyle/>
        <a:p>
          <a:endParaRPr lang="en-US"/>
        </a:p>
      </dgm:t>
    </dgm:pt>
    <dgm:pt modelId="{0DB21E2B-6055-465D-A43A-F49FE63A2105}" type="sibTrans" cxnId="{7842BF38-2603-40A2-AE5A-1580A5A47322}">
      <dgm:prSet/>
      <dgm:spPr/>
      <dgm:t>
        <a:bodyPr/>
        <a:lstStyle/>
        <a:p>
          <a:endParaRPr lang="en-US"/>
        </a:p>
      </dgm:t>
    </dgm:pt>
    <dgm:pt modelId="{20A8C71B-F91F-4B8D-AD7F-AA122D750099}" type="pres">
      <dgm:prSet presAssocID="{D040E7D5-9D67-4EEC-9208-83485BCB072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0AD2DF-51BE-4C07-99FB-06A12384A00E}" type="pres">
      <dgm:prSet presAssocID="{D040E7D5-9D67-4EEC-9208-83485BCB072A}" presName="radial" presStyleCnt="0">
        <dgm:presLayoutVars>
          <dgm:animLvl val="ctr"/>
        </dgm:presLayoutVars>
      </dgm:prSet>
      <dgm:spPr/>
      <dgm:t>
        <a:bodyPr/>
        <a:lstStyle/>
        <a:p>
          <a:endParaRPr lang="en-US"/>
        </a:p>
      </dgm:t>
    </dgm:pt>
    <dgm:pt modelId="{3549DBC7-E2CD-47DF-A1BE-67D3A6E8BC33}" type="pres">
      <dgm:prSet presAssocID="{F35BF574-3170-4653-99AB-2FEC518E58CB}" presName="centerShape" presStyleLbl="vennNode1" presStyleIdx="0" presStyleCnt="5" custScaleX="54371" custScaleY="57948"/>
      <dgm:spPr/>
      <dgm:t>
        <a:bodyPr/>
        <a:lstStyle/>
        <a:p>
          <a:endParaRPr lang="en-US"/>
        </a:p>
      </dgm:t>
    </dgm:pt>
    <dgm:pt modelId="{4458C27C-A881-4B08-BE22-CD696CF51346}" type="pres">
      <dgm:prSet presAssocID="{EA961FB6-82E5-4661-A2DB-BA946C2930AC}" presName="node" presStyleLbl="vennNode1" presStyleIdx="1" presStyleCnt="5" custRadScaleRad="61025" custRadScaleInc="17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59FAAD-33F4-4078-937C-C67215F3DFFC}" type="pres">
      <dgm:prSet presAssocID="{28113B7E-8322-4758-BECB-8FB5E4E3410E}" presName="node" presStyleLbl="vennNode1" presStyleIdx="2" presStyleCnt="5" custRadScaleRad="64981" custRadScaleInc="13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7E7B84-B92B-415C-AC70-55FA272EF9ED}" type="pres">
      <dgm:prSet presAssocID="{1ECD45FC-CA50-4077-866F-51344530033D}" presName="node" presStyleLbl="vennNode1" presStyleIdx="3" presStyleCnt="5" custScaleX="108741" custScaleY="108658" custRadScaleRad="66002" custRadScaleInc="-26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F7B-4AA0-4D63-AC1D-B9AAF0D228DD}" type="pres">
      <dgm:prSet presAssocID="{17D67BA7-8CC0-4F29-A819-30F06A56F604}" presName="node" presStyleLbl="vennNode1" presStyleIdx="4" presStyleCnt="5" custRadScaleRad="64447" custRadScaleInc="-43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B968C8-C6FF-4623-A019-1AF31FD40723}" type="presOf" srcId="{1ECD45FC-CA50-4077-866F-51344530033D}" destId="{CB7E7B84-B92B-415C-AC70-55FA272EF9ED}" srcOrd="0" destOrd="0" presId="urn:microsoft.com/office/officeart/2005/8/layout/radial3"/>
    <dgm:cxn modelId="{A832D5C7-EC4C-41A8-BE14-74170E95D254}" type="presOf" srcId="{F35BF574-3170-4653-99AB-2FEC518E58CB}" destId="{3549DBC7-E2CD-47DF-A1BE-67D3A6E8BC33}" srcOrd="0" destOrd="0" presId="urn:microsoft.com/office/officeart/2005/8/layout/radial3"/>
    <dgm:cxn modelId="{2CD36B2D-E673-4F3E-9992-D823FF7AE8E8}" type="presOf" srcId="{17D67BA7-8CC0-4F29-A819-30F06A56F604}" destId="{1D457F7B-4AA0-4D63-AC1D-B9AAF0D228DD}" srcOrd="0" destOrd="0" presId="urn:microsoft.com/office/officeart/2005/8/layout/radial3"/>
    <dgm:cxn modelId="{BB1A0BE5-B20E-4425-B624-62DF2FA4D83E}" srcId="{F35BF574-3170-4653-99AB-2FEC518E58CB}" destId="{EA961FB6-82E5-4661-A2DB-BA946C2930AC}" srcOrd="0" destOrd="0" parTransId="{EDFDA2EB-7710-4475-B59D-AF6D3851FC11}" sibTransId="{0A30561A-792F-4D65-820C-609C8A28DB73}"/>
    <dgm:cxn modelId="{9790B683-6891-42A8-B8F9-5B08B60820BD}" type="presOf" srcId="{EA961FB6-82E5-4661-A2DB-BA946C2930AC}" destId="{4458C27C-A881-4B08-BE22-CD696CF51346}" srcOrd="0" destOrd="0" presId="urn:microsoft.com/office/officeart/2005/8/layout/radial3"/>
    <dgm:cxn modelId="{16AF0FB1-AD4A-4F23-96D1-BB8430E7BA74}" type="presOf" srcId="{28113B7E-8322-4758-BECB-8FB5E4E3410E}" destId="{9459FAAD-33F4-4078-937C-C67215F3DFFC}" srcOrd="0" destOrd="0" presId="urn:microsoft.com/office/officeart/2005/8/layout/radial3"/>
    <dgm:cxn modelId="{7842BF38-2603-40A2-AE5A-1580A5A47322}" srcId="{F35BF574-3170-4653-99AB-2FEC518E58CB}" destId="{17D67BA7-8CC0-4F29-A819-30F06A56F604}" srcOrd="3" destOrd="0" parTransId="{8B4225AC-FE7D-4193-88C3-5B88A5908990}" sibTransId="{0DB21E2B-6055-465D-A43A-F49FE63A2105}"/>
    <dgm:cxn modelId="{50755AB3-417C-424C-8F70-01B68737A537}" srcId="{F35BF574-3170-4653-99AB-2FEC518E58CB}" destId="{1ECD45FC-CA50-4077-866F-51344530033D}" srcOrd="2" destOrd="0" parTransId="{48BCA1F9-69C4-4065-A063-0FFBB64EC2C3}" sibTransId="{9FCEF309-643E-476B-8E14-C21631ECC3F0}"/>
    <dgm:cxn modelId="{955C1BBA-93B6-4FC5-958F-AA8143C32DC9}" srcId="{D040E7D5-9D67-4EEC-9208-83485BCB072A}" destId="{F35BF574-3170-4653-99AB-2FEC518E58CB}" srcOrd="0" destOrd="0" parTransId="{1106B397-4416-4F2F-B2E9-115ADD83BEF2}" sibTransId="{51421BE5-FD16-4A28-BB27-47CC4283F41C}"/>
    <dgm:cxn modelId="{9115C99F-7558-48FA-8C13-72623F40B82F}" srcId="{F35BF574-3170-4653-99AB-2FEC518E58CB}" destId="{28113B7E-8322-4758-BECB-8FB5E4E3410E}" srcOrd="1" destOrd="0" parTransId="{BA217BBC-70C1-4559-8730-C11294F06FE0}" sibTransId="{92E3E732-017B-4D95-AA38-E457E81B79F9}"/>
    <dgm:cxn modelId="{618A5E99-7208-4358-B977-7119C3804171}" type="presOf" srcId="{D040E7D5-9D67-4EEC-9208-83485BCB072A}" destId="{20A8C71B-F91F-4B8D-AD7F-AA122D750099}" srcOrd="0" destOrd="0" presId="urn:microsoft.com/office/officeart/2005/8/layout/radial3"/>
    <dgm:cxn modelId="{A7479C30-4187-4EF7-B638-D237D198F466}" type="presParOf" srcId="{20A8C71B-F91F-4B8D-AD7F-AA122D750099}" destId="{C00AD2DF-51BE-4C07-99FB-06A12384A00E}" srcOrd="0" destOrd="0" presId="urn:microsoft.com/office/officeart/2005/8/layout/radial3"/>
    <dgm:cxn modelId="{B6CDA683-DB35-40EF-91B2-A3899F6A39EA}" type="presParOf" srcId="{C00AD2DF-51BE-4C07-99FB-06A12384A00E}" destId="{3549DBC7-E2CD-47DF-A1BE-67D3A6E8BC33}" srcOrd="0" destOrd="0" presId="urn:microsoft.com/office/officeart/2005/8/layout/radial3"/>
    <dgm:cxn modelId="{8515A279-EC77-4F1E-B14F-A7D54C566CEF}" type="presParOf" srcId="{C00AD2DF-51BE-4C07-99FB-06A12384A00E}" destId="{4458C27C-A881-4B08-BE22-CD696CF51346}" srcOrd="1" destOrd="0" presId="urn:microsoft.com/office/officeart/2005/8/layout/radial3"/>
    <dgm:cxn modelId="{9BB9F35B-5CBF-4746-B1CD-8E600E135D28}" type="presParOf" srcId="{C00AD2DF-51BE-4C07-99FB-06A12384A00E}" destId="{9459FAAD-33F4-4078-937C-C67215F3DFFC}" srcOrd="2" destOrd="0" presId="urn:microsoft.com/office/officeart/2005/8/layout/radial3"/>
    <dgm:cxn modelId="{9363662A-F58F-4794-8119-DFFE4E234E93}" type="presParOf" srcId="{C00AD2DF-51BE-4C07-99FB-06A12384A00E}" destId="{CB7E7B84-B92B-415C-AC70-55FA272EF9ED}" srcOrd="3" destOrd="0" presId="urn:microsoft.com/office/officeart/2005/8/layout/radial3"/>
    <dgm:cxn modelId="{A6003190-3507-443A-ABA1-86B66058C6F1}" type="presParOf" srcId="{C00AD2DF-51BE-4C07-99FB-06A12384A00E}" destId="{1D457F7B-4AA0-4D63-AC1D-B9AAF0D228DD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40E7D5-9D67-4EEC-9208-83485BCB072A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5BF574-3170-4653-99AB-2FEC518E58CB}">
      <dgm:prSet phldrT="[Text]" custT="1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en-US" sz="1800" dirty="0">
              <a:latin typeface="Arial Narrow" panose="020B0606020202030204" pitchFamily="34" charset="0"/>
            </a:rPr>
            <a:t>Center for </a:t>
          </a:r>
          <a:endParaRPr lang="en-US" sz="1800" dirty="0" smtClean="0">
            <a:latin typeface="Arial Narrow" panose="020B0606020202030204" pitchFamily="34" charset="0"/>
          </a:endParaRPr>
        </a:p>
        <a:p>
          <a:r>
            <a:rPr lang="en-US" sz="1800" dirty="0" smtClean="0">
              <a:latin typeface="Arial Narrow" panose="020B0606020202030204" pitchFamily="34" charset="0"/>
            </a:rPr>
            <a:t>Language </a:t>
          </a:r>
        </a:p>
        <a:p>
          <a:r>
            <a:rPr lang="en-US" sz="1800" dirty="0" smtClean="0">
              <a:latin typeface="Arial Narrow" panose="020B0606020202030204" pitchFamily="34" charset="0"/>
            </a:rPr>
            <a:t>Studies</a:t>
          </a:r>
          <a:endParaRPr lang="en-US" sz="1800" dirty="0">
            <a:latin typeface="Arial Narrow" panose="020B0606020202030204" pitchFamily="34" charset="0"/>
          </a:endParaRPr>
        </a:p>
      </dgm:t>
    </dgm:pt>
    <dgm:pt modelId="{1106B397-4416-4F2F-B2E9-115ADD83BEF2}" type="parTrans" cxnId="{955C1BBA-93B6-4FC5-958F-AA8143C32DC9}">
      <dgm:prSet/>
      <dgm:spPr/>
      <dgm:t>
        <a:bodyPr/>
        <a:lstStyle/>
        <a:p>
          <a:endParaRPr lang="en-US"/>
        </a:p>
      </dgm:t>
    </dgm:pt>
    <dgm:pt modelId="{51421BE5-FD16-4A28-BB27-47CC4283F41C}" type="sibTrans" cxnId="{955C1BBA-93B6-4FC5-958F-AA8143C32DC9}">
      <dgm:prSet/>
      <dgm:spPr/>
      <dgm:t>
        <a:bodyPr/>
        <a:lstStyle/>
        <a:p>
          <a:endParaRPr lang="en-US"/>
        </a:p>
      </dgm:t>
    </dgm:pt>
    <dgm:pt modelId="{EA961FB6-82E5-4661-A2DB-BA946C2930AC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n-US" sz="1800" dirty="0">
              <a:latin typeface="Arial Narrow" panose="020B0606020202030204" pitchFamily="34" charset="0"/>
            </a:rPr>
            <a:t>Statistics</a:t>
          </a:r>
        </a:p>
      </dgm:t>
    </dgm:pt>
    <dgm:pt modelId="{EDFDA2EB-7710-4475-B59D-AF6D3851FC11}" type="parTrans" cxnId="{BB1A0BE5-B20E-4425-B624-62DF2FA4D83E}">
      <dgm:prSet/>
      <dgm:spPr/>
      <dgm:t>
        <a:bodyPr/>
        <a:lstStyle/>
        <a:p>
          <a:endParaRPr lang="en-US"/>
        </a:p>
      </dgm:t>
    </dgm:pt>
    <dgm:pt modelId="{0A30561A-792F-4D65-820C-609C8A28DB73}" type="sibTrans" cxnId="{BB1A0BE5-B20E-4425-B624-62DF2FA4D83E}">
      <dgm:prSet/>
      <dgm:spPr/>
      <dgm:t>
        <a:bodyPr/>
        <a:lstStyle/>
        <a:p>
          <a:endParaRPr lang="en-US"/>
        </a:p>
      </dgm:t>
    </dgm:pt>
    <dgm:pt modelId="{28113B7E-8322-4758-BECB-8FB5E4E3410E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n-US" sz="1800" dirty="0">
              <a:latin typeface="Arial Narrow" panose="020B0606020202030204" pitchFamily="34" charset="0"/>
            </a:rPr>
            <a:t>Linguistics</a:t>
          </a:r>
        </a:p>
      </dgm:t>
    </dgm:pt>
    <dgm:pt modelId="{BA217BBC-70C1-4559-8730-C11294F06FE0}" type="parTrans" cxnId="{9115C99F-7558-48FA-8C13-72623F40B82F}">
      <dgm:prSet/>
      <dgm:spPr/>
      <dgm:t>
        <a:bodyPr/>
        <a:lstStyle/>
        <a:p>
          <a:endParaRPr lang="en-US"/>
        </a:p>
      </dgm:t>
    </dgm:pt>
    <dgm:pt modelId="{92E3E732-017B-4D95-AA38-E457E81B79F9}" type="sibTrans" cxnId="{9115C99F-7558-48FA-8C13-72623F40B82F}">
      <dgm:prSet/>
      <dgm:spPr/>
      <dgm:t>
        <a:bodyPr/>
        <a:lstStyle/>
        <a:p>
          <a:endParaRPr lang="en-US"/>
        </a:p>
      </dgm:t>
    </dgm:pt>
    <dgm:pt modelId="{1ECD45FC-CA50-4077-866F-51344530033D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n-US" sz="1800" dirty="0">
              <a:latin typeface="Arial Narrow" panose="020B0606020202030204" pitchFamily="34" charset="0"/>
            </a:rPr>
            <a:t>Psychology</a:t>
          </a:r>
        </a:p>
      </dgm:t>
    </dgm:pt>
    <dgm:pt modelId="{48BCA1F9-69C4-4065-A063-0FFBB64EC2C3}" type="parTrans" cxnId="{50755AB3-417C-424C-8F70-01B68737A537}">
      <dgm:prSet/>
      <dgm:spPr/>
      <dgm:t>
        <a:bodyPr/>
        <a:lstStyle/>
        <a:p>
          <a:endParaRPr lang="en-US"/>
        </a:p>
      </dgm:t>
    </dgm:pt>
    <dgm:pt modelId="{9FCEF309-643E-476B-8E14-C21631ECC3F0}" type="sibTrans" cxnId="{50755AB3-417C-424C-8F70-01B68737A537}">
      <dgm:prSet/>
      <dgm:spPr/>
      <dgm:t>
        <a:bodyPr/>
        <a:lstStyle/>
        <a:p>
          <a:endParaRPr lang="en-US"/>
        </a:p>
      </dgm:t>
    </dgm:pt>
    <dgm:pt modelId="{17D67BA7-8CC0-4F29-A819-30F06A56F604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n-US" sz="1800" dirty="0">
              <a:latin typeface="Arial Narrow" panose="020B0606020202030204" pitchFamily="34" charset="0"/>
            </a:rPr>
            <a:t>Digital Humanities</a:t>
          </a:r>
        </a:p>
      </dgm:t>
    </dgm:pt>
    <dgm:pt modelId="{8B4225AC-FE7D-4193-88C3-5B88A5908990}" type="parTrans" cxnId="{7842BF38-2603-40A2-AE5A-1580A5A47322}">
      <dgm:prSet/>
      <dgm:spPr/>
      <dgm:t>
        <a:bodyPr/>
        <a:lstStyle/>
        <a:p>
          <a:endParaRPr lang="en-US"/>
        </a:p>
      </dgm:t>
    </dgm:pt>
    <dgm:pt modelId="{0DB21E2B-6055-465D-A43A-F49FE63A2105}" type="sibTrans" cxnId="{7842BF38-2603-40A2-AE5A-1580A5A47322}">
      <dgm:prSet/>
      <dgm:spPr/>
      <dgm:t>
        <a:bodyPr/>
        <a:lstStyle/>
        <a:p>
          <a:endParaRPr lang="en-US"/>
        </a:p>
      </dgm:t>
    </dgm:pt>
    <dgm:pt modelId="{20A8C71B-F91F-4B8D-AD7F-AA122D750099}" type="pres">
      <dgm:prSet presAssocID="{D040E7D5-9D67-4EEC-9208-83485BCB072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0AD2DF-51BE-4C07-99FB-06A12384A00E}" type="pres">
      <dgm:prSet presAssocID="{D040E7D5-9D67-4EEC-9208-83485BCB072A}" presName="radial" presStyleCnt="0">
        <dgm:presLayoutVars>
          <dgm:animLvl val="ctr"/>
        </dgm:presLayoutVars>
      </dgm:prSet>
      <dgm:spPr/>
    </dgm:pt>
    <dgm:pt modelId="{3549DBC7-E2CD-47DF-A1BE-67D3A6E8BC33}" type="pres">
      <dgm:prSet presAssocID="{F35BF574-3170-4653-99AB-2FEC518E58CB}" presName="centerShape" presStyleLbl="vennNode1" presStyleIdx="0" presStyleCnt="5" custScaleX="54371" custScaleY="57948"/>
      <dgm:spPr/>
      <dgm:t>
        <a:bodyPr/>
        <a:lstStyle/>
        <a:p>
          <a:endParaRPr lang="en-US"/>
        </a:p>
      </dgm:t>
    </dgm:pt>
    <dgm:pt modelId="{4458C27C-A881-4B08-BE22-CD696CF51346}" type="pres">
      <dgm:prSet presAssocID="{EA961FB6-82E5-4661-A2DB-BA946C2930AC}" presName="node" presStyleLbl="vennNode1" presStyleIdx="1" presStyleCnt="5" custRadScaleRad="61025" custRadScaleInc="17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59FAAD-33F4-4078-937C-C67215F3DFFC}" type="pres">
      <dgm:prSet presAssocID="{28113B7E-8322-4758-BECB-8FB5E4E3410E}" presName="node" presStyleLbl="vennNode1" presStyleIdx="2" presStyleCnt="5" custRadScaleRad="64343" custRadScaleInc="5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7E7B84-B92B-415C-AC70-55FA272EF9ED}" type="pres">
      <dgm:prSet presAssocID="{1ECD45FC-CA50-4077-866F-51344530033D}" presName="node" presStyleLbl="vennNode1" presStyleIdx="3" presStyleCnt="5" custScaleX="108741" custScaleY="108658" custRadScaleRad="66002" custRadScaleInc="-26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F7B-4AA0-4D63-AC1D-B9AAF0D228DD}" type="pres">
      <dgm:prSet presAssocID="{17D67BA7-8CC0-4F29-A819-30F06A56F604}" presName="node" presStyleLbl="vennNode1" presStyleIdx="4" presStyleCnt="5" custScaleX="106837" custRadScaleRad="64447" custRadScaleInc="-43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B968C8-C6FF-4623-A019-1AF31FD40723}" type="presOf" srcId="{1ECD45FC-CA50-4077-866F-51344530033D}" destId="{CB7E7B84-B92B-415C-AC70-55FA272EF9ED}" srcOrd="0" destOrd="0" presId="urn:microsoft.com/office/officeart/2005/8/layout/radial3"/>
    <dgm:cxn modelId="{A832D5C7-EC4C-41A8-BE14-74170E95D254}" type="presOf" srcId="{F35BF574-3170-4653-99AB-2FEC518E58CB}" destId="{3549DBC7-E2CD-47DF-A1BE-67D3A6E8BC33}" srcOrd="0" destOrd="0" presId="urn:microsoft.com/office/officeart/2005/8/layout/radial3"/>
    <dgm:cxn modelId="{2CD36B2D-E673-4F3E-9992-D823FF7AE8E8}" type="presOf" srcId="{17D67BA7-8CC0-4F29-A819-30F06A56F604}" destId="{1D457F7B-4AA0-4D63-AC1D-B9AAF0D228DD}" srcOrd="0" destOrd="0" presId="urn:microsoft.com/office/officeart/2005/8/layout/radial3"/>
    <dgm:cxn modelId="{BB1A0BE5-B20E-4425-B624-62DF2FA4D83E}" srcId="{F35BF574-3170-4653-99AB-2FEC518E58CB}" destId="{EA961FB6-82E5-4661-A2DB-BA946C2930AC}" srcOrd="0" destOrd="0" parTransId="{EDFDA2EB-7710-4475-B59D-AF6D3851FC11}" sibTransId="{0A30561A-792F-4D65-820C-609C8A28DB73}"/>
    <dgm:cxn modelId="{9790B683-6891-42A8-B8F9-5B08B60820BD}" type="presOf" srcId="{EA961FB6-82E5-4661-A2DB-BA946C2930AC}" destId="{4458C27C-A881-4B08-BE22-CD696CF51346}" srcOrd="0" destOrd="0" presId="urn:microsoft.com/office/officeart/2005/8/layout/radial3"/>
    <dgm:cxn modelId="{16AF0FB1-AD4A-4F23-96D1-BB8430E7BA74}" type="presOf" srcId="{28113B7E-8322-4758-BECB-8FB5E4E3410E}" destId="{9459FAAD-33F4-4078-937C-C67215F3DFFC}" srcOrd="0" destOrd="0" presId="urn:microsoft.com/office/officeart/2005/8/layout/radial3"/>
    <dgm:cxn modelId="{7842BF38-2603-40A2-AE5A-1580A5A47322}" srcId="{F35BF574-3170-4653-99AB-2FEC518E58CB}" destId="{17D67BA7-8CC0-4F29-A819-30F06A56F604}" srcOrd="3" destOrd="0" parTransId="{8B4225AC-FE7D-4193-88C3-5B88A5908990}" sibTransId="{0DB21E2B-6055-465D-A43A-F49FE63A2105}"/>
    <dgm:cxn modelId="{50755AB3-417C-424C-8F70-01B68737A537}" srcId="{F35BF574-3170-4653-99AB-2FEC518E58CB}" destId="{1ECD45FC-CA50-4077-866F-51344530033D}" srcOrd="2" destOrd="0" parTransId="{48BCA1F9-69C4-4065-A063-0FFBB64EC2C3}" sibTransId="{9FCEF309-643E-476B-8E14-C21631ECC3F0}"/>
    <dgm:cxn modelId="{955C1BBA-93B6-4FC5-958F-AA8143C32DC9}" srcId="{D040E7D5-9D67-4EEC-9208-83485BCB072A}" destId="{F35BF574-3170-4653-99AB-2FEC518E58CB}" srcOrd="0" destOrd="0" parTransId="{1106B397-4416-4F2F-B2E9-115ADD83BEF2}" sibTransId="{51421BE5-FD16-4A28-BB27-47CC4283F41C}"/>
    <dgm:cxn modelId="{9115C99F-7558-48FA-8C13-72623F40B82F}" srcId="{F35BF574-3170-4653-99AB-2FEC518E58CB}" destId="{28113B7E-8322-4758-BECB-8FB5E4E3410E}" srcOrd="1" destOrd="0" parTransId="{BA217BBC-70C1-4559-8730-C11294F06FE0}" sibTransId="{92E3E732-017B-4D95-AA38-E457E81B79F9}"/>
    <dgm:cxn modelId="{618A5E99-7208-4358-B977-7119C3804171}" type="presOf" srcId="{D040E7D5-9D67-4EEC-9208-83485BCB072A}" destId="{20A8C71B-F91F-4B8D-AD7F-AA122D750099}" srcOrd="0" destOrd="0" presId="urn:microsoft.com/office/officeart/2005/8/layout/radial3"/>
    <dgm:cxn modelId="{A7479C30-4187-4EF7-B638-D237D198F466}" type="presParOf" srcId="{20A8C71B-F91F-4B8D-AD7F-AA122D750099}" destId="{C00AD2DF-51BE-4C07-99FB-06A12384A00E}" srcOrd="0" destOrd="0" presId="urn:microsoft.com/office/officeart/2005/8/layout/radial3"/>
    <dgm:cxn modelId="{B6CDA683-DB35-40EF-91B2-A3899F6A39EA}" type="presParOf" srcId="{C00AD2DF-51BE-4C07-99FB-06A12384A00E}" destId="{3549DBC7-E2CD-47DF-A1BE-67D3A6E8BC33}" srcOrd="0" destOrd="0" presId="urn:microsoft.com/office/officeart/2005/8/layout/radial3"/>
    <dgm:cxn modelId="{8515A279-EC77-4F1E-B14F-A7D54C566CEF}" type="presParOf" srcId="{C00AD2DF-51BE-4C07-99FB-06A12384A00E}" destId="{4458C27C-A881-4B08-BE22-CD696CF51346}" srcOrd="1" destOrd="0" presId="urn:microsoft.com/office/officeart/2005/8/layout/radial3"/>
    <dgm:cxn modelId="{9BB9F35B-5CBF-4746-B1CD-8E600E135D28}" type="presParOf" srcId="{C00AD2DF-51BE-4C07-99FB-06A12384A00E}" destId="{9459FAAD-33F4-4078-937C-C67215F3DFFC}" srcOrd="2" destOrd="0" presId="urn:microsoft.com/office/officeart/2005/8/layout/radial3"/>
    <dgm:cxn modelId="{9363662A-F58F-4794-8119-DFFE4E234E93}" type="presParOf" srcId="{C00AD2DF-51BE-4C07-99FB-06A12384A00E}" destId="{CB7E7B84-B92B-415C-AC70-55FA272EF9ED}" srcOrd="3" destOrd="0" presId="urn:microsoft.com/office/officeart/2005/8/layout/radial3"/>
    <dgm:cxn modelId="{A6003190-3507-443A-ABA1-86B66058C6F1}" type="presParOf" srcId="{C00AD2DF-51BE-4C07-99FB-06A12384A00E}" destId="{1D457F7B-4AA0-4D63-AC1D-B9AAF0D228DD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5D4CC-1CC0-42C6-ADF5-01A23A9F234B}">
      <dsp:nvSpPr>
        <dsp:cNvPr id="0" name=""/>
        <dsp:cNvSpPr/>
      </dsp:nvSpPr>
      <dsp:spPr>
        <a:xfrm>
          <a:off x="1183208" y="20892"/>
          <a:ext cx="2378673" cy="237867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Sociology</a:t>
          </a:r>
        </a:p>
      </dsp:txBody>
      <dsp:txXfrm>
        <a:off x="1500364" y="437160"/>
        <a:ext cx="1744360" cy="1070402"/>
      </dsp:txXfrm>
    </dsp:sp>
    <dsp:sp modelId="{7669E322-646E-443B-AA38-FA357C365A4F}">
      <dsp:nvSpPr>
        <dsp:cNvPr id="0" name=""/>
        <dsp:cNvSpPr/>
      </dsp:nvSpPr>
      <dsp:spPr>
        <a:xfrm>
          <a:off x="2111874" y="1478662"/>
          <a:ext cx="2378673" cy="2378673"/>
        </a:xfrm>
        <a:prstGeom prst="ellipse">
          <a:avLst/>
        </a:prstGeom>
        <a:solidFill>
          <a:schemeClr val="accent5">
            <a:alpha val="50000"/>
            <a:hueOff val="183903"/>
            <a:satOff val="0"/>
            <a:lumOff val="-5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Psychology</a:t>
          </a:r>
          <a:endParaRPr lang="en-US" sz="2100" kern="1200" dirty="0"/>
        </a:p>
      </dsp:txBody>
      <dsp:txXfrm>
        <a:off x="2839351" y="2093152"/>
        <a:ext cx="1427203" cy="1308270"/>
      </dsp:txXfrm>
    </dsp:sp>
    <dsp:sp modelId="{9A7EB4F8-D8DE-4478-B207-D8A06EA55C56}">
      <dsp:nvSpPr>
        <dsp:cNvPr id="0" name=""/>
        <dsp:cNvSpPr/>
      </dsp:nvSpPr>
      <dsp:spPr>
        <a:xfrm>
          <a:off x="312177" y="1536226"/>
          <a:ext cx="2378673" cy="2378673"/>
        </a:xfrm>
        <a:prstGeom prst="ellipse">
          <a:avLst/>
        </a:prstGeom>
        <a:solidFill>
          <a:schemeClr val="accent5">
            <a:alpha val="50000"/>
            <a:hueOff val="367806"/>
            <a:satOff val="0"/>
            <a:lumOff val="-103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/>
            <a:t>Biology</a:t>
          </a:r>
        </a:p>
      </dsp:txBody>
      <dsp:txXfrm>
        <a:off x="536169" y="2150716"/>
        <a:ext cx="1427203" cy="13082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9DBC7-E2CD-47DF-A1BE-67D3A6E8BC33}">
      <dsp:nvSpPr>
        <dsp:cNvPr id="0" name=""/>
        <dsp:cNvSpPr/>
      </dsp:nvSpPr>
      <dsp:spPr>
        <a:xfrm>
          <a:off x="3105300" y="1841725"/>
          <a:ext cx="1666590" cy="1776233"/>
        </a:xfrm>
        <a:prstGeom prst="ellipse">
          <a:avLst/>
        </a:prstGeom>
        <a:solidFill>
          <a:schemeClr val="accent4">
            <a:lumMod val="7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 Narrow" panose="020B0606020202030204" pitchFamily="34" charset="0"/>
            </a:rPr>
            <a:t>Plant and </a:t>
          </a:r>
          <a:r>
            <a:rPr lang="en-US" sz="1800" kern="1200" dirty="0" smtClean="0">
              <a:latin typeface="Arial Narrow" panose="020B0606020202030204" pitchFamily="34" charset="0"/>
            </a:rPr>
            <a:t>Wildlife Sciences</a:t>
          </a:r>
          <a:endParaRPr lang="en-US" sz="1800" kern="1200" dirty="0">
            <a:latin typeface="Arial Narrow" panose="020B0606020202030204" pitchFamily="34" charset="0"/>
          </a:endParaRPr>
        </a:p>
      </dsp:txBody>
      <dsp:txXfrm>
        <a:off x="3349366" y="2101848"/>
        <a:ext cx="1178458" cy="1255987"/>
      </dsp:txXfrm>
    </dsp:sp>
    <dsp:sp modelId="{4458C27C-A881-4B08-BE22-CD696CF51346}">
      <dsp:nvSpPr>
        <dsp:cNvPr id="0" name=""/>
        <dsp:cNvSpPr/>
      </dsp:nvSpPr>
      <dsp:spPr>
        <a:xfrm>
          <a:off x="3205198" y="745822"/>
          <a:ext cx="1532610" cy="1532610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 Narrow" panose="020B0606020202030204" pitchFamily="34" charset="0"/>
            </a:rPr>
            <a:t>Statistics</a:t>
          </a:r>
        </a:p>
      </dsp:txBody>
      <dsp:txXfrm>
        <a:off x="3429644" y="970268"/>
        <a:ext cx="1083718" cy="1083718"/>
      </dsp:txXfrm>
    </dsp:sp>
    <dsp:sp modelId="{9459FAAD-33F4-4078-937C-C67215F3DFFC}">
      <dsp:nvSpPr>
        <dsp:cNvPr id="0" name=""/>
        <dsp:cNvSpPr/>
      </dsp:nvSpPr>
      <dsp:spPr>
        <a:xfrm>
          <a:off x="4469146" y="1990063"/>
          <a:ext cx="1532610" cy="153261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>
              <a:latin typeface="Arial Narrow" panose="020B0606020202030204" pitchFamily="34" charset="0"/>
            </a:rPr>
            <a:t>Agri</a:t>
          </a:r>
          <a:r>
            <a:rPr lang="en-US" sz="1800" kern="1200" dirty="0">
              <a:latin typeface="Arial Narrow" panose="020B0606020202030204" pitchFamily="34" charset="0"/>
            </a:rPr>
            <a:t>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 Narrow" panose="020B0606020202030204" pitchFamily="34" charset="0"/>
            </a:rPr>
            <a:t>Business</a:t>
          </a:r>
          <a:endParaRPr lang="en-US" sz="1800" kern="1200" dirty="0">
            <a:latin typeface="Arial Narrow" panose="020B0606020202030204" pitchFamily="34" charset="0"/>
          </a:endParaRPr>
        </a:p>
      </dsp:txBody>
      <dsp:txXfrm>
        <a:off x="4693592" y="2214509"/>
        <a:ext cx="1083718" cy="1083718"/>
      </dsp:txXfrm>
    </dsp:sp>
    <dsp:sp modelId="{CB7E7B84-B92B-415C-AC70-55FA272EF9ED}">
      <dsp:nvSpPr>
        <dsp:cNvPr id="0" name=""/>
        <dsp:cNvSpPr/>
      </dsp:nvSpPr>
      <dsp:spPr>
        <a:xfrm>
          <a:off x="3160134" y="3213556"/>
          <a:ext cx="1666575" cy="1665303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 Narrow" panose="020B0606020202030204" pitchFamily="34" charset="0"/>
            </a:rPr>
            <a:t>International </a:t>
          </a:r>
          <a:r>
            <a:rPr lang="en-US" sz="1800" kern="1200" dirty="0" smtClean="0">
              <a:latin typeface="Arial Narrow" panose="020B0606020202030204" pitchFamily="34" charset="0"/>
            </a:rPr>
            <a:t>Collaboration</a:t>
          </a:r>
          <a:endParaRPr lang="en-US" sz="1800" kern="1200" dirty="0">
            <a:latin typeface="Arial Narrow" panose="020B0606020202030204" pitchFamily="34" charset="0"/>
          </a:endParaRPr>
        </a:p>
      </dsp:txBody>
      <dsp:txXfrm>
        <a:off x="3404198" y="3457434"/>
        <a:ext cx="1178447" cy="1177547"/>
      </dsp:txXfrm>
    </dsp:sp>
    <dsp:sp modelId="{1D457F7B-4AA0-4D63-AC1D-B9AAF0D228DD}">
      <dsp:nvSpPr>
        <dsp:cNvPr id="0" name=""/>
        <dsp:cNvSpPr/>
      </dsp:nvSpPr>
      <dsp:spPr>
        <a:xfrm>
          <a:off x="1888816" y="2051251"/>
          <a:ext cx="1532610" cy="1532610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 Narrow" panose="020B0606020202030204" pitchFamily="34" charset="0"/>
            </a:rPr>
            <a:t>Geography</a:t>
          </a:r>
        </a:p>
      </dsp:txBody>
      <dsp:txXfrm>
        <a:off x="2113262" y="2275697"/>
        <a:ext cx="1083718" cy="10837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9DBC7-E2CD-47DF-A1BE-67D3A6E8BC33}">
      <dsp:nvSpPr>
        <dsp:cNvPr id="0" name=""/>
        <dsp:cNvSpPr/>
      </dsp:nvSpPr>
      <dsp:spPr>
        <a:xfrm>
          <a:off x="3417242" y="1982415"/>
          <a:ext cx="1793902" cy="1911921"/>
        </a:xfrm>
        <a:prstGeom prst="ellipse">
          <a:avLst/>
        </a:prstGeom>
        <a:solidFill>
          <a:srgbClr val="00B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 Narrow" panose="020B0606020202030204" pitchFamily="34" charset="0"/>
            </a:rPr>
            <a:t>Center for </a:t>
          </a:r>
          <a:endParaRPr lang="en-US" sz="1800" kern="1200" dirty="0" smtClean="0">
            <a:latin typeface="Arial Narrow" panose="020B0606020202030204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 Narrow" panose="020B0606020202030204" pitchFamily="34" charset="0"/>
            </a:rPr>
            <a:t>Language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 Narrow" panose="020B0606020202030204" pitchFamily="34" charset="0"/>
            </a:rPr>
            <a:t>Studies</a:t>
          </a:r>
          <a:endParaRPr lang="en-US" sz="1800" kern="1200" dirty="0">
            <a:latin typeface="Arial Narrow" panose="020B0606020202030204" pitchFamily="34" charset="0"/>
          </a:endParaRPr>
        </a:p>
      </dsp:txBody>
      <dsp:txXfrm>
        <a:off x="3679953" y="2262409"/>
        <a:ext cx="1268480" cy="1351933"/>
      </dsp:txXfrm>
    </dsp:sp>
    <dsp:sp modelId="{4458C27C-A881-4B08-BE22-CD696CF51346}">
      <dsp:nvSpPr>
        <dsp:cNvPr id="0" name=""/>
        <dsp:cNvSpPr/>
      </dsp:nvSpPr>
      <dsp:spPr>
        <a:xfrm>
          <a:off x="3524771" y="802796"/>
          <a:ext cx="1649686" cy="1649686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 Narrow" panose="020B0606020202030204" pitchFamily="34" charset="0"/>
            </a:rPr>
            <a:t>Statistics</a:t>
          </a:r>
        </a:p>
      </dsp:txBody>
      <dsp:txXfrm>
        <a:off x="3766362" y="1044387"/>
        <a:ext cx="1166504" cy="1166504"/>
      </dsp:txXfrm>
    </dsp:sp>
    <dsp:sp modelId="{9459FAAD-33F4-4078-937C-C67215F3DFFC}">
      <dsp:nvSpPr>
        <dsp:cNvPr id="0" name=""/>
        <dsp:cNvSpPr/>
      </dsp:nvSpPr>
      <dsp:spPr>
        <a:xfrm>
          <a:off x="4871806" y="2125346"/>
          <a:ext cx="1649686" cy="1649686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 Narrow" panose="020B0606020202030204" pitchFamily="34" charset="0"/>
            </a:rPr>
            <a:t>Linguistics</a:t>
          </a:r>
        </a:p>
      </dsp:txBody>
      <dsp:txXfrm>
        <a:off x="5113397" y="2366937"/>
        <a:ext cx="1166504" cy="1166504"/>
      </dsp:txXfrm>
    </dsp:sp>
    <dsp:sp modelId="{CB7E7B84-B92B-415C-AC70-55FA272EF9ED}">
      <dsp:nvSpPr>
        <dsp:cNvPr id="0" name=""/>
        <dsp:cNvSpPr/>
      </dsp:nvSpPr>
      <dsp:spPr>
        <a:xfrm>
          <a:off x="3476265" y="3459041"/>
          <a:ext cx="1793886" cy="1792516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 Narrow" panose="020B0606020202030204" pitchFamily="34" charset="0"/>
            </a:rPr>
            <a:t>Psychology</a:t>
          </a:r>
        </a:p>
      </dsp:txBody>
      <dsp:txXfrm>
        <a:off x="3738974" y="3721549"/>
        <a:ext cx="1268468" cy="1267500"/>
      </dsp:txXfrm>
    </dsp:sp>
    <dsp:sp modelId="{1D457F7B-4AA0-4D63-AC1D-B9AAF0D228DD}">
      <dsp:nvSpPr>
        <dsp:cNvPr id="0" name=""/>
        <dsp:cNvSpPr/>
      </dsp:nvSpPr>
      <dsp:spPr>
        <a:xfrm>
          <a:off x="2051437" y="2207947"/>
          <a:ext cx="1762476" cy="1649686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Arial Narrow" panose="020B0606020202030204" pitchFamily="34" charset="0"/>
            </a:rPr>
            <a:t>Digital Humanities</a:t>
          </a:r>
        </a:p>
      </dsp:txBody>
      <dsp:txXfrm>
        <a:off x="2309546" y="2449538"/>
        <a:ext cx="1246258" cy="1166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9725" y="11930063"/>
            <a:ext cx="32645350" cy="8232775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1038" y="21763038"/>
            <a:ext cx="26882725" cy="9813925"/>
          </a:xfr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77F7A3D-C024-4F5D-B1FE-DAE70075A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4887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89F5215-D3E3-46AD-A00C-E2C2674A0B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492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44750" y="1539875"/>
            <a:ext cx="8640763" cy="32767588"/>
          </a:xfr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0875" y="1539875"/>
            <a:ext cx="25771475" cy="32767588"/>
          </a:xfr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F32A5343-9D63-4AF0-845B-E8D897A25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246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644191A3-D04D-4E4F-ACC2-D7157D0EA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0626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3" y="24679275"/>
            <a:ext cx="32643762" cy="7626350"/>
          </a:xfrm>
        </p:spPr>
        <p:txBody>
          <a:bodyPr anchor="t"/>
          <a:lstStyle>
            <a:defPPr>
              <a:defRPr kern="1200" smtId="4294967295"/>
            </a:defPPr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3" y="16278225"/>
            <a:ext cx="32643762" cy="8401050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46F331A1-721F-4849-BA32-08F457D75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149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875" y="8963025"/>
            <a:ext cx="17205325" cy="25344438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78600" y="8963025"/>
            <a:ext cx="17206912" cy="25344438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29E9081B-8215-4E58-B6A7-325579EDB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254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875" y="1538288"/>
            <a:ext cx="34563050" cy="6400800"/>
          </a:xfrm>
        </p:spPr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875" y="8596313"/>
            <a:ext cx="16968788" cy="3582987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875" y="12179300"/>
            <a:ext cx="16968788" cy="22126575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8788" y="8596313"/>
            <a:ext cx="16975138" cy="3582987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8788" y="12179300"/>
            <a:ext cx="16975138" cy="22126575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F3A3A770-1A3A-4D52-BB9E-A23FDB98F6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0436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9D4D2B9-A068-4550-907E-C3DD543E8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430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407B4A69-9854-49B5-868F-1F10AC395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1961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875" y="1528763"/>
            <a:ext cx="12634913" cy="6507162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4575" y="1528763"/>
            <a:ext cx="21469350" cy="32777112"/>
          </a:xfrm>
        </p:spPr>
        <p:txBody>
          <a:bodyPr/>
          <a:lstStyle>
            <a:defPPr>
              <a:defRPr kern="1200" smtId="4294967295"/>
            </a:defPPr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875" y="8035925"/>
            <a:ext cx="12634913" cy="26269950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69C38162-401F-4FD5-B4CC-7748793B59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9812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925" y="26882725"/>
            <a:ext cx="23042562" cy="3175000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7925" y="3432175"/>
            <a:ext cx="23042562" cy="23042562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7925" y="30057725"/>
            <a:ext cx="23042562" cy="4506913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90BACAF-BF48-4E5C-9245-3039EC753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chemeClr val="accent5">
                <a:lumMod val="40000"/>
                <a:lumOff val="60000"/>
              </a:schemeClr>
            </a:gs>
            <a:gs pos="100000">
              <a:srgbClr val="FFFF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20875" y="1539875"/>
            <a:ext cx="34564638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ctr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20875" y="8963025"/>
            <a:ext cx="34564638" cy="2534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20875" y="34974212"/>
            <a:ext cx="896143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4703763">
              <a:defRPr sz="7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122275" y="34974212"/>
            <a:ext cx="1216183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ctr" defTabSz="4703763">
              <a:defRPr sz="7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524075" y="34974212"/>
            <a:ext cx="896143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4703763">
              <a:defRPr sz="7200" smtClean="0">
                <a:latin typeface="Arial" pitchFamily="34" charset="0"/>
              </a:defRPr>
            </a:lvl1pPr>
          </a:lstStyle>
          <a:p>
            <a:pPr>
              <a:defRPr/>
            </a:pPr>
            <a:fld id="{01A01B84-2B5B-4847-B55D-CA7FBB458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New picture"/>
          <p:cNvPicPr/>
          <p:nvPr/>
        </p:nvPicPr>
        <p:blipFill dpi="0">
          <a:blip r:embed="rId13"/>
          <a:stretch>
            <a:fillRect/>
          </a:stretch>
        </p:blipFill>
        <p:spPr>
          <a:xfrm rot="16200000">
            <a:off x="-11506200" y="19202400"/>
            <a:ext cx="14274800" cy="4368800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 dpi="0">
          <a:blip r:embed="rId13"/>
          <a:stretch>
            <a:fillRect/>
          </a:stretch>
        </p:blipFill>
        <p:spPr>
          <a:xfrm rot="5400000">
            <a:off x="35636200" y="19202400"/>
            <a:ext cx="14274800" cy="4368800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 dpi="0">
          <a:blip r:embed="rId14"/>
          <a:stretch>
            <a:fillRect/>
          </a:stretch>
        </p:blipFill>
        <p:spPr>
          <a:xfrm>
            <a:off x="3917950" y="38912800"/>
            <a:ext cx="30568900" cy="1549400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3917950" y="39484300"/>
            <a:ext cx="192024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 smtId="4294967295"/>
            </a:defPPr>
          </a:lstStyle>
          <a:p>
            <a:pPr algn="l"/>
            <a:r>
              <a:rPr sz="4880" smtId="4294967295">
                <a:solidFill>
                  <a:srgbClr val="808080"/>
                </a:solidFill>
              </a:rPr>
              <a:t>Template ID: sapphire  Size: 42x42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 smtId="4294967295"/>
      </a:defPPr>
      <a:lvl1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2pPr>
      <a:lvl3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3pPr>
      <a:lvl4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4pPr>
      <a:lvl5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5pPr>
      <a:lvl6pPr marL="4572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6pPr>
      <a:lvl7pPr marL="9144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7pPr>
      <a:lvl8pPr marL="13716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8pPr>
      <a:lvl9pPr marL="18288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9pPr>
    </p:titleStyle>
    <p:bodyStyle>
      <a:defPPr>
        <a:defRPr kern="1200" smtId="4294967295"/>
      </a:defPPr>
      <a:lvl1pPr marL="1765300" indent="-1765300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6500">
          <a:solidFill>
            <a:schemeClr val="tx1"/>
          </a:solidFill>
          <a:latin typeface="+mn-lt"/>
          <a:ea typeface="+mn-ea"/>
          <a:cs typeface="+mn-cs"/>
        </a:defRPr>
      </a:lvl1pPr>
      <a:lvl2pPr marL="3822700" indent="-1471613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4400">
          <a:solidFill>
            <a:schemeClr val="tx1"/>
          </a:solidFill>
          <a:latin typeface="+mn-lt"/>
        </a:defRPr>
      </a:lvl2pPr>
      <a:lvl3pPr marL="5880100" indent="-1176338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2300">
          <a:solidFill>
            <a:schemeClr val="tx1"/>
          </a:solidFill>
          <a:latin typeface="+mn-lt"/>
        </a:defRPr>
      </a:lvl3pPr>
      <a:lvl4pPr marL="8229600" indent="-1176338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0400">
          <a:solidFill>
            <a:schemeClr val="tx1"/>
          </a:solidFill>
          <a:latin typeface="+mn-lt"/>
        </a:defRPr>
      </a:lvl4pPr>
      <a:lvl5pPr marL="10580688" indent="-1174750" algn="l" defTabSz="4703763" rtl="0" eaLnBrk="0" fontAlgn="base" hangingPunct="0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5pPr>
      <a:lvl6pPr marL="110378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6pPr>
      <a:lvl7pPr marL="114950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7pPr>
      <a:lvl8pPr marL="119522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8pPr>
      <a:lvl9pPr marL="124094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diagramData" Target="../diagrams/data2.xml"/><Relationship Id="rId20" Type="http://schemas.openxmlformats.org/officeDocument/2006/relationships/image" Target="../media/image6.png"/><Relationship Id="rId21" Type="http://schemas.openxmlformats.org/officeDocument/2006/relationships/image" Target="../media/image7.jpeg"/><Relationship Id="rId22" Type="http://schemas.openxmlformats.org/officeDocument/2006/relationships/image" Target="../media/image8.gif"/><Relationship Id="rId23" Type="http://schemas.openxmlformats.org/officeDocument/2006/relationships/image" Target="../media/image9.jpeg"/><Relationship Id="rId24" Type="http://schemas.openxmlformats.org/officeDocument/2006/relationships/image" Target="../media/image10.png"/><Relationship Id="rId25" Type="http://schemas.openxmlformats.org/officeDocument/2006/relationships/image" Target="../media/image11.png"/><Relationship Id="rId26" Type="http://schemas.microsoft.com/office/2007/relationships/hdphoto" Target="../media/hdphoto1.wdp"/><Relationship Id="rId27" Type="http://schemas.openxmlformats.org/officeDocument/2006/relationships/image" Target="../media/image12.png"/><Relationship Id="rId10" Type="http://schemas.openxmlformats.org/officeDocument/2006/relationships/diagramLayout" Target="../diagrams/layout2.xml"/><Relationship Id="rId11" Type="http://schemas.openxmlformats.org/officeDocument/2006/relationships/diagramQuickStyle" Target="../diagrams/quickStyle2.xml"/><Relationship Id="rId12" Type="http://schemas.openxmlformats.org/officeDocument/2006/relationships/diagramColors" Target="../diagrams/colors2.xml"/><Relationship Id="rId13" Type="http://schemas.microsoft.com/office/2007/relationships/diagramDrawing" Target="../diagrams/drawing2.xml"/><Relationship Id="rId14" Type="http://schemas.openxmlformats.org/officeDocument/2006/relationships/diagramData" Target="../diagrams/data3.xml"/><Relationship Id="rId15" Type="http://schemas.openxmlformats.org/officeDocument/2006/relationships/diagramLayout" Target="../diagrams/layout3.xml"/><Relationship Id="rId16" Type="http://schemas.openxmlformats.org/officeDocument/2006/relationships/diagramQuickStyle" Target="../diagrams/quickStyle3.xml"/><Relationship Id="rId17" Type="http://schemas.openxmlformats.org/officeDocument/2006/relationships/diagramColors" Target="../diagrams/colors3.xml"/><Relationship Id="rId18" Type="http://schemas.microsoft.com/office/2007/relationships/diagramDrawing" Target="../diagrams/drawing3.xml"/><Relationship Id="rId19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ChangeArrowheads="1"/>
          </p:cNvSpPr>
          <p:nvPr/>
        </p:nvSpPr>
        <p:spPr bwMode="auto">
          <a:xfrm>
            <a:off x="0" y="-1"/>
            <a:ext cx="38404800" cy="5062175"/>
          </a:xfrm>
          <a:prstGeom prst="rect">
            <a:avLst/>
          </a:prstGeom>
          <a:gradFill rotWithShape="0"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</a:ln>
        </p:spPr>
        <p:txBody>
          <a:bodyPr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8000" b="1" dirty="0">
                <a:solidFill>
                  <a:schemeClr val="bg1"/>
                </a:solidFill>
                <a:latin typeface="Arial Narrow" panose="020B0606020202030204" pitchFamily="34" charset="0"/>
              </a:rPr>
              <a:t>Shifting the </a:t>
            </a:r>
            <a:r>
              <a:rPr lang="en-US" sz="80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Siloed</a:t>
            </a:r>
            <a:r>
              <a:rPr lang="en-US" sz="8000" b="1" dirty="0">
                <a:solidFill>
                  <a:schemeClr val="bg1"/>
                </a:solidFill>
                <a:latin typeface="Arial Narrow" panose="020B0606020202030204" pitchFamily="34" charset="0"/>
              </a:rPr>
              <a:t> Research Paradigm: </a:t>
            </a:r>
            <a:endParaRPr lang="en-US" sz="8000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 defTabSz="4703763"/>
            <a:r>
              <a:rPr lang="en-US" sz="8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Facilitating </a:t>
            </a:r>
            <a:r>
              <a:rPr lang="en-US" sz="8000" b="1" dirty="0">
                <a:solidFill>
                  <a:schemeClr val="bg1"/>
                </a:solidFill>
                <a:latin typeface="Arial Narrow" panose="020B0606020202030204" pitchFamily="34" charset="0"/>
              </a:rPr>
              <a:t>Interdisciplinary Research </a:t>
            </a:r>
            <a:r>
              <a:rPr lang="en-US" sz="8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(IDR) Teams</a:t>
            </a:r>
            <a:endParaRPr lang="en-US" sz="8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 defTabSz="4703763"/>
            <a:r>
              <a:rPr lang="en-US" sz="8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Jaynie Mitchell, Conrad Monson, Kristen Kellems, Karen Hill</a:t>
            </a:r>
          </a:p>
          <a:p>
            <a:pPr algn="ctr" defTabSz="4703763"/>
            <a:r>
              <a:rPr lang="en-US" sz="8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Brigham Young University</a:t>
            </a:r>
            <a:endParaRPr lang="en-US" sz="8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0" y="5337088"/>
            <a:ext cx="9063038" cy="12001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6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Why  IDR?</a:t>
            </a:r>
            <a:endParaRPr lang="en-US" sz="6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52" name="Rectangle 8"/>
          <p:cNvSpPr>
            <a:spLocks noChangeArrowheads="1"/>
          </p:cNvSpPr>
          <p:nvPr/>
        </p:nvSpPr>
        <p:spPr bwMode="auto">
          <a:xfrm>
            <a:off x="9783762" y="5383331"/>
            <a:ext cx="12847637" cy="120015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6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Research Networking</a:t>
            </a:r>
            <a:endParaRPr lang="en-US" sz="6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54" name="Rectangle 10"/>
          <p:cNvSpPr>
            <a:spLocks noChangeArrowheads="1"/>
          </p:cNvSpPr>
          <p:nvPr/>
        </p:nvSpPr>
        <p:spPr bwMode="auto">
          <a:xfrm>
            <a:off x="23409157" y="5383332"/>
            <a:ext cx="15087599" cy="12001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6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Seed Funding</a:t>
            </a:r>
            <a:endParaRPr lang="en-US" sz="6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55" name="Text Box 11"/>
          <p:cNvSpPr txBox="1">
            <a:spLocks noChangeArrowheads="1"/>
          </p:cNvSpPr>
          <p:nvPr/>
        </p:nvSpPr>
        <p:spPr bwMode="auto">
          <a:xfrm>
            <a:off x="1111250" y="6667500"/>
            <a:ext cx="7944882" cy="23406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37160" tIns="68580" rIns="137160" bIns="68580">
            <a:spAutoFit/>
          </a:bodyPr>
          <a:lstStyle>
            <a:defPPr>
              <a:defRPr kern="1200" smtId="4294967295"/>
            </a:defPPr>
            <a:lvl1pPr defTabSz="4703763" eaLnBrk="0" hangingPunct="0">
              <a:defRPr sz="40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800" b="1" dirty="0">
                <a:latin typeface="Arial Narrow" panose="020B0606020202030204" pitchFamily="34" charset="0"/>
              </a:rPr>
              <a:t>Interdisciplinary research (IDR) </a:t>
            </a:r>
            <a:r>
              <a:rPr lang="en-US" sz="4800" dirty="0">
                <a:latin typeface="Arial Narrow" panose="020B0606020202030204" pitchFamily="34" charset="0"/>
              </a:rPr>
              <a:t>is part of the new funding reality, and university faculty</a:t>
            </a:r>
            <a:r>
              <a:rPr lang="en-US" sz="4800" b="1" dirty="0">
                <a:latin typeface="Arial Narrow" panose="020B0606020202030204" pitchFamily="34" charset="0"/>
              </a:rPr>
              <a:t> need </a:t>
            </a:r>
            <a:r>
              <a:rPr lang="en-US" sz="4800" b="1" dirty="0" smtClean="0">
                <a:latin typeface="Arial Narrow" panose="020B0606020202030204" pitchFamily="34" charset="0"/>
              </a:rPr>
              <a:t>research </a:t>
            </a:r>
            <a:r>
              <a:rPr lang="en-US" sz="4800" b="1" dirty="0">
                <a:latin typeface="Arial Narrow" panose="020B0606020202030204" pitchFamily="34" charset="0"/>
              </a:rPr>
              <a:t>support</a:t>
            </a:r>
            <a:r>
              <a:rPr lang="en-US" sz="4800" dirty="0">
                <a:latin typeface="Arial Narrow" panose="020B0606020202030204" pitchFamily="34" charset="0"/>
              </a:rPr>
              <a:t> to develop effective, innovative IDR teams, particularly at institutions like </a:t>
            </a:r>
            <a:r>
              <a:rPr lang="en-US" sz="4800" dirty="0" smtClean="0">
                <a:latin typeface="Arial Narrow" panose="020B0606020202030204" pitchFamily="34" charset="0"/>
              </a:rPr>
              <a:t>BYU which focus </a:t>
            </a:r>
            <a:r>
              <a:rPr lang="en-US" sz="4800" dirty="0">
                <a:latin typeface="Arial Narrow" panose="020B0606020202030204" pitchFamily="34" charset="0"/>
              </a:rPr>
              <a:t>on undergraduate teaching and </a:t>
            </a:r>
            <a:r>
              <a:rPr lang="en-US" sz="4800" dirty="0" smtClean="0">
                <a:latin typeface="Arial Narrow" panose="020B0606020202030204" pitchFamily="34" charset="0"/>
              </a:rPr>
              <a:t>mentoring.</a:t>
            </a:r>
            <a:r>
              <a:rPr lang="en-US" sz="4800" dirty="0">
                <a:latin typeface="Arial Narrow" panose="020B0606020202030204" pitchFamily="34" charset="0"/>
              </a:rPr>
              <a:t> </a:t>
            </a:r>
            <a:endParaRPr lang="en-US" sz="4800" dirty="0" smtClean="0">
              <a:latin typeface="Arial Narrow" panose="020B060602020203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4400" dirty="0"/>
          </a:p>
          <a:p>
            <a:pPr algn="ctr" eaLnBrk="1" hangingPunct="1">
              <a:spcBef>
                <a:spcPct val="50000"/>
              </a:spcBef>
            </a:pPr>
            <a:endParaRPr lang="en-US" sz="2000" b="1" dirty="0" smtClean="0">
              <a:latin typeface="Arial Narrow" panose="020B0606020202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n-US" sz="4800" b="1" dirty="0" smtClean="0">
              <a:latin typeface="Arial Narrow" panose="020B0606020202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sz="4800" b="1" dirty="0" smtClean="0">
                <a:latin typeface="Arial Narrow" panose="020B0606020202030204" pitchFamily="34" charset="0"/>
              </a:rPr>
              <a:t>Utilizing these strategies,       RD </a:t>
            </a:r>
            <a:r>
              <a:rPr lang="en-US" sz="4800" b="1" dirty="0">
                <a:latin typeface="Arial Narrow" panose="020B0606020202030204" pitchFamily="34" charset="0"/>
              </a:rPr>
              <a:t>p</a:t>
            </a:r>
            <a:r>
              <a:rPr lang="en-US" sz="4800" b="1" dirty="0" smtClean="0">
                <a:latin typeface="Arial Narrow" panose="020B0606020202030204" pitchFamily="34" charset="0"/>
              </a:rPr>
              <a:t>rofessionals at BYU have facilitated interdisciplinary research, resulting in increased collaboration across the university</a:t>
            </a:r>
            <a:endParaRPr lang="en-US" sz="4800" dirty="0">
              <a:latin typeface="Arial Narrow" panose="020B060602020203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endParaRPr lang="en-US" dirty="0"/>
          </a:p>
          <a:p>
            <a:pPr eaLnBrk="1" hangingPunct="1">
              <a:spcBef>
                <a:spcPct val="50000"/>
              </a:spcBef>
            </a:pPr>
            <a:endParaRPr lang="en-US" dirty="0"/>
          </a:p>
        </p:txBody>
      </p:sp>
      <p:sp>
        <p:nvSpPr>
          <p:cNvPr id="2056" name="Rectangle 14"/>
          <p:cNvSpPr>
            <a:spLocks noChangeArrowheads="1"/>
          </p:cNvSpPr>
          <p:nvPr/>
        </p:nvSpPr>
        <p:spPr bwMode="auto">
          <a:xfrm>
            <a:off x="87091" y="20247748"/>
            <a:ext cx="9063038" cy="12001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6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Creative Space </a:t>
            </a:r>
            <a:endParaRPr lang="en-US" sz="6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58" name="Rectangle 18"/>
          <p:cNvSpPr>
            <a:spLocks noChangeArrowheads="1"/>
          </p:cNvSpPr>
          <p:nvPr/>
        </p:nvSpPr>
        <p:spPr bwMode="auto">
          <a:xfrm>
            <a:off x="48387000" y="33202624"/>
            <a:ext cx="9063037" cy="12001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none" lIns="137160" tIns="68580" rIns="137160" bIns="68580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BYU Research Development Team</a:t>
            </a:r>
            <a:endParaRPr lang="en-US" sz="44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59" name="Text Box 20"/>
          <p:cNvSpPr txBox="1">
            <a:spLocks noChangeArrowheads="1"/>
          </p:cNvSpPr>
          <p:nvPr/>
        </p:nvSpPr>
        <p:spPr bwMode="auto">
          <a:xfrm>
            <a:off x="1178480" y="21564600"/>
            <a:ext cx="7971649" cy="1389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37160" tIns="68580" rIns="137160" bIns="68580">
            <a:spAutoFit/>
          </a:bodyPr>
          <a:lstStyle>
            <a:defPPr>
              <a:defRPr kern="1200" smtId="4294967295"/>
            </a:defPPr>
            <a:lvl1pPr defTabSz="4703763" eaLnBrk="0" hangingPunct="0">
              <a:defRPr sz="40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800" dirty="0" smtClean="0">
                <a:latin typeface="Arial Narrow" panose="020B0606020202030204" pitchFamily="34" charset="0"/>
              </a:rPr>
              <a:t>Allocate a </a:t>
            </a:r>
            <a:r>
              <a:rPr lang="en-US" sz="4800" b="1" dirty="0" smtClean="0">
                <a:latin typeface="Arial Narrow" panose="020B0606020202030204" pitchFamily="34" charset="0"/>
              </a:rPr>
              <a:t>dedicated space </a:t>
            </a:r>
            <a:r>
              <a:rPr lang="en-US" sz="4800" dirty="0" smtClean="0">
                <a:latin typeface="Arial Narrow" panose="020B0606020202030204" pitchFamily="34" charset="0"/>
              </a:rPr>
              <a:t>that can be used by Interdisciplinary Research Teams to convene collaborative discussions.</a:t>
            </a:r>
          </a:p>
          <a:p>
            <a:pPr eaLnBrk="1" hangingPunct="1">
              <a:spcBef>
                <a:spcPct val="50000"/>
              </a:spcBef>
            </a:pPr>
            <a:endParaRPr lang="en-US" sz="11400" dirty="0"/>
          </a:p>
          <a:p>
            <a:pPr eaLnBrk="1" hangingPunct="1">
              <a:spcBef>
                <a:spcPct val="50000"/>
              </a:spcBef>
            </a:pPr>
            <a:endParaRPr lang="en-US" sz="11400" dirty="0"/>
          </a:p>
          <a:p>
            <a:pPr eaLnBrk="1" hangingPunct="1">
              <a:spcBef>
                <a:spcPct val="50000"/>
              </a:spcBef>
            </a:pPr>
            <a:r>
              <a:rPr lang="en-US" sz="4800" b="1" dirty="0" smtClean="0">
                <a:latin typeface="Arial Narrow" panose="020B0606020202030204" pitchFamily="34" charset="0"/>
              </a:rPr>
              <a:t>RD Support</a:t>
            </a:r>
            <a:r>
              <a:rPr lang="en-US" sz="4800" dirty="0" smtClean="0">
                <a:latin typeface="Arial Narrow" panose="020B0606020202030204" pitchFamily="34" charset="0"/>
              </a:rPr>
              <a:t> identifies potential team members and funding opportunities, schedule and conduct meetings, manage and support proposal writing, and make facilities readily available to any IRD teams.</a:t>
            </a:r>
            <a:endParaRPr lang="en-US" sz="4800" dirty="0">
              <a:latin typeface="Arial Narrow" panose="020B0606020202030204" pitchFamily="34" charset="0"/>
            </a:endParaRPr>
          </a:p>
        </p:txBody>
      </p:sp>
      <p:sp>
        <p:nvSpPr>
          <p:cNvPr id="2060" name="Text Box 21"/>
          <p:cNvSpPr txBox="1">
            <a:spLocks noChangeArrowheads="1"/>
          </p:cNvSpPr>
          <p:nvPr/>
        </p:nvSpPr>
        <p:spPr bwMode="auto">
          <a:xfrm>
            <a:off x="9783762" y="6810061"/>
            <a:ext cx="12847637" cy="8032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37160" tIns="68580" rIns="137160" bIns="68580">
            <a:spAutoFit/>
          </a:bodyPr>
          <a:lstStyle>
            <a:defPPr>
              <a:defRPr kern="1200" smtId="4294967295"/>
            </a:defPPr>
            <a:lvl1pPr defTabSz="4703763" eaLnBrk="0" hangingPunct="0">
              <a:defRPr sz="40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40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sz="4800" b="1" dirty="0" smtClean="0">
                <a:latin typeface="Arial Narrow" panose="020B0606020202030204" pitchFamily="34" charset="0"/>
              </a:rPr>
              <a:t>Annual Research Networking Event </a:t>
            </a:r>
          </a:p>
          <a:p>
            <a:pPr eaLnBrk="1" hangingPunct="1">
              <a:spcBef>
                <a:spcPts val="0"/>
              </a:spcBef>
            </a:pPr>
            <a:r>
              <a:rPr lang="en-US" sz="4800" dirty="0" smtClean="0">
                <a:latin typeface="Arial Narrow" panose="020B0606020202030204" pitchFamily="34" charset="0"/>
              </a:rPr>
              <a:t> # of participants, # of colleges and # of departments represented to date</a:t>
            </a:r>
          </a:p>
          <a:p>
            <a:pPr eaLnBrk="1" hangingPunct="1">
              <a:spcBef>
                <a:spcPct val="50000"/>
              </a:spcBef>
            </a:pPr>
            <a:endParaRPr lang="en-US" sz="11400" dirty="0"/>
          </a:p>
          <a:p>
            <a:pPr eaLnBrk="1" hangingPunct="1">
              <a:spcBef>
                <a:spcPct val="50000"/>
              </a:spcBef>
            </a:pPr>
            <a:endParaRPr lang="en-US" sz="4400" dirty="0" smtClean="0"/>
          </a:p>
          <a:p>
            <a:pPr eaLnBrk="1" hangingPunct="1">
              <a:spcBef>
                <a:spcPct val="50000"/>
              </a:spcBef>
            </a:pPr>
            <a:endParaRPr lang="en-US" sz="4400" dirty="0"/>
          </a:p>
          <a:p>
            <a:pPr eaLnBrk="1" hangingPunct="1">
              <a:spcBef>
                <a:spcPct val="50000"/>
              </a:spcBef>
            </a:pP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3488396" y="6717591"/>
            <a:ext cx="14318896" cy="1917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Arial Narrow" panose="020B0606020202030204" pitchFamily="34" charset="0"/>
              </a:rPr>
              <a:t>Stimulate </a:t>
            </a:r>
            <a:r>
              <a:rPr lang="en-US" sz="4800" b="1" dirty="0">
                <a:latin typeface="Arial Narrow" panose="020B0606020202030204" pitchFamily="34" charset="0"/>
              </a:rPr>
              <a:t>IDR </a:t>
            </a:r>
            <a:r>
              <a:rPr lang="en-US" sz="4800" b="1" dirty="0" smtClean="0">
                <a:latin typeface="Arial Narrow" panose="020B0606020202030204" pitchFamily="34" charset="0"/>
              </a:rPr>
              <a:t>Team Formation</a:t>
            </a:r>
          </a:p>
          <a:p>
            <a:pPr algn="ctr"/>
            <a:endParaRPr lang="en-US" sz="4800" b="1" dirty="0">
              <a:latin typeface="Arial Narrow" panose="020B0606020202030204" pitchFamily="34" charset="0"/>
            </a:endParaRPr>
          </a:p>
          <a:p>
            <a:r>
              <a:rPr lang="en-US" sz="4800" dirty="0">
                <a:latin typeface="Arial Narrow" panose="020B0606020202030204" pitchFamily="34" charset="0"/>
              </a:rPr>
              <a:t>1</a:t>
            </a:r>
            <a:r>
              <a:rPr lang="en-US" sz="4800" baseline="30000" dirty="0">
                <a:latin typeface="Arial Narrow" panose="020B0606020202030204" pitchFamily="34" charset="0"/>
              </a:rPr>
              <a:t>st</a:t>
            </a:r>
            <a:r>
              <a:rPr lang="en-US" sz="4800" dirty="0">
                <a:latin typeface="Arial Narrow" panose="020B0606020202030204" pitchFamily="34" charset="0"/>
              </a:rPr>
              <a:t> year of </a:t>
            </a:r>
            <a:r>
              <a:rPr lang="en-US" sz="4800" dirty="0" smtClean="0">
                <a:latin typeface="Arial Narrow" panose="020B0606020202030204" pitchFamily="34" charset="0"/>
              </a:rPr>
              <a:t>our competitive IDR Origination Award program </a:t>
            </a:r>
            <a:r>
              <a:rPr lang="en-US" sz="4800" dirty="0">
                <a:latin typeface="Arial Narrow" panose="020B0606020202030204" pitchFamily="34" charset="0"/>
              </a:rPr>
              <a:t>resulted in </a:t>
            </a:r>
            <a:r>
              <a:rPr lang="en-US" sz="4800" dirty="0" smtClean="0">
                <a:latin typeface="Arial Narrow" panose="020B0606020202030204" pitchFamily="34" charset="0"/>
              </a:rPr>
              <a:t>38 IDR teams.  Lessons learned include:</a:t>
            </a:r>
          </a:p>
          <a:p>
            <a:endParaRPr lang="en-US" sz="4800" dirty="0" smtClean="0">
              <a:latin typeface="Arial Narrow" panose="020B0606020202030204" pitchFamily="34" charset="0"/>
            </a:endParaRPr>
          </a:p>
          <a:p>
            <a:r>
              <a:rPr lang="en-US" sz="4800" b="1" dirty="0" smtClean="0">
                <a:latin typeface="Arial Narrow" panose="020B0606020202030204" pitchFamily="34" charset="0"/>
              </a:rPr>
              <a:t>Significant seed funding catalyzes IDR team efforts </a:t>
            </a:r>
          </a:p>
          <a:p>
            <a:pPr marL="1143000" lvl="1" indent="-685800">
              <a:buFont typeface="Wingdings" panose="05000000000000000000" pitchFamily="2" charset="2"/>
              <a:buChar char="v"/>
            </a:pPr>
            <a:r>
              <a:rPr lang="en-US" sz="4800" dirty="0" smtClean="0">
                <a:latin typeface="Arial Narrow" panose="020B0606020202030204" pitchFamily="34" charset="0"/>
              </a:rPr>
              <a:t>AAVP dedicated $720,000 ($120,000 per project over two years) in </a:t>
            </a:r>
            <a:r>
              <a:rPr lang="en-US" sz="4800" dirty="0">
                <a:latin typeface="Arial Narrow" panose="020B0606020202030204" pitchFamily="34" charset="0"/>
              </a:rPr>
              <a:t>seed </a:t>
            </a:r>
            <a:r>
              <a:rPr lang="en-US" sz="4800" dirty="0" smtClean="0">
                <a:latin typeface="Arial Narrow" panose="020B0606020202030204" pitchFamily="34" charset="0"/>
              </a:rPr>
              <a:t>funding. </a:t>
            </a:r>
          </a:p>
          <a:p>
            <a:pPr marL="1143000" lvl="1" indent="-685800">
              <a:buFont typeface="Wingdings" panose="05000000000000000000" pitchFamily="2" charset="2"/>
              <a:buChar char="v"/>
            </a:pPr>
            <a:r>
              <a:rPr lang="en-US" sz="4800" dirty="0" smtClean="0">
                <a:latin typeface="Arial Narrow" panose="020B0606020202030204" pitchFamily="34" charset="0"/>
              </a:rPr>
              <a:t>After seed funding was announced, IDR activity expanded to 38 teams with over 100 participants from 36 departments in 8 colleges.</a:t>
            </a:r>
          </a:p>
          <a:p>
            <a:pPr lvl="1"/>
            <a:endParaRPr lang="en-US" sz="4800" dirty="0" smtClean="0">
              <a:latin typeface="Arial Narrow" panose="020B0606020202030204" pitchFamily="34" charset="0"/>
            </a:endParaRPr>
          </a:p>
          <a:p>
            <a:r>
              <a:rPr lang="en-US" sz="4800" b="1" dirty="0" smtClean="0">
                <a:latin typeface="Arial Narrow" panose="020B0606020202030204" pitchFamily="34" charset="0"/>
              </a:rPr>
              <a:t>Make </a:t>
            </a:r>
            <a:r>
              <a:rPr lang="en-US" sz="4800" b="1" dirty="0">
                <a:latin typeface="Arial Narrow" panose="020B0606020202030204" pitchFamily="34" charset="0"/>
              </a:rPr>
              <a:t>it </a:t>
            </a:r>
            <a:r>
              <a:rPr lang="en-US" sz="4800" b="1" dirty="0" smtClean="0">
                <a:latin typeface="Arial Narrow" panose="020B0606020202030204" pitchFamily="34" charset="0"/>
              </a:rPr>
              <a:t>easy to apply (short proposal) but require </a:t>
            </a:r>
          </a:p>
          <a:p>
            <a:r>
              <a:rPr lang="en-US" sz="4800" b="1" dirty="0" smtClean="0">
                <a:latin typeface="Arial Narrow" panose="020B0606020202030204" pitchFamily="34" charset="0"/>
              </a:rPr>
              <a:t>	sufficient detail to support review by non-experts</a:t>
            </a:r>
          </a:p>
          <a:p>
            <a:endParaRPr lang="en-US" sz="4800" b="1" dirty="0" smtClean="0">
              <a:latin typeface="Arial Narrow" panose="020B0606020202030204" pitchFamily="34" charset="0"/>
            </a:endParaRPr>
          </a:p>
          <a:p>
            <a:r>
              <a:rPr lang="en-US" sz="4800" b="1" dirty="0" smtClean="0">
                <a:latin typeface="Arial Narrow" panose="020B0606020202030204" pitchFamily="34" charset="0"/>
              </a:rPr>
              <a:t>Ensure all colleges have equal chance for an award</a:t>
            </a:r>
          </a:p>
          <a:p>
            <a:endParaRPr lang="en-US" sz="4800" b="1" dirty="0" smtClean="0">
              <a:latin typeface="Arial Narrow" panose="020B0606020202030204" pitchFamily="34" charset="0"/>
            </a:endParaRPr>
          </a:p>
          <a:p>
            <a:r>
              <a:rPr lang="en-US" sz="4800" b="1" dirty="0" smtClean="0">
                <a:latin typeface="Arial Narrow" panose="020B0606020202030204" pitchFamily="34" charset="0"/>
              </a:rPr>
              <a:t>Build an IDR future </a:t>
            </a:r>
          </a:p>
          <a:p>
            <a:r>
              <a:rPr lang="en-US" sz="4800" dirty="0" smtClean="0">
                <a:latin typeface="Arial Narrow" panose="020B0606020202030204" pitchFamily="34" charset="0"/>
              </a:rPr>
              <a:t>	Following the IDR competition, BYU research developers</a:t>
            </a:r>
          </a:p>
          <a:p>
            <a:pPr marL="1600200" lvl="2" indent="-685800">
              <a:buFont typeface="Wingdings" panose="05000000000000000000" pitchFamily="2" charset="2"/>
              <a:buChar char="v"/>
            </a:pPr>
            <a:r>
              <a:rPr lang="en-US" sz="4800" dirty="0" smtClean="0">
                <a:latin typeface="Arial Narrow" panose="020B0606020202030204" pitchFamily="34" charset="0"/>
              </a:rPr>
              <a:t>will continue </a:t>
            </a:r>
            <a:r>
              <a:rPr lang="en-US" sz="4800" dirty="0">
                <a:latin typeface="Arial Narrow" panose="020B0606020202030204" pitchFamily="34" charset="0"/>
              </a:rPr>
              <a:t>to support </a:t>
            </a:r>
            <a:r>
              <a:rPr lang="en-US" sz="4800" dirty="0" smtClean="0">
                <a:latin typeface="Arial Narrow" panose="020B0606020202030204" pitchFamily="34" charset="0"/>
              </a:rPr>
              <a:t>teams </a:t>
            </a:r>
            <a:r>
              <a:rPr lang="en-US" sz="4800" dirty="0">
                <a:latin typeface="Arial Narrow" panose="020B0606020202030204" pitchFamily="34" charset="0"/>
              </a:rPr>
              <a:t>in </a:t>
            </a:r>
            <a:r>
              <a:rPr lang="en-US" sz="4800" dirty="0" smtClean="0">
                <a:latin typeface="Arial Narrow" panose="020B0606020202030204" pitchFamily="34" charset="0"/>
              </a:rPr>
              <a:t>preparing quality external grant applications,</a:t>
            </a:r>
          </a:p>
          <a:p>
            <a:pPr marL="1600200" lvl="2" indent="-685800">
              <a:buFont typeface="Wingdings" panose="05000000000000000000" pitchFamily="2" charset="2"/>
              <a:buChar char="v"/>
            </a:pPr>
            <a:r>
              <a:rPr lang="en-US" sz="4800" dirty="0" smtClean="0">
                <a:latin typeface="Arial Narrow" panose="020B0606020202030204" pitchFamily="34" charset="0"/>
              </a:rPr>
              <a:t>work with all IDR groups </a:t>
            </a:r>
            <a:r>
              <a:rPr lang="en-US" sz="4800" dirty="0">
                <a:latin typeface="Arial Narrow" panose="020B0606020202030204" pitchFamily="34" charset="0"/>
              </a:rPr>
              <a:t>to find other sources of </a:t>
            </a:r>
            <a:r>
              <a:rPr lang="en-US" sz="4800" dirty="0" smtClean="0">
                <a:latin typeface="Arial Narrow" panose="020B0606020202030204" pitchFamily="34" charset="0"/>
              </a:rPr>
              <a:t>funding and prepare for next round of seed funding, and</a:t>
            </a:r>
          </a:p>
          <a:p>
            <a:pPr marL="1600200" lvl="2" indent="-685800">
              <a:buFont typeface="Wingdings" panose="05000000000000000000" pitchFamily="2" charset="2"/>
              <a:buChar char="v"/>
            </a:pPr>
            <a:r>
              <a:rPr lang="en-US" sz="4800" dirty="0" smtClean="0">
                <a:latin typeface="Arial Narrow" panose="020B0606020202030204" pitchFamily="34" charset="0"/>
              </a:rPr>
              <a:t>facilitate the formation of new IDR teams.</a:t>
            </a:r>
          </a:p>
          <a:p>
            <a:pPr marL="1200150" lvl="1" indent="-742950">
              <a:buAutoNum type="arabicParenR"/>
            </a:pPr>
            <a:endParaRPr lang="en-US" sz="4400" dirty="0" smtClean="0"/>
          </a:p>
          <a:p>
            <a:pPr lvl="1"/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23317200" y="24622007"/>
            <a:ext cx="14931340" cy="11172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Arial Narrow" panose="020B0606020202030204" pitchFamily="34" charset="0"/>
              </a:rPr>
              <a:t>IDR Origination Award projects at BYU provide opportunities for student </a:t>
            </a:r>
            <a:r>
              <a:rPr lang="en-US" sz="4800" b="1" dirty="0" smtClean="0">
                <a:latin typeface="Arial Narrow" panose="020B0606020202030204" pitchFamily="34" charset="0"/>
              </a:rPr>
              <a:t>mentoring across the disciplines  </a:t>
            </a:r>
          </a:p>
          <a:p>
            <a:endParaRPr lang="en-US" dirty="0" smtClean="0"/>
          </a:p>
          <a:p>
            <a:r>
              <a:rPr lang="en-US" sz="4800" dirty="0" smtClean="0">
                <a:latin typeface="Arial Narrow" panose="020B0606020202030204" pitchFamily="34" charset="0"/>
              </a:rPr>
              <a:t>Alzheimer’s Research      </a:t>
            </a:r>
            <a:r>
              <a:rPr lang="en-US" dirty="0" smtClean="0"/>
              <a:t>				      </a:t>
            </a:r>
            <a:r>
              <a:rPr lang="en-US" sz="4800" dirty="0" smtClean="0">
                <a:latin typeface="Arial Narrow" panose="020B0606020202030204" pitchFamily="34" charset="0"/>
              </a:rPr>
              <a:t>Water Conservation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									</a:t>
            </a:r>
          </a:p>
          <a:p>
            <a:r>
              <a:rPr lang="en-US" dirty="0"/>
              <a:t>	</a:t>
            </a:r>
            <a:r>
              <a:rPr lang="en-US" dirty="0" smtClean="0"/>
              <a:t>													</a:t>
            </a:r>
            <a:endParaRPr lang="en-US" dirty="0"/>
          </a:p>
          <a:p>
            <a:r>
              <a:rPr lang="en-US" dirty="0" smtClean="0"/>
              <a:t>										</a:t>
            </a:r>
          </a:p>
          <a:p>
            <a:r>
              <a:rPr lang="en-US" dirty="0" smtClean="0"/>
              <a:t>						  </a:t>
            </a:r>
            <a:r>
              <a:rPr lang="en-US" sz="4800" dirty="0" smtClean="0">
                <a:latin typeface="Arial Narrow" panose="020B0606020202030204" pitchFamily="34" charset="0"/>
              </a:rPr>
              <a:t>Second Language </a:t>
            </a:r>
          </a:p>
          <a:p>
            <a:r>
              <a:rPr lang="en-US" sz="4800" dirty="0" smtClean="0">
                <a:latin typeface="Arial Narrow" panose="020B0606020202030204" pitchFamily="34" charset="0"/>
              </a:rPr>
              <a:t>							 Acquisition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97" y="35253822"/>
            <a:ext cx="10544704" cy="29219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464322"/>
            <a:ext cx="3530109" cy="35301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9170" y="464323"/>
            <a:ext cx="3530109" cy="3530109"/>
          </a:xfrm>
          <a:prstGeom prst="rect">
            <a:avLst/>
          </a:prstGeom>
        </p:spPr>
      </p:pic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2082837594"/>
              </p:ext>
            </p:extLst>
          </p:nvPr>
        </p:nvGraphicFramePr>
        <p:xfrm>
          <a:off x="23409157" y="28365684"/>
          <a:ext cx="4719638" cy="3964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3930538711"/>
              </p:ext>
            </p:extLst>
          </p:nvPr>
        </p:nvGraphicFramePr>
        <p:xfrm>
          <a:off x="31840413" y="27699758"/>
          <a:ext cx="7877191" cy="5526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27" name="Diagram 26"/>
          <p:cNvGraphicFramePr/>
          <p:nvPr>
            <p:extLst>
              <p:ext uri="{D42A27DB-BD31-4B8C-83A1-F6EECF244321}">
                <p14:modId xmlns:p14="http://schemas.microsoft.com/office/powerpoint/2010/main" val="2324657031"/>
              </p:ext>
            </p:extLst>
          </p:nvPr>
        </p:nvGraphicFramePr>
        <p:xfrm>
          <a:off x="26594714" y="26387470"/>
          <a:ext cx="8571993" cy="5948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68" y="24887779"/>
            <a:ext cx="7852427" cy="51057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6786800" y="11315248"/>
            <a:ext cx="9326610" cy="55065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727" y="9459689"/>
            <a:ext cx="5520983" cy="3877780"/>
          </a:xfrm>
          <a:prstGeom prst="rect">
            <a:avLst/>
          </a:prstGeom>
        </p:spPr>
      </p:pic>
      <p:pic>
        <p:nvPicPr>
          <p:cNvPr id="3" name="Picture 2" descr="류한석의 피플웨어 (peopleware.kr): 2006/07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329" y="12974883"/>
            <a:ext cx="2209800" cy="21872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6253" y="9459689"/>
            <a:ext cx="5858117" cy="38777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431690" y="15067834"/>
            <a:ext cx="20379791" cy="1864843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813830" y="27440660"/>
            <a:ext cx="125511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Arial Narrow" panose="020B0606020202030204" pitchFamily="34" charset="0"/>
              </a:rPr>
              <a:t>Faculty </a:t>
            </a:r>
            <a:r>
              <a:rPr lang="en-US" sz="4800" dirty="0">
                <a:latin typeface="Arial Narrow" panose="020B0606020202030204" pitchFamily="34" charset="0"/>
              </a:rPr>
              <a:t>provide </a:t>
            </a:r>
            <a:r>
              <a:rPr lang="en-US" sz="4800" dirty="0" smtClean="0">
                <a:latin typeface="Arial Narrow" panose="020B0606020202030204" pitchFamily="34" charset="0"/>
              </a:rPr>
              <a:t>3-minute </a:t>
            </a:r>
            <a:r>
              <a:rPr lang="en-US" sz="4800" dirty="0">
                <a:latin typeface="Arial Narrow" panose="020B0606020202030204" pitchFamily="34" charset="0"/>
              </a:rPr>
              <a:t>research </a:t>
            </a:r>
            <a:endParaRPr lang="en-US" sz="4800" dirty="0" smtClean="0">
              <a:latin typeface="Arial Narrow" panose="020B0606020202030204" pitchFamily="34" charset="0"/>
            </a:endParaRPr>
          </a:p>
          <a:p>
            <a:pPr algn="ctr"/>
            <a:r>
              <a:rPr lang="en-US" sz="4800" dirty="0" smtClean="0">
                <a:latin typeface="Arial Narrow" panose="020B0606020202030204" pitchFamily="34" charset="0"/>
              </a:rPr>
              <a:t>presentations </a:t>
            </a:r>
            <a:r>
              <a:rPr lang="en-US" sz="4800" dirty="0">
                <a:latin typeface="Arial Narrow" panose="020B0606020202030204" pitchFamily="34" charset="0"/>
              </a:rPr>
              <a:t>to other faculty </a:t>
            </a:r>
            <a:endParaRPr lang="en-US" sz="4800" dirty="0" smtClean="0">
              <a:latin typeface="Arial Narrow" panose="020B0606020202030204" pitchFamily="34" charset="0"/>
            </a:endParaRPr>
          </a:p>
          <a:p>
            <a:pPr algn="ctr"/>
            <a:r>
              <a:rPr lang="en-US" sz="4800" dirty="0" smtClean="0">
                <a:latin typeface="Arial Narrow" panose="020B0606020202030204" pitchFamily="34" charset="0"/>
              </a:rPr>
              <a:t>from </a:t>
            </a:r>
            <a:r>
              <a:rPr lang="en-US" sz="4800" dirty="0">
                <a:latin typeface="Arial Narrow" panose="020B0606020202030204" pitchFamily="34" charset="0"/>
              </a:rPr>
              <a:t>across the university, </a:t>
            </a:r>
            <a:endParaRPr lang="en-US" sz="4800" dirty="0" smtClean="0">
              <a:latin typeface="Arial Narrow" panose="020B0606020202030204" pitchFamily="34" charset="0"/>
            </a:endParaRPr>
          </a:p>
          <a:p>
            <a:pPr algn="ctr"/>
            <a:r>
              <a:rPr lang="en-US" sz="4800" dirty="0" smtClean="0">
                <a:latin typeface="Arial Narrow" panose="020B0606020202030204" pitchFamily="34" charset="0"/>
              </a:rPr>
              <a:t>followed </a:t>
            </a:r>
            <a:r>
              <a:rPr lang="en-US" sz="4800" dirty="0">
                <a:latin typeface="Arial Narrow" panose="020B0606020202030204" pitchFamily="34" charset="0"/>
              </a:rPr>
              <a:t>by a networking luncheon.  </a:t>
            </a:r>
            <a:endParaRPr lang="en-US" sz="4800" dirty="0" smtClean="0">
              <a:latin typeface="Arial Narrow" panose="020B0606020202030204" pitchFamily="34" charset="0"/>
            </a:endParaRPr>
          </a:p>
          <a:p>
            <a:pPr algn="ctr"/>
            <a:r>
              <a:rPr lang="en-US" sz="4800" dirty="0" smtClean="0">
                <a:latin typeface="Arial Narrow" panose="020B0606020202030204" pitchFamily="34" charset="0"/>
              </a:rPr>
              <a:t>Research </a:t>
            </a:r>
            <a:r>
              <a:rPr lang="en-US" sz="4800" dirty="0">
                <a:latin typeface="Arial Narrow" panose="020B0606020202030204" pitchFamily="34" charset="0"/>
              </a:rPr>
              <a:t>Development facilitates follow-up discussions.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029" y="35794296"/>
            <a:ext cx="15947336" cy="2166356"/>
          </a:xfrm>
          <a:prstGeom prst="rect">
            <a:avLst/>
          </a:prstGeom>
          <a:noFill/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8931429" y="35794296"/>
            <a:ext cx="7510565" cy="1902676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5.10.08"/>
  <p:tag name="AS_TITLE" val="Aspose.Slides for .NET 4.0"/>
  <p:tag name="AS_VERSION" val="15.8.1.0"/>
</p:tagLst>
</file>

<file path=ppt/theme/theme1.xml><?xml version="1.0" encoding="utf-8"?>
<a:theme xmlns:a="http://schemas.openxmlformats.org/drawingml/2006/main" name="Default Desig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3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3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760</TotalTime>
  <Words>291</Words>
  <Application>Microsoft Macintosh PowerPoint</Application>
  <PresentationFormat>Custom</PresentationFormat>
  <Paragraphs>85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 Narrow</vt:lpstr>
      <vt:lpstr>Wingdings</vt:lpstr>
      <vt:lpstr>Arial</vt:lpstr>
      <vt:lpstr>Default Design</vt:lpstr>
      <vt:lpstr>PowerPoint Presentation</vt:lpstr>
    </vt:vector>
  </TitlesOfParts>
  <Manager/>
  <Company>Graphicsland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of a scientific poster</dc:title>
  <dc:subject>Free Research Poster</dc:subject>
  <dc:creator>Graphicsland/MakeSigns.com</dc:creator>
  <cp:keywords>scientific, research, template, custom, poster, presentation, symposium, printing, PowerPoint, create, design, example, sample, download</cp:keywords>
  <dc:description>We offer free PowerPoint poster templates to help you design your very own scientific poster presentation.</dc:description>
  <cp:lastModifiedBy>Kristen Kellems</cp:lastModifiedBy>
  <cp:revision>79</cp:revision>
  <cp:lastPrinted>2018-03-12T19:50:40Z</cp:lastPrinted>
  <dcterms:modified xsi:type="dcterms:W3CDTF">2018-07-12T17:39:53Z</dcterms:modified>
  <cp:category>research posters template</cp:category>
</cp:coreProperties>
</file>