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9"/>
  </p:notesMasterIdLst>
  <p:sldIdLst>
    <p:sldId id="256" r:id="rId2"/>
    <p:sldId id="267" r:id="rId3"/>
    <p:sldId id="262" r:id="rId4"/>
    <p:sldId id="270" r:id="rId5"/>
    <p:sldId id="275" r:id="rId6"/>
    <p:sldId id="271" r:id="rId7"/>
    <p:sldId id="276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BCEDB"/>
    <a:srgbClr val="F8F8F3"/>
    <a:srgbClr val="005397"/>
    <a:srgbClr val="00203A"/>
    <a:srgbClr val="7DA4C4"/>
    <a:srgbClr val="045397"/>
    <a:srgbClr val="F9F8F5"/>
    <a:srgbClr val="7485A0"/>
    <a:srgbClr val="4B6990"/>
    <a:srgbClr val="F9F8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124B5B-DECC-4BCD-BA9E-362DF5A77CEF}" type="datetimeFigureOut">
              <a:rPr lang="en-US" smtClean="0"/>
              <a:t>6/29/20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D7D8D-8B43-4307-8091-65E31B6C40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80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A4B00-A133-4012-906C-004A0A002B6F}" type="datetime1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NORDP 2020 Virtual	#NORDP2020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865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AB7FE-1330-46D0-BED9-0E1B405D973C}" type="datetime1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62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AC565-FFD0-4E8B-985F-945031CE6176}" type="datetime1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0786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8A7AB-15CE-4A4A-89C0-95DBF83E0415}" type="datetime1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437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6DB926-670D-4448-AE4F-136501626BF9}" type="datetime1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81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DA518-CD47-4F44-809A-6C700621BF66}" type="datetime1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244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F005E-0E87-4D05-A2B3-CEF2B3BD9093}" type="datetime1">
              <a:rPr lang="en-US" smtClean="0"/>
              <a:t>6/29/20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69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98A2D-B412-496E-A771-7EC13EC34F2A}" type="datetime1">
              <a:rPr lang="en-US" smtClean="0"/>
              <a:t>6/29/20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37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6D410-081C-455D-81D5-2C644916A0E1}" type="datetime1">
              <a:rPr lang="en-US" smtClean="0"/>
              <a:t>6/29/20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362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9F043-469E-4EE2-9801-6E0196E0AD20}" type="datetime1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796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A23772-A0B6-49E6-976D-BB813E9A3923}" type="datetime1">
              <a:rPr lang="en-US" smtClean="0"/>
              <a:t>6/29/20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#NORDP2019     Providence, RI     April 29 - May 1, 2019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40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5000"/>
                <a:lumOff val="95000"/>
              </a:schemeClr>
            </a:gs>
            <a:gs pos="82000">
              <a:srgbClr val="F8F7F1"/>
            </a:gs>
            <a:gs pos="99000">
              <a:srgbClr val="F8F9F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FB5EC-BDD0-4623-B450-08361C1C9182}" type="datetime1">
              <a:rPr lang="en-US" smtClean="0"/>
              <a:t>6/29/20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NORDP 2020 Virtual Conference	#NORDP2020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3A4E2-AC20-401C-8C7D-1C0BEFDDC8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1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990" y="2207708"/>
            <a:ext cx="7296919" cy="26060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9650" y="-2366940"/>
            <a:ext cx="13449301" cy="1181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81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9650" y="-3339759"/>
            <a:ext cx="13449301" cy="1181585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47358" y="557701"/>
            <a:ext cx="1029606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/>
              <a:t>The Agony and the Ecstasy: Helping Faculty Connect with Program Officers</a:t>
            </a:r>
            <a:br>
              <a:rPr lang="en-US" sz="6000" dirty="0"/>
            </a:br>
            <a:endParaRPr lang="en-US" sz="6000" dirty="0">
              <a:latin typeface="Futura Md BT" panose="020B0602020204020303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C400A79-3A36-4E4F-BB8D-ACB6D8C26C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76631" y="4261720"/>
            <a:ext cx="7772400" cy="2387600"/>
          </a:xfrm>
        </p:spPr>
        <p:txBody>
          <a:bodyPr>
            <a:noAutofit/>
          </a:bodyPr>
          <a:lstStyle/>
          <a:p>
            <a:r>
              <a:rPr lang="en-US" sz="4400" dirty="0"/>
              <a:t>Brigham Young University</a:t>
            </a:r>
            <a:br>
              <a:rPr lang="en-US" sz="4400" dirty="0"/>
            </a:br>
            <a:br>
              <a:rPr lang="en-US" sz="4400" dirty="0"/>
            </a:br>
            <a:r>
              <a:rPr lang="en-US" sz="3600" dirty="0"/>
              <a:t>Kristen Kellems</a:t>
            </a:r>
            <a:br>
              <a:rPr lang="en-US" sz="3600" dirty="0"/>
            </a:br>
            <a:r>
              <a:rPr lang="en-US" sz="3600" dirty="0"/>
              <a:t>Conrad Monson</a:t>
            </a:r>
            <a:br>
              <a:rPr lang="en-US" sz="4000" dirty="0"/>
            </a:b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063189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5"/>
            </a:gs>
            <a:gs pos="100000">
              <a:srgbClr val="F5F4E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11910349" cy="2031325"/>
          </a:xfrm>
          <a:prstGeom prst="rect">
            <a:avLst/>
          </a:prstGeom>
          <a:solidFill>
            <a:srgbClr val="045397">
              <a:alpha val="25000"/>
            </a:srgbClr>
          </a:solidFill>
        </p:spPr>
        <p:txBody>
          <a:bodyPr wrap="square" tIns="182880" bIns="182880" rtlCol="0">
            <a:spAutoFit/>
          </a:bodyPr>
          <a:lstStyle/>
          <a:p>
            <a:pPr algn="ctr"/>
            <a:r>
              <a:rPr lang="en-US" sz="5400" dirty="0">
                <a:solidFill>
                  <a:srgbClr val="045397"/>
                </a:solidFill>
              </a:rPr>
              <a:t>The Agony: Faculty Attitudes on Connecting with Program Officers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38491" y="2245489"/>
            <a:ext cx="924473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New faculty </a:t>
            </a:r>
          </a:p>
          <a:p>
            <a:pPr lvl="1"/>
            <a:r>
              <a:rPr lang="en-US" sz="2000" dirty="0"/>
              <a:t>“</a:t>
            </a:r>
            <a:r>
              <a:rPr lang="en-US" sz="2400" dirty="0"/>
              <a:t>I had never written a proposal before…I needed to bring in funding and was told I needed to network and develop relationships with program officers. I do not enjoy networking or introducing myself to important people—it’s very intimidating.”</a:t>
            </a:r>
            <a:br>
              <a:rPr lang="en-US" sz="2400" dirty="0"/>
            </a:br>
            <a:endParaRPr lang="en-US" sz="2400" dirty="0"/>
          </a:p>
          <a:p>
            <a:r>
              <a:rPr lang="en-US" sz="2400" b="1" dirty="0"/>
              <a:t>Experienced faculty</a:t>
            </a:r>
          </a:p>
          <a:p>
            <a:pPr lvl="1"/>
            <a:r>
              <a:rPr lang="en-US" sz="2400" dirty="0"/>
              <a:t>“Do you have any advice on how to write an email contacting the program officer? I am just not sure what type of information to provide in that inquiry.”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6400800"/>
            <a:ext cx="1181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DA4C4"/>
                </a:solidFill>
                <a:latin typeface="Futura Md BT" panose="020B0602020204020303" pitchFamily="34" charset="0"/>
              </a:rPr>
              <a:t>NORDP 2020 Virtual 	#NORDP2020</a:t>
            </a:r>
          </a:p>
        </p:txBody>
      </p:sp>
    </p:spTree>
    <p:extLst>
      <p:ext uri="{BB962C8B-B14F-4D97-AF65-F5344CB8AC3E}">
        <p14:creationId xmlns:p14="http://schemas.microsoft.com/office/powerpoint/2010/main" val="38450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5"/>
            </a:gs>
            <a:gs pos="100000">
              <a:srgbClr val="F5F4E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1999" cy="1200329"/>
          </a:xfrm>
          <a:prstGeom prst="rect">
            <a:avLst/>
          </a:prstGeom>
          <a:solidFill>
            <a:srgbClr val="045397">
              <a:alpha val="25000"/>
            </a:srgbClr>
          </a:solidFill>
        </p:spPr>
        <p:txBody>
          <a:bodyPr wrap="square" tIns="182880" bIns="182880" rtlCol="0">
            <a:spAutoFit/>
          </a:bodyPr>
          <a:lstStyle/>
          <a:p>
            <a:pPr algn="ctr"/>
            <a:r>
              <a:rPr lang="en-US" sz="5400" dirty="0"/>
              <a:t>Facilitating Initial Contact</a:t>
            </a:r>
            <a:endParaRPr lang="en-US" sz="5400" dirty="0">
              <a:solidFill>
                <a:srgbClr val="045397"/>
              </a:solidFill>
              <a:latin typeface="Futura Md BT" panose="020B06020202040203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79654" y="1630263"/>
            <a:ext cx="1030206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en-US" sz="2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/>
              <a:t>Connect faculty with BYU program officer rotators who can provide contacts</a:t>
            </a:r>
          </a:p>
          <a:p>
            <a:pPr lvl="1"/>
            <a:endParaRPr lang="en-US" sz="2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/>
              <a:t>Leverage PIVOT and other funding databases for funder contact information</a:t>
            </a:r>
          </a:p>
          <a:p>
            <a:pPr lvl="1"/>
            <a:endParaRPr lang="en-US" sz="2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/>
              <a:t>Search funder webpages for contact information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600" dirty="0"/>
              <a:t>Make an initial phone call or email on behalf of the faculty member</a:t>
            </a:r>
            <a:br>
              <a:rPr lang="en-US" sz="2400" dirty="0"/>
            </a:br>
            <a:endParaRPr lang="en-US" sz="2400" dirty="0"/>
          </a:p>
          <a:p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6400800"/>
            <a:ext cx="1181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DA4C4"/>
                </a:solidFill>
                <a:latin typeface="Futura Md BT" panose="020B0602020204020303" pitchFamily="34" charset="0"/>
              </a:rPr>
              <a:t>NORDP 2020 Virtual 	#NORDP2020</a:t>
            </a:r>
          </a:p>
        </p:txBody>
      </p:sp>
    </p:spTree>
    <p:extLst>
      <p:ext uri="{BB962C8B-B14F-4D97-AF65-F5344CB8AC3E}">
        <p14:creationId xmlns:p14="http://schemas.microsoft.com/office/powerpoint/2010/main" val="73121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5"/>
            </a:gs>
            <a:gs pos="100000">
              <a:srgbClr val="F5F4E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1999" cy="1200329"/>
          </a:xfrm>
          <a:prstGeom prst="rect">
            <a:avLst/>
          </a:prstGeom>
          <a:solidFill>
            <a:srgbClr val="045397">
              <a:alpha val="25000"/>
            </a:srgbClr>
          </a:solidFill>
        </p:spPr>
        <p:txBody>
          <a:bodyPr wrap="square" tIns="182880" bIns="182880" rtlCol="0">
            <a:spAutoFit/>
          </a:bodyPr>
          <a:lstStyle/>
          <a:p>
            <a:pPr algn="ctr"/>
            <a:r>
              <a:rPr lang="en-US" sz="5400" dirty="0">
                <a:solidFill>
                  <a:srgbClr val="0453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Faculty Self-Promotion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4143" y="1445597"/>
            <a:ext cx="1030206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b="1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dirty="0"/>
              <a:t>Teach faculty to develop “white papers” and Gantt charts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dirty="0"/>
              <a:t>Conduct writing workshops and seminars to teach effective messaging</a:t>
            </a:r>
          </a:p>
          <a:p>
            <a:pPr lvl="1"/>
            <a:endParaRPr lang="en-US" sz="2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dirty="0"/>
              <a:t>Revise and edit faculty promotional materials and proposal summaries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US" sz="2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600" dirty="0"/>
              <a:t>Meet with program officers off campus to promote faculty research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6400800"/>
            <a:ext cx="1181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DA4C4"/>
                </a:solidFill>
                <a:latin typeface="Futura Md BT" panose="020B0602020204020303" pitchFamily="34" charset="0"/>
              </a:rPr>
              <a:t>NORDP 2020 Virtual 	#NORDP2020</a:t>
            </a:r>
          </a:p>
        </p:txBody>
      </p:sp>
    </p:spTree>
    <p:extLst>
      <p:ext uri="{BB962C8B-B14F-4D97-AF65-F5344CB8AC3E}">
        <p14:creationId xmlns:p14="http://schemas.microsoft.com/office/powerpoint/2010/main" val="331595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9F8F5"/>
            </a:gs>
            <a:gs pos="100000">
              <a:srgbClr val="F5F4EB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1999" cy="1200329"/>
          </a:xfrm>
          <a:prstGeom prst="rect">
            <a:avLst/>
          </a:prstGeom>
          <a:solidFill>
            <a:srgbClr val="045397">
              <a:alpha val="25000"/>
            </a:srgbClr>
          </a:solidFill>
        </p:spPr>
        <p:txBody>
          <a:bodyPr wrap="square" tIns="182880" bIns="182880" rtlCol="0">
            <a:spAutoFit/>
          </a:bodyPr>
          <a:lstStyle/>
          <a:p>
            <a:pPr algn="ctr"/>
            <a:r>
              <a:rPr lang="en-US" sz="5400" dirty="0">
                <a:solidFill>
                  <a:srgbClr val="045397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 Campus Connections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9674" y="1465594"/>
            <a:ext cx="11522325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lvl="1"/>
            <a:endParaRPr lang="en-US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600" dirty="0">
                <a:cs typeface="Futura Medium" panose="020B0602020204020303" pitchFamily="34" charset="-79"/>
              </a:rPr>
              <a:t>Leverage regional connections to incentivize program officers’ visits</a:t>
            </a:r>
          </a:p>
          <a:p>
            <a:pPr marL="114300" lvl="1"/>
            <a:endParaRPr lang="en-US" sz="2600" dirty="0">
              <a:cs typeface="Futura Medium" panose="020B0602020204020303" pitchFamily="34" charset="-79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600" dirty="0">
                <a:cs typeface="Futura Medium" panose="020B0602020204020303" pitchFamily="34" charset="-79"/>
              </a:rPr>
              <a:t>Invite experts already coming to campus share funding insights with faculty </a:t>
            </a:r>
          </a:p>
          <a:p>
            <a:pPr marL="114300" lvl="1"/>
            <a:r>
              <a:rPr lang="en-US" sz="2600" dirty="0">
                <a:cs typeface="Futura Medium" panose="020B0602020204020303" pitchFamily="34" charset="-79"/>
              </a:rPr>
              <a:t> </a:t>
            </a: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600" dirty="0">
                <a:cs typeface="Futura Medium" panose="020B0602020204020303" pitchFamily="34" charset="-79"/>
              </a:rPr>
              <a:t>Use current and emeritus faculty connections to invite program officers </a:t>
            </a:r>
          </a:p>
          <a:p>
            <a:pPr marL="114300" lvl="1"/>
            <a:endParaRPr lang="en-US" sz="2600" dirty="0">
              <a:cs typeface="Futura Medium" panose="020B0602020204020303" pitchFamily="34" charset="-79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600" dirty="0">
                <a:cs typeface="Futura Medium" panose="020B0602020204020303" pitchFamily="34" charset="-79"/>
              </a:rPr>
              <a:t>Use NORDP connections to invite experts</a:t>
            </a:r>
          </a:p>
          <a:p>
            <a:pPr marL="114300" lvl="1"/>
            <a:endParaRPr lang="en-US" sz="2600" dirty="0">
              <a:cs typeface="Futura Medium" panose="020B0602020204020303" pitchFamily="34" charset="-79"/>
            </a:endParaRPr>
          </a:p>
          <a:p>
            <a:pPr lvl="1" indent="-342900">
              <a:buFont typeface="Arial" panose="020B0604020202020204" pitchFamily="34" charset="0"/>
              <a:buChar char="•"/>
            </a:pPr>
            <a:r>
              <a:rPr lang="en-US" sz="2600" dirty="0">
                <a:cs typeface="Futura Medium" panose="020B0602020204020303" pitchFamily="34" charset="-79"/>
              </a:rPr>
              <a:t>Arrange seminars and one-on-one faculty meetings with officers and experts</a:t>
            </a:r>
            <a:br>
              <a:rPr lang="en-US" sz="2400" dirty="0">
                <a:latin typeface="Futura Medium" panose="020B0602020204020303" pitchFamily="34" charset="-79"/>
                <a:cs typeface="Futura Medium" panose="020B0602020204020303" pitchFamily="34" charset="-79"/>
              </a:rPr>
            </a:br>
            <a:endParaRPr lang="en-US" sz="2400" dirty="0">
              <a:latin typeface="Futura Medium" panose="020B0602020204020303" pitchFamily="34" charset="-79"/>
              <a:cs typeface="Futura Medium" panose="020B0602020204020303" pitchFamily="34" charset="-79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6400800"/>
            <a:ext cx="1181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DA4C4"/>
                </a:solidFill>
                <a:latin typeface="Futura Md BT" panose="020B0602020204020303" pitchFamily="34" charset="0"/>
              </a:rPr>
              <a:t>NORDP 2020 Virtual 	#NORDP2020</a:t>
            </a:r>
          </a:p>
        </p:txBody>
      </p:sp>
    </p:spTree>
    <p:extLst>
      <p:ext uri="{BB962C8B-B14F-4D97-AF65-F5344CB8AC3E}">
        <p14:creationId xmlns:p14="http://schemas.microsoft.com/office/powerpoint/2010/main" val="32470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2191999" cy="2031325"/>
          </a:xfrm>
          <a:prstGeom prst="rect">
            <a:avLst/>
          </a:prstGeom>
          <a:solidFill>
            <a:srgbClr val="045397">
              <a:alpha val="25000"/>
            </a:srgbClr>
          </a:solidFill>
        </p:spPr>
        <p:txBody>
          <a:bodyPr wrap="square" tIns="182880" bIns="182880" rtlCol="0">
            <a:spAutoFit/>
          </a:bodyPr>
          <a:lstStyle/>
          <a:p>
            <a:pPr algn="ctr"/>
            <a:r>
              <a:rPr lang="en-US" sz="5400" dirty="0"/>
              <a:t>The Ecstasy: Pay-Offs of Effective Faculty-Funder Connections</a:t>
            </a:r>
            <a:endParaRPr lang="en-US" sz="5400" dirty="0">
              <a:solidFill>
                <a:srgbClr val="045397"/>
              </a:solidFill>
              <a:latin typeface="Futura Md BT" panose="020B06020202040203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1883" y="2233914"/>
            <a:ext cx="8727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Gain Insight into Program Operations and Funding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8600" y="6400800"/>
            <a:ext cx="1181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7DA4C4"/>
                </a:solidFill>
                <a:latin typeface="Futura Md BT" panose="020B0602020204020303" pitchFamily="34" charset="0"/>
              </a:rPr>
              <a:t>NORDP 2020 Virtual 	#NORDP2020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9A14D95-66A7-DD43-B7EA-08F0936832AF}"/>
              </a:ext>
            </a:extLst>
          </p:cNvPr>
          <p:cNvSpPr/>
          <p:nvPr/>
        </p:nvSpPr>
        <p:spPr>
          <a:xfrm>
            <a:off x="983848" y="2702722"/>
            <a:ext cx="859998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“</a:t>
            </a:r>
            <a:r>
              <a:rPr lang="en-US" dirty="0"/>
              <a:t>I have talked to several program officers at this particular directorate and the overwhelming message is that [they get] the smallest funding pot of all the subdivisions and that my proposal might have a better chance in another directorate.”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7C4168-DDCA-F445-98EC-95712529DA63}"/>
              </a:ext>
            </a:extLst>
          </p:cNvPr>
          <p:cNvSpPr/>
          <p:nvPr/>
        </p:nvSpPr>
        <p:spPr>
          <a:xfrm>
            <a:off x="983848" y="4178392"/>
            <a:ext cx="9503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“Connecting with one program officer helped me to connect with other program officers both within a directorate and in other directorates.”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6C77AC8-959C-8541-9D57-BC54E05576DE}"/>
              </a:ext>
            </a:extLst>
          </p:cNvPr>
          <p:cNvSpPr txBox="1"/>
          <p:nvPr/>
        </p:nvSpPr>
        <p:spPr>
          <a:xfrm>
            <a:off x="601883" y="3716727"/>
            <a:ext cx="8727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Make Ongoing Connections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C66F00-68A6-4FCD-A8C2-61842BC860D4}"/>
              </a:ext>
            </a:extLst>
          </p:cNvPr>
          <p:cNvSpPr/>
          <p:nvPr/>
        </p:nvSpPr>
        <p:spPr>
          <a:xfrm>
            <a:off x="1024282" y="5366492"/>
            <a:ext cx="8646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“I was surprised at how quickly the program officer responded. The feedback on our proposed research project was really valuable.”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6A26BF-7416-42C2-B2E7-97A62064C821}"/>
              </a:ext>
            </a:extLst>
          </p:cNvPr>
          <p:cNvSpPr txBox="1"/>
          <p:nvPr/>
        </p:nvSpPr>
        <p:spPr>
          <a:xfrm>
            <a:off x="642317" y="4904827"/>
            <a:ext cx="8727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Receive Valuable Feedback on Proposals</a:t>
            </a:r>
          </a:p>
        </p:txBody>
      </p:sp>
    </p:spTree>
    <p:extLst>
      <p:ext uri="{BB962C8B-B14F-4D97-AF65-F5344CB8AC3E}">
        <p14:creationId xmlns:p14="http://schemas.microsoft.com/office/powerpoint/2010/main" val="362725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NORDP 2019">
      <a:dk1>
        <a:srgbClr val="045397"/>
      </a:dk1>
      <a:lt1>
        <a:srgbClr val="F2F3E6"/>
      </a:lt1>
      <a:dk2>
        <a:srgbClr val="04538D"/>
      </a:dk2>
      <a:lt2>
        <a:srgbClr val="F2F3E6"/>
      </a:lt2>
      <a:accent1>
        <a:srgbClr val="045397"/>
      </a:accent1>
      <a:accent2>
        <a:srgbClr val="BBCEDB"/>
      </a:accent2>
      <a:accent3>
        <a:srgbClr val="7DA4C4"/>
      </a:accent3>
      <a:accent4>
        <a:srgbClr val="11335C"/>
      </a:accent4>
      <a:accent5>
        <a:srgbClr val="045397"/>
      </a:accent5>
      <a:accent6>
        <a:srgbClr val="11335C"/>
      </a:accent6>
      <a:hlink>
        <a:srgbClr val="97BAC0"/>
      </a:hlink>
      <a:folHlink>
        <a:srgbClr val="6E878C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15760</TotalTime>
  <Words>394</Words>
  <Application>Microsoft Macintosh PowerPoint</Application>
  <PresentationFormat>Widescreen</PresentationFormat>
  <Paragraphs>48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Futura Md BT</vt:lpstr>
      <vt:lpstr>Futura Medium</vt:lpstr>
      <vt:lpstr>Office Theme</vt:lpstr>
      <vt:lpstr>PowerPoint Presentation</vt:lpstr>
      <vt:lpstr>Brigham Young University  Kristen Kellems Conrad Monson 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Tara Mleynek</dc:creator>
  <cp:lastModifiedBy>Kristen Kellems</cp:lastModifiedBy>
  <cp:revision>64</cp:revision>
  <dcterms:created xsi:type="dcterms:W3CDTF">2019-02-14T21:23:42Z</dcterms:created>
  <dcterms:modified xsi:type="dcterms:W3CDTF">2020-06-29T22:26:39Z</dcterms:modified>
</cp:coreProperties>
</file>