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92" r:id="rId2"/>
    <p:sldId id="271" r:id="rId3"/>
    <p:sldId id="282" r:id="rId4"/>
    <p:sldId id="291" r:id="rId5"/>
    <p:sldId id="290" r:id="rId6"/>
    <p:sldId id="274" r:id="rId7"/>
    <p:sldId id="293" r:id="rId8"/>
    <p:sldId id="283" r:id="rId9"/>
    <p:sldId id="280" r:id="rId10"/>
    <p:sldId id="284" r:id="rId11"/>
    <p:sldId id="258" r:id="rId12"/>
    <p:sldId id="279" r:id="rId13"/>
    <p:sldId id="285" r:id="rId14"/>
    <p:sldId id="288" r:id="rId15"/>
    <p:sldId id="289" r:id="rId16"/>
    <p:sldId id="287" r:id="rId17"/>
    <p:sldId id="286" r:id="rId18"/>
    <p:sldId id="263"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4" autoAdjust="0"/>
    <p:restoredTop sz="94660"/>
  </p:normalViewPr>
  <p:slideViewPr>
    <p:cSldViewPr snapToGrid="0">
      <p:cViewPr varScale="1">
        <p:scale>
          <a:sx n="126" d="100"/>
          <a:sy n="126" d="100"/>
        </p:scale>
        <p:origin x="1116"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354B99-E3AB-4A51-9D7A-26142084C32F}" type="datetimeFigureOut">
              <a:rPr lang="en-US" smtClean="0"/>
              <a:t>5/10/2022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D43AB1-750E-487C-ACF3-5356BE22B649}" type="slidenum">
              <a:rPr lang="en-US" smtClean="0"/>
              <a:t>‹#›</a:t>
            </a:fld>
            <a:endParaRPr lang="en-US"/>
          </a:p>
        </p:txBody>
      </p:sp>
    </p:spTree>
    <p:extLst>
      <p:ext uri="{BB962C8B-B14F-4D97-AF65-F5344CB8AC3E}">
        <p14:creationId xmlns:p14="http://schemas.microsoft.com/office/powerpoint/2010/main" val="2946999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57066" indent="-291179">
              <a:defRPr>
                <a:solidFill>
                  <a:schemeClr val="tx1"/>
                </a:solidFill>
                <a:latin typeface="Gill Sans MT" panose="020B0502020104020203" pitchFamily="34" charset="0"/>
                <a:ea typeface="MS PGothic" panose="020B0600070205080204" pitchFamily="34" charset="-128"/>
              </a:defRPr>
            </a:lvl2pPr>
            <a:lvl3pPr marL="1164717" indent="-232943">
              <a:defRPr>
                <a:solidFill>
                  <a:schemeClr val="tx1"/>
                </a:solidFill>
                <a:latin typeface="Gill Sans MT" panose="020B0502020104020203" pitchFamily="34" charset="0"/>
                <a:ea typeface="MS PGothic" panose="020B0600070205080204" pitchFamily="34" charset="-128"/>
              </a:defRPr>
            </a:lvl3pPr>
            <a:lvl4pPr marL="1630604" indent="-232943">
              <a:defRPr>
                <a:solidFill>
                  <a:schemeClr val="tx1"/>
                </a:solidFill>
                <a:latin typeface="Gill Sans MT" panose="020B0502020104020203" pitchFamily="34" charset="0"/>
                <a:ea typeface="MS PGothic" panose="020B0600070205080204" pitchFamily="34" charset="-128"/>
              </a:defRPr>
            </a:lvl4pPr>
            <a:lvl5pPr marL="2096491" indent="-232943">
              <a:defRPr>
                <a:solidFill>
                  <a:schemeClr val="tx1"/>
                </a:solidFill>
                <a:latin typeface="Gill Sans MT" panose="020B0502020104020203"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7F86EA2D-FCAF-45C2-A085-99C594FA4B84}" type="slidenum">
              <a:rPr lang="en-US" altLang="en-US" smtClean="0"/>
              <a:pPr/>
              <a:t>8</a:t>
            </a:fld>
            <a:endParaRPr lang="en-US" altLang="en-US"/>
          </a:p>
        </p:txBody>
      </p:sp>
    </p:spTree>
    <p:extLst>
      <p:ext uri="{BB962C8B-B14F-4D97-AF65-F5344CB8AC3E}">
        <p14:creationId xmlns:p14="http://schemas.microsoft.com/office/powerpoint/2010/main" val="1625023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67D4256-2427-45BF-8711-35D0697D9944}" type="datetimeFigureOut">
              <a:rPr lang="en-US" smtClean="0"/>
              <a:t>5/10/2022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D775F-BECB-4682-8B70-005A06570CF1}" type="slidenum">
              <a:rPr lang="en-US" smtClean="0"/>
              <a:t>‹#›</a:t>
            </a:fld>
            <a:endParaRPr lang="en-US"/>
          </a:p>
        </p:txBody>
      </p:sp>
    </p:spTree>
    <p:extLst>
      <p:ext uri="{BB962C8B-B14F-4D97-AF65-F5344CB8AC3E}">
        <p14:creationId xmlns:p14="http://schemas.microsoft.com/office/powerpoint/2010/main" val="5548302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67D4256-2427-45BF-8711-35D0697D9944}" type="datetimeFigureOut">
              <a:rPr lang="en-US" smtClean="0"/>
              <a:t>5/10/2022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D775F-BECB-4682-8B70-005A06570CF1}" type="slidenum">
              <a:rPr lang="en-US" smtClean="0"/>
              <a:t>‹#›</a:t>
            </a:fld>
            <a:endParaRPr lang="en-US"/>
          </a:p>
        </p:txBody>
      </p:sp>
    </p:spTree>
    <p:extLst>
      <p:ext uri="{BB962C8B-B14F-4D97-AF65-F5344CB8AC3E}">
        <p14:creationId xmlns:p14="http://schemas.microsoft.com/office/powerpoint/2010/main" val="24918606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267D4256-2427-45BF-8711-35D0697D9944}" type="datetimeFigureOut">
              <a:rPr lang="en-US" smtClean="0"/>
              <a:t>5/10/2022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D775F-BECB-4682-8B70-005A06570CF1}" type="slidenum">
              <a:rPr lang="en-US" smtClean="0"/>
              <a:t>‹#›</a:t>
            </a:fld>
            <a:endParaRPr lang="en-US"/>
          </a:p>
        </p:txBody>
      </p:sp>
    </p:spTree>
    <p:extLst>
      <p:ext uri="{BB962C8B-B14F-4D97-AF65-F5344CB8AC3E}">
        <p14:creationId xmlns:p14="http://schemas.microsoft.com/office/powerpoint/2010/main" val="31348842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267D4256-2427-45BF-8711-35D0697D9944}" type="datetimeFigureOut">
              <a:rPr lang="en-US" smtClean="0"/>
              <a:t>5/10/2022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D775F-BECB-4682-8B70-005A06570CF1}" type="slidenum">
              <a:rPr lang="en-US" smtClean="0"/>
              <a:t>‹#›</a:t>
            </a:fld>
            <a:endParaRPr lang="en-U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1817622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67D4256-2427-45BF-8711-35D0697D9944}" type="datetimeFigureOut">
              <a:rPr lang="en-US" smtClean="0"/>
              <a:t>5/10/2022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D775F-BECB-4682-8B70-005A06570CF1}" type="slidenum">
              <a:rPr lang="en-US" smtClean="0"/>
              <a:t>‹#›</a:t>
            </a:fld>
            <a:endParaRPr lang="en-US"/>
          </a:p>
        </p:txBody>
      </p:sp>
    </p:spTree>
    <p:extLst>
      <p:ext uri="{BB962C8B-B14F-4D97-AF65-F5344CB8AC3E}">
        <p14:creationId xmlns:p14="http://schemas.microsoft.com/office/powerpoint/2010/main" val="28374859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67D4256-2427-45BF-8711-35D0697D9944}" type="datetimeFigureOut">
              <a:rPr lang="en-US" smtClean="0"/>
              <a:t>5/10/2022</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D775F-BECB-4682-8B70-005A06570CF1}" type="slidenum">
              <a:rPr lang="en-US" smtClean="0"/>
              <a:t>‹#›</a:t>
            </a:fld>
            <a:endParaRPr lang="en-US"/>
          </a:p>
        </p:txBody>
      </p:sp>
    </p:spTree>
    <p:extLst>
      <p:ext uri="{BB962C8B-B14F-4D97-AF65-F5344CB8AC3E}">
        <p14:creationId xmlns:p14="http://schemas.microsoft.com/office/powerpoint/2010/main" val="35695305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67D4256-2427-45BF-8711-35D0697D9944}" type="datetimeFigureOut">
              <a:rPr lang="en-US" smtClean="0"/>
              <a:t>5/10/2022</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D775F-BECB-4682-8B70-005A06570CF1}" type="slidenum">
              <a:rPr lang="en-US" smtClean="0"/>
              <a:t>‹#›</a:t>
            </a:fld>
            <a:endParaRPr lang="en-US"/>
          </a:p>
        </p:txBody>
      </p:sp>
    </p:spTree>
    <p:extLst>
      <p:ext uri="{BB962C8B-B14F-4D97-AF65-F5344CB8AC3E}">
        <p14:creationId xmlns:p14="http://schemas.microsoft.com/office/powerpoint/2010/main" val="26665614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67D4256-2427-45BF-8711-35D0697D9944}" type="datetimeFigureOut">
              <a:rPr lang="en-US" smtClean="0"/>
              <a:t>5/10/2022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D775F-BECB-4682-8B70-005A06570CF1}" type="slidenum">
              <a:rPr lang="en-US" smtClean="0"/>
              <a:t>‹#›</a:t>
            </a:fld>
            <a:endParaRPr lang="en-US"/>
          </a:p>
        </p:txBody>
      </p:sp>
    </p:spTree>
    <p:extLst>
      <p:ext uri="{BB962C8B-B14F-4D97-AF65-F5344CB8AC3E}">
        <p14:creationId xmlns:p14="http://schemas.microsoft.com/office/powerpoint/2010/main" val="35809737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67D4256-2427-45BF-8711-35D0697D9944}" type="datetimeFigureOut">
              <a:rPr lang="en-US" smtClean="0"/>
              <a:t>5/10/2022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D775F-BECB-4682-8B70-005A06570CF1}" type="slidenum">
              <a:rPr lang="en-US" smtClean="0"/>
              <a:t>‹#›</a:t>
            </a:fld>
            <a:endParaRPr lang="en-US"/>
          </a:p>
        </p:txBody>
      </p:sp>
    </p:spTree>
    <p:extLst>
      <p:ext uri="{BB962C8B-B14F-4D97-AF65-F5344CB8AC3E}">
        <p14:creationId xmlns:p14="http://schemas.microsoft.com/office/powerpoint/2010/main" val="710434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267D4256-2427-45BF-8711-35D0697D9944}" type="datetimeFigureOut">
              <a:rPr lang="en-US" smtClean="0"/>
              <a:t>5/10/2022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D775F-BECB-4682-8B70-005A06570CF1}" type="slidenum">
              <a:rPr lang="en-US" smtClean="0"/>
              <a:t>‹#›</a:t>
            </a:fld>
            <a:endParaRPr lang="en-US"/>
          </a:p>
        </p:txBody>
      </p:sp>
    </p:spTree>
    <p:extLst>
      <p:ext uri="{BB962C8B-B14F-4D97-AF65-F5344CB8AC3E}">
        <p14:creationId xmlns:p14="http://schemas.microsoft.com/office/powerpoint/2010/main" val="248736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67D4256-2427-45BF-8711-35D0697D9944}" type="datetimeFigureOut">
              <a:rPr lang="en-US" smtClean="0"/>
              <a:t>5/10/2022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D775F-BECB-4682-8B70-005A06570CF1}" type="slidenum">
              <a:rPr lang="en-US" smtClean="0"/>
              <a:t>‹#›</a:t>
            </a:fld>
            <a:endParaRPr lang="en-US"/>
          </a:p>
        </p:txBody>
      </p:sp>
    </p:spTree>
    <p:extLst>
      <p:ext uri="{BB962C8B-B14F-4D97-AF65-F5344CB8AC3E}">
        <p14:creationId xmlns:p14="http://schemas.microsoft.com/office/powerpoint/2010/main" val="662291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67D4256-2427-45BF-8711-35D0697D9944}" type="datetimeFigureOut">
              <a:rPr lang="en-US" smtClean="0"/>
              <a:t>5/10/2022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D775F-BECB-4682-8B70-005A06570CF1}" type="slidenum">
              <a:rPr lang="en-US" smtClean="0"/>
              <a:t>‹#›</a:t>
            </a:fld>
            <a:endParaRPr lang="en-US"/>
          </a:p>
        </p:txBody>
      </p:sp>
    </p:spTree>
    <p:extLst>
      <p:ext uri="{BB962C8B-B14F-4D97-AF65-F5344CB8AC3E}">
        <p14:creationId xmlns:p14="http://schemas.microsoft.com/office/powerpoint/2010/main" val="2756773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67D4256-2427-45BF-8711-35D0697D9944}" type="datetimeFigureOut">
              <a:rPr lang="en-US" smtClean="0"/>
              <a:t>5/10/2022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AD775F-BECB-4682-8B70-005A06570CF1}" type="slidenum">
              <a:rPr lang="en-US" smtClean="0"/>
              <a:t>‹#›</a:t>
            </a:fld>
            <a:endParaRPr lang="en-US"/>
          </a:p>
        </p:txBody>
      </p:sp>
    </p:spTree>
    <p:extLst>
      <p:ext uri="{BB962C8B-B14F-4D97-AF65-F5344CB8AC3E}">
        <p14:creationId xmlns:p14="http://schemas.microsoft.com/office/powerpoint/2010/main" val="3775116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267D4256-2427-45BF-8711-35D0697D9944}" type="datetimeFigureOut">
              <a:rPr lang="en-US" smtClean="0"/>
              <a:t>5/10/2022</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F2AD775F-BECB-4682-8B70-005A06570CF1}" type="slidenum">
              <a:rPr lang="en-US" smtClean="0"/>
              <a:t>‹#›</a:t>
            </a:fld>
            <a:endParaRPr lang="en-US"/>
          </a:p>
        </p:txBody>
      </p:sp>
    </p:spTree>
    <p:extLst>
      <p:ext uri="{BB962C8B-B14F-4D97-AF65-F5344CB8AC3E}">
        <p14:creationId xmlns:p14="http://schemas.microsoft.com/office/powerpoint/2010/main" val="36267185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67D4256-2427-45BF-8711-35D0697D9944}" type="datetimeFigureOut">
              <a:rPr lang="en-US" smtClean="0"/>
              <a:t>5/10/2022</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F2AD775F-BECB-4682-8B70-005A06570CF1}" type="slidenum">
              <a:rPr lang="en-US" smtClean="0"/>
              <a:t>‹#›</a:t>
            </a:fld>
            <a:endParaRPr lang="en-US"/>
          </a:p>
        </p:txBody>
      </p:sp>
    </p:spTree>
    <p:extLst>
      <p:ext uri="{BB962C8B-B14F-4D97-AF65-F5344CB8AC3E}">
        <p14:creationId xmlns:p14="http://schemas.microsoft.com/office/powerpoint/2010/main" val="2479994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267D4256-2427-45BF-8711-35D0697D9944}" type="datetimeFigureOut">
              <a:rPr lang="en-US" smtClean="0"/>
              <a:t>5/10/2022</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F2AD775F-BECB-4682-8B70-005A06570CF1}" type="slidenum">
              <a:rPr lang="en-US" smtClean="0"/>
              <a:t>‹#›</a:t>
            </a:fld>
            <a:endParaRPr lang="en-US"/>
          </a:p>
        </p:txBody>
      </p:sp>
    </p:spTree>
    <p:extLst>
      <p:ext uri="{BB962C8B-B14F-4D97-AF65-F5344CB8AC3E}">
        <p14:creationId xmlns:p14="http://schemas.microsoft.com/office/powerpoint/2010/main" val="1241396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67D4256-2427-45BF-8711-35D0697D9944}" type="datetimeFigureOut">
              <a:rPr lang="en-US" smtClean="0"/>
              <a:t>5/10/2022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D775F-BECB-4682-8B70-005A06570CF1}" type="slidenum">
              <a:rPr lang="en-US" smtClean="0"/>
              <a:t>‹#›</a:t>
            </a:fld>
            <a:endParaRPr lang="en-US"/>
          </a:p>
        </p:txBody>
      </p:sp>
    </p:spTree>
    <p:extLst>
      <p:ext uri="{BB962C8B-B14F-4D97-AF65-F5344CB8AC3E}">
        <p14:creationId xmlns:p14="http://schemas.microsoft.com/office/powerpoint/2010/main" val="4150238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267D4256-2427-45BF-8711-35D0697D9944}" type="datetimeFigureOut">
              <a:rPr lang="en-US" smtClean="0"/>
              <a:t>5/10/2022</a:t>
            </a:fld>
            <a:endParaRPr 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F2AD775F-BECB-4682-8B70-005A06570CF1}" type="slidenum">
              <a:rPr lang="en-US" smtClean="0"/>
              <a:t>‹#›</a:t>
            </a:fld>
            <a:endParaRPr lang="en-US"/>
          </a:p>
        </p:txBody>
      </p:sp>
    </p:spTree>
    <p:extLst>
      <p:ext uri="{BB962C8B-B14F-4D97-AF65-F5344CB8AC3E}">
        <p14:creationId xmlns:p14="http://schemas.microsoft.com/office/powerpoint/2010/main" val="3668701600"/>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scitecheuropa.eu/e1-6m-for-research-on-poor-soil-and-water-quality/96746/" TargetMode="External"/><Relationship Id="rId2" Type="http://schemas.openxmlformats.org/officeDocument/2006/relationships/image" Target="../media/image2.jpg"/><Relationship Id="rId1" Type="http://schemas.openxmlformats.org/officeDocument/2006/relationships/slideLayout" Target="../slideLayouts/slideLayout6.xml"/><Relationship Id="rId4" Type="http://schemas.openxmlformats.org/officeDocument/2006/relationships/hyperlink" Target="https://creativecommons.org/licenses/by-nd/3.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microsoft.com/office/2007/relationships/hdphoto" Target="../media/hdphoto1.wdp"/><Relationship Id="rId7"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6.xml"/><Relationship Id="rId6" Type="http://schemas.openxmlformats.org/officeDocument/2006/relationships/image" Target="../media/image5.jpeg"/><Relationship Id="rId5" Type="http://schemas.microsoft.com/office/2007/relationships/hdphoto" Target="../media/hdphoto2.wdp"/><Relationship Id="rId4" Type="http://schemas.openxmlformats.org/officeDocument/2006/relationships/image" Target="../media/image4.png"/><Relationship Id="rId9" Type="http://schemas.openxmlformats.org/officeDocument/2006/relationships/image" Target="../media/image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flower&#10;&#10;Description automatically generated">
            <a:extLst>
              <a:ext uri="{FF2B5EF4-FFF2-40B4-BE49-F238E27FC236}">
                <a16:creationId xmlns:a16="http://schemas.microsoft.com/office/drawing/2014/main" id="{F1F279BD-8115-4428-B075-A76F3E0384DA}"/>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0" y="0"/>
            <a:ext cx="9144000" cy="6000750"/>
          </a:xfrm>
          <a:prstGeom prst="rect">
            <a:avLst/>
          </a:prstGeom>
        </p:spPr>
      </p:pic>
      <p:sp>
        <p:nvSpPr>
          <p:cNvPr id="5" name="TextBox 4">
            <a:extLst>
              <a:ext uri="{FF2B5EF4-FFF2-40B4-BE49-F238E27FC236}">
                <a16:creationId xmlns:a16="http://schemas.microsoft.com/office/drawing/2014/main" id="{7CFA64E9-03C3-4712-A99D-0802FEB8E0A8}"/>
              </a:ext>
            </a:extLst>
          </p:cNvPr>
          <p:cNvSpPr txBox="1"/>
          <p:nvPr/>
        </p:nvSpPr>
        <p:spPr>
          <a:xfrm>
            <a:off x="0" y="6000750"/>
            <a:ext cx="9144000" cy="230832"/>
          </a:xfrm>
          <a:prstGeom prst="rect">
            <a:avLst/>
          </a:prstGeom>
          <a:noFill/>
        </p:spPr>
        <p:txBody>
          <a:bodyPr wrap="square" rtlCol="0">
            <a:spAutoFit/>
          </a:bodyPr>
          <a:lstStyle/>
          <a:p>
            <a:r>
              <a:rPr lang="en-US" sz="900">
                <a:hlinkClick r:id="rId3" tooltip="https://www.scitecheuropa.eu/e1-6m-for-research-on-poor-soil-and-water-quality/96746/"/>
              </a:rPr>
              <a:t>This Photo</a:t>
            </a:r>
            <a:r>
              <a:rPr lang="en-US" sz="900"/>
              <a:t> by Unknown Author is licensed under </a:t>
            </a:r>
            <a:r>
              <a:rPr lang="en-US" sz="900">
                <a:hlinkClick r:id="rId4" tooltip="https://creativecommons.org/licenses/by-nd/3.0/"/>
              </a:rPr>
              <a:t>CC BY-ND</a:t>
            </a:r>
            <a:endParaRPr lang="en-US" sz="900"/>
          </a:p>
        </p:txBody>
      </p:sp>
      <p:sp>
        <p:nvSpPr>
          <p:cNvPr id="2" name="Title 1">
            <a:extLst>
              <a:ext uri="{FF2B5EF4-FFF2-40B4-BE49-F238E27FC236}">
                <a16:creationId xmlns:a16="http://schemas.microsoft.com/office/drawing/2014/main" id="{22041D57-FDE7-4301-9CDF-CB1A00CB3380}"/>
              </a:ext>
            </a:extLst>
          </p:cNvPr>
          <p:cNvSpPr>
            <a:spLocks noGrp="1"/>
          </p:cNvSpPr>
          <p:nvPr>
            <p:ph type="title"/>
          </p:nvPr>
        </p:nvSpPr>
        <p:spPr>
          <a:xfrm>
            <a:off x="484709" y="452718"/>
            <a:ext cx="8086861" cy="1400530"/>
          </a:xfrm>
        </p:spPr>
        <p:txBody>
          <a:bodyPr/>
          <a:lstStyle/>
          <a:p>
            <a:pPr algn="ctr"/>
            <a:r>
              <a:rPr lang="en-US" sz="4400" dirty="0">
                <a:solidFill>
                  <a:schemeClr val="bg1"/>
                </a:solidFill>
              </a:rPr>
              <a:t>How Faculty Influencers can strategically grow your campus research culture</a:t>
            </a:r>
            <a:br>
              <a:rPr lang="en-US" sz="4400" dirty="0">
                <a:solidFill>
                  <a:schemeClr val="bg1"/>
                </a:solidFill>
              </a:rPr>
            </a:br>
            <a:br>
              <a:rPr lang="en-US" sz="4400" dirty="0">
                <a:solidFill>
                  <a:schemeClr val="bg1"/>
                </a:solidFill>
              </a:rPr>
            </a:br>
            <a:r>
              <a:rPr lang="en-US" sz="2400" dirty="0">
                <a:solidFill>
                  <a:schemeClr val="bg1"/>
                </a:solidFill>
              </a:rPr>
              <a:t>NORDP 2020</a:t>
            </a:r>
            <a:endParaRPr lang="en-US" dirty="0">
              <a:solidFill>
                <a:schemeClr val="bg1"/>
              </a:solidFill>
            </a:endParaRPr>
          </a:p>
        </p:txBody>
      </p:sp>
    </p:spTree>
    <p:extLst>
      <p:ext uri="{BB962C8B-B14F-4D97-AF65-F5344CB8AC3E}">
        <p14:creationId xmlns:p14="http://schemas.microsoft.com/office/powerpoint/2010/main" val="3919356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87763"/>
            <a:ext cx="7886700" cy="864731"/>
          </a:xfrm>
        </p:spPr>
        <p:txBody>
          <a:bodyPr>
            <a:normAutofit/>
          </a:bodyPr>
          <a:lstStyle/>
          <a:p>
            <a:r>
              <a:rPr lang="en-US" sz="4000" b="1" dirty="0">
                <a:solidFill>
                  <a:schemeClr val="tx1"/>
                </a:solidFill>
              </a:rPr>
              <a:t>Resources for Finding Funding</a:t>
            </a:r>
          </a:p>
        </p:txBody>
      </p:sp>
      <p:sp>
        <p:nvSpPr>
          <p:cNvPr id="3" name="Content Placeholder 2"/>
          <p:cNvSpPr>
            <a:spLocks noGrp="1"/>
          </p:cNvSpPr>
          <p:nvPr>
            <p:ph idx="1"/>
          </p:nvPr>
        </p:nvSpPr>
        <p:spPr>
          <a:xfrm>
            <a:off x="628650" y="1200934"/>
            <a:ext cx="7600950" cy="5036903"/>
          </a:xfrm>
        </p:spPr>
        <p:txBody>
          <a:bodyPr>
            <a:normAutofit/>
          </a:bodyPr>
          <a:lstStyle/>
          <a:p>
            <a:pPr marL="342900" lvl="1" indent="0">
              <a:buNone/>
            </a:pPr>
            <a:endParaRPr lang="en-US" sz="2400" b="1" dirty="0">
              <a:solidFill>
                <a:schemeClr val="tx1"/>
              </a:solidFill>
            </a:endParaRPr>
          </a:p>
          <a:p>
            <a:pPr lvl="1">
              <a:buFont typeface="Arial" panose="020B0604020202020204" pitchFamily="34" charset="0"/>
              <a:buChar char="•"/>
            </a:pPr>
            <a:r>
              <a:rPr lang="en-US" sz="2800" b="1" dirty="0">
                <a:solidFill>
                  <a:schemeClr val="tx1"/>
                </a:solidFill>
              </a:rPr>
              <a:t>Newsletters and website </a:t>
            </a:r>
          </a:p>
          <a:p>
            <a:pPr lvl="1"/>
            <a:r>
              <a:rPr lang="en-US" sz="2800" b="1" dirty="0">
                <a:solidFill>
                  <a:schemeClr val="tx1"/>
                </a:solidFill>
              </a:rPr>
              <a:t>Online funding database training</a:t>
            </a:r>
          </a:p>
          <a:p>
            <a:pPr lvl="1"/>
            <a:r>
              <a:rPr lang="en-US" sz="2800" b="1" dirty="0">
                <a:solidFill>
                  <a:schemeClr val="tx1"/>
                </a:solidFill>
              </a:rPr>
              <a:t>Individualized funding searches</a:t>
            </a:r>
          </a:p>
          <a:p>
            <a:pPr lvl="1">
              <a:buFont typeface="Arial" panose="020B0604020202020204" pitchFamily="34" charset="0"/>
              <a:buChar char="•"/>
            </a:pPr>
            <a:r>
              <a:rPr lang="en-US" sz="2800" b="1" dirty="0">
                <a:solidFill>
                  <a:schemeClr val="tx1"/>
                </a:solidFill>
              </a:rPr>
              <a:t>Interdisciplinary teaming and collaborations</a:t>
            </a:r>
          </a:p>
          <a:p>
            <a:pPr lvl="1">
              <a:buFont typeface="Arial" panose="020B0604020202020204" pitchFamily="34" charset="0"/>
              <a:buChar char="•"/>
            </a:pPr>
            <a:r>
              <a:rPr lang="en-US" sz="2800" b="1" dirty="0">
                <a:solidFill>
                  <a:schemeClr val="tx1"/>
                </a:solidFill>
              </a:rPr>
              <a:t>In-depth funding seminars </a:t>
            </a:r>
          </a:p>
          <a:p>
            <a:pPr marL="0" indent="0">
              <a:buNone/>
            </a:pPr>
            <a:endParaRPr lang="en-US" sz="3200" b="1" dirty="0">
              <a:solidFill>
                <a:schemeClr val="tx1"/>
              </a:solidFill>
            </a:endParaRPr>
          </a:p>
        </p:txBody>
      </p:sp>
      <p:sp>
        <p:nvSpPr>
          <p:cNvPr id="4" name="Slide Number Placeholder 3"/>
          <p:cNvSpPr>
            <a:spLocks noGrp="1"/>
          </p:cNvSpPr>
          <p:nvPr>
            <p:ph type="sldNum" sz="quarter" idx="12"/>
          </p:nvPr>
        </p:nvSpPr>
        <p:spPr/>
        <p:txBody>
          <a:bodyPr/>
          <a:lstStyle/>
          <a:p>
            <a:fld id="{4D7508FF-4589-4DAF-936A-6176BCAC63F3}" type="slidenum">
              <a:rPr lang="en-US" smtClean="0"/>
              <a:t>10</a:t>
            </a:fld>
            <a:endParaRPr lang="en-US"/>
          </a:p>
        </p:txBody>
      </p:sp>
    </p:spTree>
    <p:extLst>
      <p:ext uri="{BB962C8B-B14F-4D97-AF65-F5344CB8AC3E}">
        <p14:creationId xmlns:p14="http://schemas.microsoft.com/office/powerpoint/2010/main" val="10448455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444" y="116409"/>
            <a:ext cx="7886700" cy="1325563"/>
          </a:xfrm>
        </p:spPr>
        <p:txBody>
          <a:bodyPr/>
          <a:lstStyle/>
          <a:p>
            <a:r>
              <a:rPr lang="en-US" b="1" dirty="0"/>
              <a:t>Approach</a:t>
            </a:r>
          </a:p>
        </p:txBody>
      </p:sp>
      <p:sp>
        <p:nvSpPr>
          <p:cNvPr id="3" name="Content Placeholder 2"/>
          <p:cNvSpPr>
            <a:spLocks noGrp="1"/>
          </p:cNvSpPr>
          <p:nvPr>
            <p:ph idx="1"/>
          </p:nvPr>
        </p:nvSpPr>
        <p:spPr>
          <a:xfrm>
            <a:off x="577444" y="1525702"/>
            <a:ext cx="8164220" cy="4351338"/>
          </a:xfrm>
        </p:spPr>
        <p:txBody>
          <a:bodyPr>
            <a:normAutofit fontScale="92500" lnSpcReduction="10000"/>
          </a:bodyPr>
          <a:lstStyle/>
          <a:p>
            <a:pPr marL="0" indent="0">
              <a:buNone/>
            </a:pPr>
            <a:r>
              <a:rPr lang="en-US" i="1" dirty="0"/>
              <a:t>From November, 2019 through September, 2020:</a:t>
            </a:r>
          </a:p>
          <a:p>
            <a:pPr marL="0" indent="0">
              <a:buNone/>
            </a:pPr>
            <a:endParaRPr lang="en-US" dirty="0"/>
          </a:p>
          <a:p>
            <a:pPr marL="914400" lvl="1" indent="-457200">
              <a:buFont typeface="+mj-lt"/>
              <a:buAutoNum type="arabicPeriod"/>
            </a:pPr>
            <a:r>
              <a:rPr lang="en-US" dirty="0"/>
              <a:t>Provide mentors (including “at large” mentors) to faculty participants</a:t>
            </a:r>
            <a:br>
              <a:rPr lang="en-US" dirty="0"/>
            </a:br>
            <a:endParaRPr lang="en-US" dirty="0"/>
          </a:p>
          <a:p>
            <a:pPr marL="914400" lvl="1" indent="-457200">
              <a:buFont typeface="+mj-lt"/>
              <a:buAutoNum type="arabicPeriod"/>
            </a:pPr>
            <a:r>
              <a:rPr lang="en-US" dirty="0"/>
              <a:t>Conduct seminars/provide information related to proposal development</a:t>
            </a:r>
            <a:br>
              <a:rPr lang="en-US" dirty="0"/>
            </a:br>
            <a:r>
              <a:rPr lang="en-US" dirty="0"/>
              <a:t> </a:t>
            </a:r>
          </a:p>
          <a:p>
            <a:pPr marL="914400" lvl="1" indent="-457200">
              <a:buFont typeface="+mj-lt"/>
              <a:buAutoNum type="arabicPeriod"/>
            </a:pPr>
            <a:r>
              <a:rPr lang="en-US" dirty="0"/>
              <a:t>Conduct proposal writing “</a:t>
            </a:r>
            <a:r>
              <a:rPr lang="en-US" dirty="0" err="1"/>
              <a:t>Bootcamp</a:t>
            </a:r>
            <a:r>
              <a:rPr lang="en-US" dirty="0"/>
              <a:t>”</a:t>
            </a:r>
            <a:br>
              <a:rPr lang="en-US" dirty="0"/>
            </a:br>
            <a:endParaRPr lang="en-US" dirty="0"/>
          </a:p>
          <a:p>
            <a:pPr marL="914400" lvl="1" indent="-457200">
              <a:buFont typeface="+mj-lt"/>
              <a:buAutoNum type="arabicPeriod"/>
            </a:pPr>
            <a:r>
              <a:rPr lang="en-US" dirty="0"/>
              <a:t>Conduct informal proposal status and progress checks</a:t>
            </a:r>
            <a:br>
              <a:rPr lang="en-US" dirty="0"/>
            </a:br>
            <a:endParaRPr lang="en-US" dirty="0"/>
          </a:p>
          <a:p>
            <a:pPr marL="914400" lvl="1" indent="-457200">
              <a:buFont typeface="+mj-lt"/>
              <a:buAutoNum type="arabicPeriod"/>
            </a:pPr>
            <a:r>
              <a:rPr lang="en-US" dirty="0"/>
              <a:t>Conclude with a complete proposal ready for submittal that has been carefully reviewed by a faculty panel</a:t>
            </a:r>
          </a:p>
          <a:p>
            <a:pPr marL="0" indent="0">
              <a:buNone/>
            </a:pPr>
            <a:endParaRPr lang="en-US" dirty="0"/>
          </a:p>
          <a:p>
            <a:pPr lvl="1"/>
            <a:endParaRPr lang="en-US" dirty="0"/>
          </a:p>
        </p:txBody>
      </p:sp>
    </p:spTree>
    <p:extLst>
      <p:ext uri="{BB962C8B-B14F-4D97-AF65-F5344CB8AC3E}">
        <p14:creationId xmlns:p14="http://schemas.microsoft.com/office/powerpoint/2010/main" val="36628655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494" y="11484"/>
            <a:ext cx="8855029" cy="1130710"/>
          </a:xfrm>
        </p:spPr>
        <p:txBody>
          <a:bodyPr>
            <a:normAutofit/>
          </a:bodyPr>
          <a:lstStyle/>
          <a:p>
            <a:r>
              <a:rPr lang="en-US" b="1" dirty="0"/>
              <a:t>Proposal Writing Support</a:t>
            </a:r>
          </a:p>
        </p:txBody>
      </p:sp>
      <p:sp>
        <p:nvSpPr>
          <p:cNvPr id="4" name="Slide Number Placeholder 3"/>
          <p:cNvSpPr>
            <a:spLocks noGrp="1"/>
          </p:cNvSpPr>
          <p:nvPr>
            <p:ph type="sldNum" sz="quarter" idx="12"/>
          </p:nvPr>
        </p:nvSpPr>
        <p:spPr/>
        <p:txBody>
          <a:bodyPr/>
          <a:lstStyle/>
          <a:p>
            <a:fld id="{4D7508FF-4589-4DAF-936A-6176BCAC63F3}" type="slidenum">
              <a:rPr lang="en-US" smtClean="0"/>
              <a:t>12</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1174" y="2397850"/>
            <a:ext cx="2784176" cy="2192357"/>
          </a:xfrm>
          <a:prstGeom prst="rect">
            <a:avLst/>
          </a:prstGeom>
        </p:spPr>
      </p:pic>
      <p:sp>
        <p:nvSpPr>
          <p:cNvPr id="7" name="TextBox 6"/>
          <p:cNvSpPr txBox="1"/>
          <p:nvPr/>
        </p:nvSpPr>
        <p:spPr>
          <a:xfrm>
            <a:off x="514685" y="1130710"/>
            <a:ext cx="5132650" cy="5386090"/>
          </a:xfrm>
          <a:prstGeom prst="rect">
            <a:avLst/>
          </a:prstGeom>
          <a:noFill/>
        </p:spPr>
        <p:txBody>
          <a:bodyPr wrap="square" rtlCol="0" anchor="t">
            <a:spAutoFit/>
          </a:bodyPr>
          <a:lstStyle/>
          <a:p>
            <a:endParaRPr lang="en-US" sz="2400" b="1" dirty="0"/>
          </a:p>
          <a:p>
            <a:pPr marL="342900" indent="-342900">
              <a:buFont typeface="Arial" panose="020B0604020202020204" pitchFamily="34" charset="0"/>
              <a:buChar char="•"/>
            </a:pPr>
            <a:r>
              <a:rPr lang="en-US" sz="2400" b="1" dirty="0"/>
              <a:t>Seminars/information about proposal writing topics</a:t>
            </a:r>
          </a:p>
          <a:p>
            <a:pPr marL="800100" lvl="1" indent="-342900">
              <a:buFont typeface="Courier New" panose="02070309020205020404" pitchFamily="49" charset="0"/>
              <a:buChar char="o"/>
            </a:pPr>
            <a:r>
              <a:rPr lang="en-US" sz="2000" dirty="0"/>
              <a:t>Developing a fundable idea </a:t>
            </a:r>
          </a:p>
          <a:p>
            <a:pPr marL="800100" lvl="1" indent="-342900">
              <a:buFont typeface="Courier New" panose="02070309020205020404" pitchFamily="49" charset="0"/>
              <a:buChar char="o"/>
            </a:pPr>
            <a:r>
              <a:rPr lang="en-US" sz="2000" dirty="0"/>
              <a:t>Writing white papers</a:t>
            </a:r>
          </a:p>
          <a:p>
            <a:pPr lvl="1"/>
            <a:endParaRPr lang="en-US" sz="2000" dirty="0"/>
          </a:p>
          <a:p>
            <a:pPr lvl="1"/>
            <a:endParaRPr lang="en-US" sz="2000" dirty="0"/>
          </a:p>
          <a:p>
            <a:pPr marL="342900" indent="-342900">
              <a:buFont typeface="Arial" panose="020B0604020202020204" pitchFamily="34" charset="0"/>
              <a:buChar char="•"/>
            </a:pPr>
            <a:r>
              <a:rPr lang="en-US" sz="2400" b="1" dirty="0"/>
              <a:t>Seminars/information about specific funders</a:t>
            </a:r>
          </a:p>
          <a:p>
            <a:pPr marL="800100" lvl="1" indent="-342900">
              <a:buFont typeface="Courier New" panose="02070309020205020404" pitchFamily="49" charset="0"/>
              <a:buChar char="o"/>
            </a:pPr>
            <a:r>
              <a:rPr lang="en-US" sz="2000" dirty="0"/>
              <a:t>NSF, NIH, DOE, Education</a:t>
            </a:r>
          </a:p>
          <a:p>
            <a:pPr marL="800100" lvl="1" indent="-342900">
              <a:buFont typeface="Courier New" panose="02070309020205020404" pitchFamily="49" charset="0"/>
              <a:buChar char="o"/>
            </a:pPr>
            <a:r>
              <a:rPr lang="en-US" sz="2000" dirty="0"/>
              <a:t>DoD, DARPA, NEH</a:t>
            </a:r>
          </a:p>
          <a:p>
            <a:pPr marL="800100" lvl="1" indent="-342900">
              <a:buFont typeface="Courier New" panose="02070309020205020404" pitchFamily="49" charset="0"/>
              <a:buChar char="o"/>
            </a:pPr>
            <a:r>
              <a:rPr lang="en-US" sz="2000" dirty="0"/>
              <a:t>Foundations, Private Funders </a:t>
            </a:r>
          </a:p>
          <a:p>
            <a:pPr marL="800100" lvl="1" indent="-342900">
              <a:buFont typeface="Courier New" panose="02070309020205020404" pitchFamily="49" charset="0"/>
              <a:buChar char="o"/>
            </a:pPr>
            <a:endParaRPr lang="en-US" sz="2000" dirty="0"/>
          </a:p>
          <a:p>
            <a:pPr marL="342900" indent="-342900">
              <a:buFont typeface="Arial" panose="020B0604020202020204" pitchFamily="34" charset="0"/>
              <a:buChar char="•"/>
            </a:pPr>
            <a:r>
              <a:rPr lang="en-US" sz="2400" b="1" dirty="0"/>
              <a:t>Proposal review and editing </a:t>
            </a:r>
          </a:p>
          <a:p>
            <a:pPr marL="800100" lvl="1" indent="-342900">
              <a:buFont typeface="Courier New" panose="02070309020205020404" pitchFamily="49" charset="0"/>
              <a:buChar char="o"/>
            </a:pPr>
            <a:endParaRPr lang="en-US" sz="2000" dirty="0"/>
          </a:p>
          <a:p>
            <a:pPr marL="342900" indent="-342900">
              <a:buFont typeface="Arial" panose="020B0604020202020204" pitchFamily="34" charset="0"/>
              <a:buChar char="•"/>
            </a:pPr>
            <a:endParaRPr lang="en-US" sz="2000" dirty="0"/>
          </a:p>
        </p:txBody>
      </p:sp>
    </p:spTree>
    <p:extLst>
      <p:ext uri="{BB962C8B-B14F-4D97-AF65-F5344CB8AC3E}">
        <p14:creationId xmlns:p14="http://schemas.microsoft.com/office/powerpoint/2010/main" val="24294210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494" y="11484"/>
            <a:ext cx="8855029" cy="1130710"/>
          </a:xfrm>
        </p:spPr>
        <p:txBody>
          <a:bodyPr>
            <a:normAutofit/>
          </a:bodyPr>
          <a:lstStyle/>
          <a:p>
            <a:r>
              <a:rPr lang="en-US" b="1" dirty="0"/>
              <a:t>Proposal Writing “</a:t>
            </a:r>
            <a:r>
              <a:rPr lang="en-US" b="1" dirty="0" err="1"/>
              <a:t>Bootcamp</a:t>
            </a:r>
            <a:r>
              <a:rPr lang="en-US" b="1" dirty="0"/>
              <a:t>”</a:t>
            </a:r>
          </a:p>
        </p:txBody>
      </p:sp>
      <p:sp>
        <p:nvSpPr>
          <p:cNvPr id="4" name="Slide Number Placeholder 3"/>
          <p:cNvSpPr>
            <a:spLocks noGrp="1"/>
          </p:cNvSpPr>
          <p:nvPr>
            <p:ph type="sldNum" sz="quarter" idx="12"/>
          </p:nvPr>
        </p:nvSpPr>
        <p:spPr/>
        <p:txBody>
          <a:bodyPr/>
          <a:lstStyle/>
          <a:p>
            <a:fld id="{4D7508FF-4589-4DAF-936A-6176BCAC63F3}" type="slidenum">
              <a:rPr lang="en-US" smtClean="0"/>
              <a:t>13</a:t>
            </a:fld>
            <a:endParaRPr lang="en-US"/>
          </a:p>
        </p:txBody>
      </p:sp>
      <p:sp>
        <p:nvSpPr>
          <p:cNvPr id="7" name="TextBox 6"/>
          <p:cNvSpPr txBox="1"/>
          <p:nvPr/>
        </p:nvSpPr>
        <p:spPr>
          <a:xfrm>
            <a:off x="514684" y="1130710"/>
            <a:ext cx="5571561" cy="4093428"/>
          </a:xfrm>
          <a:prstGeom prst="rect">
            <a:avLst/>
          </a:prstGeom>
          <a:noFill/>
        </p:spPr>
        <p:txBody>
          <a:bodyPr wrap="square" rtlCol="0" anchor="t">
            <a:spAutoFit/>
          </a:bodyPr>
          <a:lstStyle/>
          <a:p>
            <a:pPr marL="342900" indent="-342900" fontAlgn="ctr">
              <a:buFont typeface="Arial" panose="020B0604020202020204" pitchFamily="34" charset="0"/>
              <a:buChar char="•"/>
            </a:pPr>
            <a:r>
              <a:rPr lang="en-US" sz="2400" b="1" dirty="0"/>
              <a:t>Topics</a:t>
            </a:r>
          </a:p>
          <a:p>
            <a:pPr marL="800100" lvl="1" indent="-342900" fontAlgn="ctr">
              <a:buFont typeface="Courier New" panose="02070309020205020404" pitchFamily="49" charset="0"/>
              <a:buChar char="o"/>
            </a:pPr>
            <a:r>
              <a:rPr lang="en-US" sz="2000" dirty="0"/>
              <a:t>Develop proposal logic</a:t>
            </a:r>
          </a:p>
          <a:p>
            <a:pPr marL="800100" lvl="1" indent="-342900" fontAlgn="ctr">
              <a:buFont typeface="Courier New" panose="02070309020205020404" pitchFamily="49" charset="0"/>
              <a:buChar char="o"/>
            </a:pPr>
            <a:r>
              <a:rPr lang="en-US" sz="2000" dirty="0"/>
              <a:t>Develop a need statement</a:t>
            </a:r>
          </a:p>
          <a:p>
            <a:pPr marL="800100" lvl="1" indent="-342900" fontAlgn="ctr">
              <a:buFont typeface="Courier New" panose="02070309020205020404" pitchFamily="49" charset="0"/>
              <a:buChar char="o"/>
            </a:pPr>
            <a:r>
              <a:rPr lang="en-US" sz="2000" dirty="0"/>
              <a:t>Write proposal elements</a:t>
            </a:r>
          </a:p>
          <a:p>
            <a:pPr marL="800100" lvl="1" indent="-342900" fontAlgn="ctr">
              <a:buFont typeface="Courier New" panose="02070309020205020404" pitchFamily="49" charset="0"/>
              <a:buChar char="o"/>
            </a:pPr>
            <a:r>
              <a:rPr lang="en-US" sz="2000" dirty="0"/>
              <a:t>Write persuasively</a:t>
            </a:r>
          </a:p>
          <a:p>
            <a:pPr marL="800100" lvl="1" indent="-342900" fontAlgn="ctr">
              <a:buFont typeface="Courier New" panose="02070309020205020404" pitchFamily="49" charset="0"/>
              <a:buChar char="o"/>
            </a:pPr>
            <a:r>
              <a:rPr lang="en-US" sz="2000" dirty="0"/>
              <a:t>Market a proposal</a:t>
            </a:r>
          </a:p>
          <a:p>
            <a:pPr marL="800100" lvl="1" indent="-342900" fontAlgn="ctr">
              <a:buFont typeface="Courier New" panose="02070309020205020404" pitchFamily="49" charset="0"/>
              <a:buChar char="o"/>
            </a:pPr>
            <a:r>
              <a:rPr lang="en-US" sz="2000" dirty="0"/>
              <a:t>Edit and re-write</a:t>
            </a:r>
            <a:br>
              <a:rPr lang="en-US" sz="2000" dirty="0"/>
            </a:br>
            <a:endParaRPr lang="en-US" sz="2000" dirty="0"/>
          </a:p>
          <a:p>
            <a:pPr marL="342900" indent="-342900" fontAlgn="ctr">
              <a:buFont typeface="Arial" panose="020B0604020202020204" pitchFamily="34" charset="0"/>
              <a:buChar char="•"/>
            </a:pPr>
            <a:r>
              <a:rPr lang="en-US" sz="2400" b="1" dirty="0"/>
              <a:t>Critiques on proposal progress throughout the development process</a:t>
            </a:r>
            <a:br>
              <a:rPr lang="en-US" sz="2400" b="1" dirty="0"/>
            </a:br>
            <a:endParaRPr lang="en-US" sz="2400" b="1" dirty="0"/>
          </a:p>
          <a:p>
            <a:pPr marL="342900" indent="-342900" fontAlgn="ctr">
              <a:buFont typeface="Arial" panose="020B0604020202020204" pitchFamily="34" charset="0"/>
              <a:buChar char="•"/>
            </a:pPr>
            <a:r>
              <a:rPr lang="en-US" sz="2400" b="1" dirty="0"/>
              <a:t>Complete a proposal draft </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64020" y="1787896"/>
            <a:ext cx="2883080" cy="2162312"/>
          </a:xfrm>
          <a:prstGeom prst="rect">
            <a:avLst/>
          </a:prstGeom>
        </p:spPr>
      </p:pic>
    </p:spTree>
    <p:extLst>
      <p:ext uri="{BB962C8B-B14F-4D97-AF65-F5344CB8AC3E}">
        <p14:creationId xmlns:p14="http://schemas.microsoft.com/office/powerpoint/2010/main" val="42365108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031" y="43065"/>
            <a:ext cx="9143999" cy="954107"/>
          </a:xfrm>
          <a:prstGeom prst="rect">
            <a:avLst/>
          </a:prstGeom>
          <a:noFill/>
        </p:spPr>
        <p:txBody>
          <a:bodyPr wrap="square" tIns="137160" bIns="137160" rtlCol="0">
            <a:spAutoFit/>
          </a:bodyPr>
          <a:lstStyle/>
          <a:p>
            <a:pPr algn="ctr"/>
            <a:r>
              <a:rPr lang="en-US" sz="4400" dirty="0"/>
              <a:t>Baseline Logic</a:t>
            </a:r>
            <a:endParaRPr lang="en-US" sz="4400" dirty="0">
              <a:solidFill>
                <a:srgbClr val="045397"/>
              </a:solidFill>
              <a:latin typeface="Futura Md BT" panose="020B0602020204020303" pitchFamily="34" charset="0"/>
            </a:endParaRPr>
          </a:p>
        </p:txBody>
      </p:sp>
      <p:sp>
        <p:nvSpPr>
          <p:cNvPr id="7" name="object 3"/>
          <p:cNvSpPr/>
          <p:nvPr/>
        </p:nvSpPr>
        <p:spPr>
          <a:xfrm>
            <a:off x="4780235" y="3429604"/>
            <a:ext cx="0" cy="368408"/>
          </a:xfrm>
          <a:custGeom>
            <a:avLst/>
            <a:gdLst/>
            <a:ahLst/>
            <a:cxnLst/>
            <a:rect l="l" t="t" r="r" b="b"/>
            <a:pathLst>
              <a:path h="506095">
                <a:moveTo>
                  <a:pt x="0" y="0"/>
                </a:moveTo>
                <a:lnTo>
                  <a:pt x="0" y="505904"/>
                </a:lnTo>
              </a:path>
            </a:pathLst>
          </a:custGeom>
          <a:ln w="3175">
            <a:solidFill>
              <a:srgbClr val="CD8500"/>
            </a:solidFill>
          </a:ln>
        </p:spPr>
        <p:txBody>
          <a:bodyPr wrap="square" lIns="0" tIns="0" rIns="0" bIns="0" rtlCol="0"/>
          <a:lstStyle/>
          <a:p>
            <a:endParaRPr sz="1460">
              <a:solidFill>
                <a:prstClr val="black"/>
              </a:solidFill>
            </a:endParaRPr>
          </a:p>
        </p:txBody>
      </p:sp>
      <p:sp>
        <p:nvSpPr>
          <p:cNvPr id="8" name="object 4"/>
          <p:cNvSpPr/>
          <p:nvPr/>
        </p:nvSpPr>
        <p:spPr>
          <a:xfrm>
            <a:off x="4724996" y="3779245"/>
            <a:ext cx="111401" cy="111863"/>
          </a:xfrm>
          <a:custGeom>
            <a:avLst/>
            <a:gdLst/>
            <a:ahLst/>
            <a:cxnLst/>
            <a:rect l="l" t="t" r="r" b="b"/>
            <a:pathLst>
              <a:path w="153035" h="153670">
                <a:moveTo>
                  <a:pt x="152908" y="0"/>
                </a:moveTo>
                <a:lnTo>
                  <a:pt x="0" y="382"/>
                </a:lnTo>
                <a:lnTo>
                  <a:pt x="76837" y="153098"/>
                </a:lnTo>
                <a:lnTo>
                  <a:pt x="152908" y="0"/>
                </a:lnTo>
                <a:close/>
              </a:path>
            </a:pathLst>
          </a:custGeom>
          <a:solidFill>
            <a:srgbClr val="CD8500"/>
          </a:solidFill>
        </p:spPr>
        <p:txBody>
          <a:bodyPr wrap="square" lIns="0" tIns="0" rIns="0" bIns="0" rtlCol="0"/>
          <a:lstStyle/>
          <a:p>
            <a:endParaRPr sz="1460">
              <a:solidFill>
                <a:prstClr val="black"/>
              </a:solidFill>
            </a:endParaRPr>
          </a:p>
        </p:txBody>
      </p:sp>
      <p:sp>
        <p:nvSpPr>
          <p:cNvPr id="9" name="object 5"/>
          <p:cNvSpPr txBox="1"/>
          <p:nvPr/>
        </p:nvSpPr>
        <p:spPr>
          <a:xfrm>
            <a:off x="4401891" y="3960965"/>
            <a:ext cx="786737" cy="679673"/>
          </a:xfrm>
          <a:prstGeom prst="rect">
            <a:avLst/>
          </a:prstGeom>
        </p:spPr>
        <p:txBody>
          <a:bodyPr vert="horz" wrap="square" lIns="0" tIns="0" rIns="0" bIns="0" rtlCol="0">
            <a:spAutoFit/>
          </a:bodyPr>
          <a:lstStyle/>
          <a:p>
            <a:pPr marL="3698" algn="ctr">
              <a:lnSpc>
                <a:spcPts val="3815"/>
              </a:lnSpc>
            </a:pPr>
            <a:r>
              <a:rPr sz="3203" b="1" spc="-26" dirty="0">
                <a:solidFill>
                  <a:srgbClr val="00669C"/>
                </a:solidFill>
                <a:latin typeface="Verdana"/>
                <a:cs typeface="Verdana"/>
              </a:rPr>
              <a:t>B</a:t>
            </a:r>
            <a:endParaRPr sz="3203" dirty="0">
              <a:solidFill>
                <a:prstClr val="black"/>
              </a:solidFill>
              <a:latin typeface="Verdana"/>
              <a:cs typeface="Verdana"/>
            </a:endParaRPr>
          </a:p>
          <a:p>
            <a:pPr algn="ctr">
              <a:lnSpc>
                <a:spcPts val="1544"/>
              </a:lnSpc>
            </a:pPr>
            <a:r>
              <a:rPr sz="1310" b="1" dirty="0">
                <a:solidFill>
                  <a:srgbClr val="9A1A0F"/>
                </a:solidFill>
                <a:latin typeface="Verdana"/>
                <a:cs typeface="Verdana"/>
              </a:rPr>
              <a:t>Ben</a:t>
            </a:r>
            <a:r>
              <a:rPr sz="1310" b="1" spc="-4" dirty="0">
                <a:solidFill>
                  <a:srgbClr val="9A1A0F"/>
                </a:solidFill>
                <a:latin typeface="Verdana"/>
                <a:cs typeface="Verdana"/>
              </a:rPr>
              <a:t>e</a:t>
            </a:r>
            <a:r>
              <a:rPr sz="1310" b="1" dirty="0">
                <a:solidFill>
                  <a:srgbClr val="9A1A0F"/>
                </a:solidFill>
                <a:latin typeface="Verdana"/>
                <a:cs typeface="Verdana"/>
              </a:rPr>
              <a:t>f</a:t>
            </a:r>
            <a:r>
              <a:rPr sz="1310" b="1" spc="-11" dirty="0">
                <a:solidFill>
                  <a:srgbClr val="9A1A0F"/>
                </a:solidFill>
                <a:latin typeface="Verdana"/>
                <a:cs typeface="Verdana"/>
              </a:rPr>
              <a:t>its</a:t>
            </a:r>
            <a:endParaRPr sz="1310" dirty="0">
              <a:solidFill>
                <a:prstClr val="black"/>
              </a:solidFill>
              <a:latin typeface="Verdana"/>
              <a:cs typeface="Verdana"/>
            </a:endParaRPr>
          </a:p>
        </p:txBody>
      </p:sp>
      <p:sp>
        <p:nvSpPr>
          <p:cNvPr id="10" name="object 6"/>
          <p:cNvSpPr txBox="1"/>
          <p:nvPr/>
        </p:nvSpPr>
        <p:spPr>
          <a:xfrm>
            <a:off x="2978182" y="2523466"/>
            <a:ext cx="864857" cy="411266"/>
          </a:xfrm>
          <a:prstGeom prst="rect">
            <a:avLst/>
          </a:prstGeom>
        </p:spPr>
        <p:txBody>
          <a:bodyPr vert="horz" wrap="square" lIns="0" tIns="0" rIns="0" bIns="0" rtlCol="0">
            <a:spAutoFit/>
          </a:bodyPr>
          <a:lstStyle/>
          <a:p>
            <a:pPr marL="9245" marR="3698" indent="64718">
              <a:lnSpc>
                <a:spcPct val="101899"/>
              </a:lnSpc>
            </a:pPr>
            <a:r>
              <a:rPr sz="1310" b="1" dirty="0">
                <a:solidFill>
                  <a:srgbClr val="9A1A0F"/>
                </a:solidFill>
                <a:latin typeface="Verdana"/>
                <a:cs typeface="Verdana"/>
              </a:rPr>
              <a:t>Curren</a:t>
            </a:r>
            <a:r>
              <a:rPr sz="1310" b="1" spc="-8" dirty="0">
                <a:solidFill>
                  <a:srgbClr val="9A1A0F"/>
                </a:solidFill>
                <a:latin typeface="Verdana"/>
                <a:cs typeface="Verdana"/>
              </a:rPr>
              <a:t>t Situation</a:t>
            </a:r>
            <a:endParaRPr sz="1310" dirty="0">
              <a:solidFill>
                <a:prstClr val="black"/>
              </a:solidFill>
              <a:latin typeface="Verdana"/>
              <a:cs typeface="Verdana"/>
            </a:endParaRPr>
          </a:p>
        </p:txBody>
      </p:sp>
      <p:sp>
        <p:nvSpPr>
          <p:cNvPr id="11" name="object 7"/>
          <p:cNvSpPr txBox="1"/>
          <p:nvPr/>
        </p:nvSpPr>
        <p:spPr>
          <a:xfrm>
            <a:off x="3144590" y="2953277"/>
            <a:ext cx="500609" cy="492892"/>
          </a:xfrm>
          <a:prstGeom prst="rect">
            <a:avLst/>
          </a:prstGeom>
        </p:spPr>
        <p:txBody>
          <a:bodyPr vert="horz" wrap="square" lIns="0" tIns="0" rIns="0" bIns="0" rtlCol="0">
            <a:spAutoFit/>
          </a:bodyPr>
          <a:lstStyle/>
          <a:p>
            <a:pPr marL="9245"/>
            <a:r>
              <a:rPr sz="3203" b="1" dirty="0">
                <a:solidFill>
                  <a:srgbClr val="00669C"/>
                </a:solidFill>
                <a:latin typeface="Verdana"/>
                <a:cs typeface="Verdana"/>
              </a:rPr>
              <a:t>S</a:t>
            </a:r>
            <a:r>
              <a:rPr sz="3167" b="1" spc="22" baseline="-13409" dirty="0">
                <a:solidFill>
                  <a:srgbClr val="00669C"/>
                </a:solidFill>
                <a:latin typeface="Verdana"/>
                <a:cs typeface="Verdana"/>
              </a:rPr>
              <a:t>1</a:t>
            </a:r>
            <a:endParaRPr sz="3167" baseline="-13409">
              <a:solidFill>
                <a:prstClr val="black"/>
              </a:solidFill>
              <a:latin typeface="Verdana"/>
              <a:cs typeface="Verdana"/>
            </a:endParaRPr>
          </a:p>
        </p:txBody>
      </p:sp>
      <p:sp>
        <p:nvSpPr>
          <p:cNvPr id="12" name="object 8"/>
          <p:cNvSpPr txBox="1"/>
          <p:nvPr/>
        </p:nvSpPr>
        <p:spPr>
          <a:xfrm>
            <a:off x="4429626" y="2523466"/>
            <a:ext cx="732655" cy="885755"/>
          </a:xfrm>
          <a:prstGeom prst="rect">
            <a:avLst/>
          </a:prstGeom>
        </p:spPr>
        <p:txBody>
          <a:bodyPr vert="horz" wrap="square" lIns="0" tIns="0" rIns="0" bIns="0" rtlCol="0">
            <a:spAutoFit/>
          </a:bodyPr>
          <a:lstStyle/>
          <a:p>
            <a:pPr marL="9245" marR="3698" algn="ctr">
              <a:lnSpc>
                <a:spcPct val="101899"/>
              </a:lnSpc>
            </a:pPr>
            <a:r>
              <a:rPr sz="1310" b="1" spc="-4" dirty="0">
                <a:solidFill>
                  <a:srgbClr val="9A1A0F"/>
                </a:solidFill>
                <a:latin typeface="Verdana"/>
                <a:cs typeface="Verdana"/>
              </a:rPr>
              <a:t>Desired </a:t>
            </a:r>
            <a:r>
              <a:rPr sz="1310" b="1" dirty="0">
                <a:solidFill>
                  <a:srgbClr val="9A1A0F"/>
                </a:solidFill>
                <a:latin typeface="Verdana"/>
                <a:cs typeface="Verdana"/>
              </a:rPr>
              <a:t>Result</a:t>
            </a:r>
            <a:endParaRPr sz="1310">
              <a:solidFill>
                <a:prstClr val="black"/>
              </a:solidFill>
              <a:latin typeface="Verdana"/>
              <a:cs typeface="Verdana"/>
            </a:endParaRPr>
          </a:p>
          <a:p>
            <a:pPr marR="4161" algn="ctr">
              <a:lnSpc>
                <a:spcPts val="3655"/>
              </a:lnSpc>
            </a:pPr>
            <a:r>
              <a:rPr sz="3203" b="1" dirty="0">
                <a:solidFill>
                  <a:srgbClr val="00669C"/>
                </a:solidFill>
                <a:latin typeface="Verdana"/>
                <a:cs typeface="Verdana"/>
              </a:rPr>
              <a:t>S</a:t>
            </a:r>
            <a:r>
              <a:rPr sz="3167" b="1" spc="22" baseline="-13409" dirty="0">
                <a:solidFill>
                  <a:srgbClr val="00669C"/>
                </a:solidFill>
                <a:latin typeface="Verdana"/>
                <a:cs typeface="Verdana"/>
              </a:rPr>
              <a:t>2</a:t>
            </a:r>
            <a:endParaRPr sz="3167" baseline="-13409">
              <a:solidFill>
                <a:prstClr val="black"/>
              </a:solidFill>
              <a:latin typeface="Verdana"/>
              <a:cs typeface="Verdana"/>
            </a:endParaRPr>
          </a:p>
        </p:txBody>
      </p:sp>
      <p:sp>
        <p:nvSpPr>
          <p:cNvPr id="13" name="object 9"/>
          <p:cNvSpPr/>
          <p:nvPr/>
        </p:nvSpPr>
        <p:spPr>
          <a:xfrm>
            <a:off x="3710838" y="3189737"/>
            <a:ext cx="590285" cy="0"/>
          </a:xfrm>
          <a:custGeom>
            <a:avLst/>
            <a:gdLst/>
            <a:ahLst/>
            <a:cxnLst/>
            <a:rect l="l" t="t" r="r" b="b"/>
            <a:pathLst>
              <a:path w="810895">
                <a:moveTo>
                  <a:pt x="0" y="0"/>
                </a:moveTo>
                <a:lnTo>
                  <a:pt x="810704" y="0"/>
                </a:lnTo>
              </a:path>
            </a:pathLst>
          </a:custGeom>
          <a:ln w="3175">
            <a:solidFill>
              <a:srgbClr val="CD8500"/>
            </a:solidFill>
          </a:ln>
        </p:spPr>
        <p:txBody>
          <a:bodyPr wrap="square" lIns="0" tIns="0" rIns="0" bIns="0" rtlCol="0"/>
          <a:lstStyle/>
          <a:p>
            <a:endParaRPr sz="1460">
              <a:solidFill>
                <a:prstClr val="black"/>
              </a:solidFill>
            </a:endParaRPr>
          </a:p>
        </p:txBody>
      </p:sp>
      <p:sp>
        <p:nvSpPr>
          <p:cNvPr id="14" name="object 10"/>
          <p:cNvSpPr/>
          <p:nvPr/>
        </p:nvSpPr>
        <p:spPr>
          <a:xfrm>
            <a:off x="4282399" y="3134551"/>
            <a:ext cx="111401" cy="111401"/>
          </a:xfrm>
          <a:custGeom>
            <a:avLst/>
            <a:gdLst/>
            <a:ahLst/>
            <a:cxnLst/>
            <a:rect l="l" t="t" r="r" b="b"/>
            <a:pathLst>
              <a:path w="153035" h="153035">
                <a:moveTo>
                  <a:pt x="259" y="0"/>
                </a:moveTo>
                <a:lnTo>
                  <a:pt x="0" y="152907"/>
                </a:lnTo>
                <a:lnTo>
                  <a:pt x="153037" y="76713"/>
                </a:lnTo>
                <a:lnTo>
                  <a:pt x="259" y="0"/>
                </a:lnTo>
                <a:close/>
              </a:path>
            </a:pathLst>
          </a:custGeom>
          <a:solidFill>
            <a:srgbClr val="CD8500"/>
          </a:solidFill>
        </p:spPr>
        <p:txBody>
          <a:bodyPr wrap="square" lIns="0" tIns="0" rIns="0" bIns="0" rtlCol="0"/>
          <a:lstStyle/>
          <a:p>
            <a:endParaRPr sz="1460">
              <a:solidFill>
                <a:prstClr val="black"/>
              </a:solidFill>
            </a:endParaRPr>
          </a:p>
        </p:txBody>
      </p:sp>
      <p:sp>
        <p:nvSpPr>
          <p:cNvPr id="16" name="object 13"/>
          <p:cNvSpPr txBox="1"/>
          <p:nvPr/>
        </p:nvSpPr>
        <p:spPr>
          <a:xfrm>
            <a:off x="714682" y="2497240"/>
            <a:ext cx="2116463" cy="851643"/>
          </a:xfrm>
          <a:prstGeom prst="rect">
            <a:avLst/>
          </a:prstGeom>
          <a:solidFill>
            <a:srgbClr val="FFFFFF"/>
          </a:solidFill>
          <a:ln w="12700">
            <a:solidFill>
              <a:schemeClr val="tx1"/>
            </a:solidFill>
          </a:ln>
          <a:effectLst>
            <a:outerShdw blurRad="50800" dist="38100" dir="2700000" algn="tl" rotWithShape="0">
              <a:prstClr val="black">
                <a:alpha val="40000"/>
              </a:prstClr>
            </a:outerShdw>
          </a:effectLst>
        </p:spPr>
        <p:txBody>
          <a:bodyPr vert="horz" wrap="square" lIns="0" tIns="0" rIns="0" bIns="0" rtlCol="0">
            <a:spAutoFit/>
          </a:bodyPr>
          <a:lstStyle/>
          <a:p>
            <a:pPr marL="74426" marR="75350"/>
            <a:endParaRPr lang="en-US" sz="1456" spc="-8" dirty="0">
              <a:solidFill>
                <a:srgbClr val="151515"/>
              </a:solidFill>
              <a:latin typeface="Verdana"/>
              <a:cs typeface="Verdana"/>
            </a:endParaRPr>
          </a:p>
          <a:p>
            <a:pPr marL="74426" marR="75350"/>
            <a:r>
              <a:rPr lang="en-US" sz="1456" spc="-8" dirty="0">
                <a:solidFill>
                  <a:srgbClr val="151515"/>
                </a:solidFill>
                <a:latin typeface="Verdana"/>
                <a:cs typeface="Verdana"/>
              </a:rPr>
              <a:t>What is the problem you are addressing?</a:t>
            </a:r>
          </a:p>
          <a:p>
            <a:pPr marL="74426" marR="75350">
              <a:lnSpc>
                <a:spcPts val="1383"/>
              </a:lnSpc>
            </a:pPr>
            <a:endParaRPr sz="1456" dirty="0">
              <a:solidFill>
                <a:prstClr val="black"/>
              </a:solidFill>
              <a:latin typeface="Verdana"/>
              <a:cs typeface="Verdana"/>
            </a:endParaRPr>
          </a:p>
        </p:txBody>
      </p:sp>
      <p:sp>
        <p:nvSpPr>
          <p:cNvPr id="17" name="object 16"/>
          <p:cNvSpPr txBox="1"/>
          <p:nvPr/>
        </p:nvSpPr>
        <p:spPr>
          <a:xfrm>
            <a:off x="5243680" y="2493818"/>
            <a:ext cx="3185945" cy="1262012"/>
          </a:xfrm>
          <a:prstGeom prst="rect">
            <a:avLst/>
          </a:prstGeom>
          <a:solidFill>
            <a:srgbClr val="FFFFFF"/>
          </a:solidFill>
          <a:ln w="12700">
            <a:solidFill>
              <a:schemeClr val="tx1"/>
            </a:solidFill>
          </a:ln>
          <a:effectLst>
            <a:outerShdw blurRad="50800" dist="38100" dir="2700000" algn="tl" rotWithShape="0">
              <a:prstClr val="black">
                <a:alpha val="40000"/>
              </a:prstClr>
            </a:outerShdw>
          </a:effectLst>
        </p:spPr>
        <p:txBody>
          <a:bodyPr vert="horz" wrap="square" lIns="0" tIns="0" rIns="0" bIns="0" rtlCol="0">
            <a:spAutoFit/>
          </a:bodyPr>
          <a:lstStyle/>
          <a:p>
            <a:pPr marL="137160" marR="100313">
              <a:lnSpc>
                <a:spcPts val="1383"/>
              </a:lnSpc>
            </a:pPr>
            <a:endParaRPr lang="en-US" sz="1456" dirty="0">
              <a:solidFill>
                <a:srgbClr val="151515"/>
              </a:solidFill>
              <a:latin typeface="Verdana"/>
              <a:cs typeface="Verdana"/>
            </a:endParaRPr>
          </a:p>
          <a:p>
            <a:pPr marL="137160"/>
            <a:r>
              <a:rPr lang="en-US" sz="1456" spc="-8" dirty="0">
                <a:solidFill>
                  <a:srgbClr val="151515"/>
                </a:solidFill>
                <a:latin typeface="Verdana"/>
                <a:cs typeface="Verdana"/>
              </a:rPr>
              <a:t>What does the project produce  - insight, a product, and/or new  knowledge - that address the problem</a:t>
            </a:r>
            <a:r>
              <a:rPr lang="en-US" sz="1500" b="1" dirty="0">
                <a:solidFill>
                  <a:prstClr val="black"/>
                </a:solidFill>
              </a:rPr>
              <a:t>?</a:t>
            </a:r>
            <a:endParaRPr lang="en-US" sz="1350" b="1" dirty="0">
              <a:solidFill>
                <a:prstClr val="black"/>
              </a:solidFill>
            </a:endParaRPr>
          </a:p>
          <a:p>
            <a:pPr marL="137160" marR="100313">
              <a:lnSpc>
                <a:spcPts val="1383"/>
              </a:lnSpc>
            </a:pPr>
            <a:endParaRPr sz="1456" dirty="0">
              <a:solidFill>
                <a:prstClr val="black"/>
              </a:solidFill>
              <a:latin typeface="Verdana"/>
              <a:cs typeface="Verdana"/>
            </a:endParaRPr>
          </a:p>
        </p:txBody>
      </p:sp>
      <p:sp>
        <p:nvSpPr>
          <p:cNvPr id="18" name="object 19"/>
          <p:cNvSpPr txBox="1"/>
          <p:nvPr/>
        </p:nvSpPr>
        <p:spPr>
          <a:xfrm>
            <a:off x="5260818" y="3962364"/>
            <a:ext cx="2597307" cy="1031180"/>
          </a:xfrm>
          <a:prstGeom prst="rect">
            <a:avLst/>
          </a:prstGeom>
          <a:solidFill>
            <a:srgbClr val="FFFFFF"/>
          </a:solidFill>
          <a:ln w="12700">
            <a:solidFill>
              <a:schemeClr val="tx1"/>
            </a:solidFill>
          </a:ln>
          <a:effectLst>
            <a:outerShdw blurRad="50800" dist="38100" dir="2700000" algn="tl" rotWithShape="0">
              <a:prstClr val="black">
                <a:alpha val="40000"/>
              </a:prstClr>
            </a:outerShdw>
          </a:effectLst>
        </p:spPr>
        <p:txBody>
          <a:bodyPr vert="horz" wrap="square" lIns="0" tIns="0" rIns="0" bIns="0" rtlCol="0">
            <a:spAutoFit/>
          </a:bodyPr>
          <a:lstStyle/>
          <a:p>
            <a:pPr marL="205740" marR="73501">
              <a:lnSpc>
                <a:spcPts val="1383"/>
              </a:lnSpc>
            </a:pPr>
            <a:endParaRPr lang="en-US" sz="1456" spc="-8" dirty="0">
              <a:solidFill>
                <a:srgbClr val="151515"/>
              </a:solidFill>
              <a:latin typeface="Verdana"/>
              <a:cs typeface="Verdana"/>
            </a:endParaRPr>
          </a:p>
          <a:p>
            <a:pPr marL="137160"/>
            <a:r>
              <a:rPr lang="en-US" sz="1456" spc="-8" dirty="0">
                <a:solidFill>
                  <a:srgbClr val="151515"/>
                </a:solidFill>
                <a:latin typeface="Verdana"/>
                <a:cs typeface="Verdana"/>
              </a:rPr>
              <a:t>Benefits are the good outcomes after the desired result is achieved</a:t>
            </a:r>
          </a:p>
          <a:p>
            <a:pPr marL="205740" marR="73501">
              <a:lnSpc>
                <a:spcPts val="1383"/>
              </a:lnSpc>
            </a:pPr>
            <a:endParaRPr sz="1456" dirty="0">
              <a:solidFill>
                <a:prstClr val="black"/>
              </a:solidFill>
              <a:latin typeface="Verdana"/>
              <a:cs typeface="Verdana"/>
            </a:endParaRPr>
          </a:p>
        </p:txBody>
      </p:sp>
      <p:sp>
        <p:nvSpPr>
          <p:cNvPr id="19" name="object 21"/>
          <p:cNvSpPr/>
          <p:nvPr/>
        </p:nvSpPr>
        <p:spPr>
          <a:xfrm>
            <a:off x="873343" y="4710943"/>
            <a:ext cx="3491918" cy="539362"/>
          </a:xfrm>
          <a:custGeom>
            <a:avLst/>
            <a:gdLst/>
            <a:ahLst/>
            <a:cxnLst/>
            <a:rect l="l" t="t" r="r" b="b"/>
            <a:pathLst>
              <a:path w="4855210" h="821689">
                <a:moveTo>
                  <a:pt x="0" y="0"/>
                </a:moveTo>
                <a:lnTo>
                  <a:pt x="4854822" y="0"/>
                </a:lnTo>
                <a:lnTo>
                  <a:pt x="4854822" y="821329"/>
                </a:lnTo>
                <a:lnTo>
                  <a:pt x="0" y="821329"/>
                </a:lnTo>
                <a:lnTo>
                  <a:pt x="0" y="0"/>
                </a:lnTo>
                <a:close/>
              </a:path>
            </a:pathLst>
          </a:custGeom>
          <a:solidFill>
            <a:schemeClr val="bg2"/>
          </a:solidFill>
          <a:ln>
            <a:solidFill>
              <a:schemeClr val="tx1"/>
            </a:solidFill>
          </a:ln>
        </p:spPr>
        <p:txBody>
          <a:bodyPr wrap="square" lIns="0" tIns="0" rIns="0" bIns="0" rtlCol="0" anchor="ctr"/>
          <a:lstStyle/>
          <a:p>
            <a:r>
              <a:rPr lang="en-US" sz="1589" b="1" dirty="0">
                <a:solidFill>
                  <a:prstClr val="black"/>
                </a:solidFill>
              </a:rPr>
              <a:t> 90% of proposals have serious flaws in  	their baseline logic</a:t>
            </a:r>
            <a:endParaRPr sz="1589" b="1" dirty="0">
              <a:solidFill>
                <a:prstClr val="black"/>
              </a:solidFill>
            </a:endParaRPr>
          </a:p>
        </p:txBody>
      </p:sp>
      <p:sp>
        <p:nvSpPr>
          <p:cNvPr id="20" name="Rectangle 19"/>
          <p:cNvSpPr/>
          <p:nvPr/>
        </p:nvSpPr>
        <p:spPr>
          <a:xfrm>
            <a:off x="1237698" y="1359971"/>
            <a:ext cx="6200801" cy="674031"/>
          </a:xfrm>
          <a:prstGeom prst="rect">
            <a:avLst/>
          </a:prstGeom>
        </p:spPr>
        <p:txBody>
          <a:bodyPr wrap="square">
            <a:spAutoFit/>
          </a:bodyPr>
          <a:lstStyle/>
          <a:p>
            <a:pPr marL="9245" marR="3698">
              <a:lnSpc>
                <a:spcPct val="90000"/>
              </a:lnSpc>
            </a:pPr>
            <a:r>
              <a:rPr lang="en-US" sz="2100" i="1" dirty="0">
                <a:latin typeface="Futura Md BT" panose="020B0602020204020303"/>
                <a:cs typeface="Verdana"/>
              </a:rPr>
              <a:t>Baseline Logic is t</a:t>
            </a:r>
            <a:r>
              <a:rPr lang="en-US" sz="2100" i="1" spc="-11" dirty="0">
                <a:latin typeface="Futura Md BT" panose="020B0602020204020303"/>
                <a:cs typeface="Verdana"/>
              </a:rPr>
              <a:t>he</a:t>
            </a:r>
            <a:r>
              <a:rPr lang="en-US" sz="2100" i="1" spc="-4" dirty="0">
                <a:latin typeface="Futura Md BT" panose="020B0602020204020303"/>
                <a:cs typeface="Verdana"/>
              </a:rPr>
              <a:t> </a:t>
            </a:r>
            <a:r>
              <a:rPr lang="en-US" sz="2100" i="1" spc="-11" dirty="0">
                <a:latin typeface="Futura Md BT" panose="020B0602020204020303"/>
                <a:cs typeface="Verdana"/>
              </a:rPr>
              <a:t>foun</a:t>
            </a:r>
            <a:r>
              <a:rPr lang="en-US" sz="2100" i="1" spc="-14" dirty="0">
                <a:latin typeface="Futura Md BT" panose="020B0602020204020303"/>
                <a:cs typeface="Verdana"/>
              </a:rPr>
              <a:t>d</a:t>
            </a:r>
            <a:r>
              <a:rPr lang="en-US" sz="2100" i="1" spc="-11" dirty="0">
                <a:latin typeface="Futura Md BT" panose="020B0602020204020303"/>
                <a:cs typeface="Verdana"/>
              </a:rPr>
              <a:t>a</a:t>
            </a:r>
            <a:r>
              <a:rPr lang="en-US" sz="2100" i="1" spc="-4" dirty="0">
                <a:latin typeface="Futura Md BT" panose="020B0602020204020303"/>
                <a:cs typeface="Verdana"/>
              </a:rPr>
              <a:t>t</a:t>
            </a:r>
            <a:r>
              <a:rPr lang="en-US" sz="2100" i="1" dirty="0">
                <a:latin typeface="Futura Md BT" panose="020B0602020204020303"/>
                <a:cs typeface="Verdana"/>
              </a:rPr>
              <a:t>i</a:t>
            </a:r>
            <a:r>
              <a:rPr lang="en-US" sz="2100" i="1" spc="-11" dirty="0">
                <a:latin typeface="Futura Md BT" panose="020B0602020204020303"/>
                <a:cs typeface="Verdana"/>
              </a:rPr>
              <a:t>on</a:t>
            </a:r>
            <a:r>
              <a:rPr lang="en-US" sz="2100" i="1" spc="-4" dirty="0">
                <a:latin typeface="Futura Md BT" panose="020B0602020204020303"/>
                <a:cs typeface="Verdana"/>
              </a:rPr>
              <a:t> </a:t>
            </a:r>
            <a:r>
              <a:rPr lang="en-US" sz="2100" i="1" spc="-11" dirty="0">
                <a:latin typeface="Futura Md BT" panose="020B0602020204020303"/>
                <a:cs typeface="Verdana"/>
              </a:rPr>
              <a:t>for</a:t>
            </a:r>
            <a:r>
              <a:rPr lang="en-US" sz="2100" i="1" spc="-4" dirty="0">
                <a:latin typeface="Futura Md BT" panose="020B0602020204020303"/>
                <a:cs typeface="Verdana"/>
              </a:rPr>
              <a:t> </a:t>
            </a:r>
            <a:r>
              <a:rPr lang="en-US" sz="2100" i="1" spc="-29" dirty="0">
                <a:latin typeface="Futura Md BT" panose="020B0602020204020303"/>
                <a:cs typeface="Verdana"/>
              </a:rPr>
              <a:t>a clear </a:t>
            </a:r>
            <a:r>
              <a:rPr lang="en-US" sz="2100" i="1" spc="-14" dirty="0">
                <a:latin typeface="Futura Md BT" panose="020B0602020204020303"/>
                <a:cs typeface="Verdana"/>
              </a:rPr>
              <a:t>und</a:t>
            </a:r>
            <a:r>
              <a:rPr lang="en-US" sz="2100" i="1" spc="-11" dirty="0">
                <a:latin typeface="Futura Md BT" panose="020B0602020204020303"/>
                <a:cs typeface="Verdana"/>
              </a:rPr>
              <a:t>erstan</a:t>
            </a:r>
            <a:r>
              <a:rPr lang="en-US" sz="2100" i="1" spc="-4" dirty="0">
                <a:latin typeface="Futura Md BT" panose="020B0602020204020303"/>
                <a:cs typeface="Verdana"/>
              </a:rPr>
              <a:t>d</a:t>
            </a:r>
            <a:r>
              <a:rPr lang="en-US" sz="2100" i="1" dirty="0">
                <a:latin typeface="Futura Md BT" panose="020B0602020204020303"/>
                <a:cs typeface="Verdana"/>
              </a:rPr>
              <a:t>i</a:t>
            </a:r>
            <a:r>
              <a:rPr lang="en-US" sz="2100" i="1" spc="-14" dirty="0">
                <a:latin typeface="Futura Md BT" panose="020B0602020204020303"/>
                <a:cs typeface="Verdana"/>
              </a:rPr>
              <a:t>n</a:t>
            </a:r>
            <a:r>
              <a:rPr lang="en-US" sz="2100" i="1" dirty="0">
                <a:latin typeface="Futura Md BT" panose="020B0602020204020303"/>
                <a:cs typeface="Verdana"/>
              </a:rPr>
              <a:t>g</a:t>
            </a:r>
            <a:r>
              <a:rPr lang="en-US" sz="2100" i="1" spc="-4" dirty="0">
                <a:latin typeface="Futura Md BT" panose="020B0602020204020303"/>
                <a:cs typeface="Verdana"/>
              </a:rPr>
              <a:t> </a:t>
            </a:r>
            <a:r>
              <a:rPr lang="en-US" sz="2100" i="1" spc="-11" dirty="0">
                <a:latin typeface="Futura Md BT" panose="020B0602020204020303"/>
                <a:cs typeface="Verdana"/>
              </a:rPr>
              <a:t>of</a:t>
            </a:r>
            <a:r>
              <a:rPr lang="en-US" sz="2100" i="1" spc="-4" dirty="0">
                <a:latin typeface="Futura Md BT" panose="020B0602020204020303"/>
                <a:cs typeface="Verdana"/>
              </a:rPr>
              <a:t> </a:t>
            </a:r>
            <a:r>
              <a:rPr lang="en-US" sz="2100" i="1" spc="-29" dirty="0">
                <a:latin typeface="Futura Md BT" panose="020B0602020204020303"/>
                <a:cs typeface="Verdana"/>
              </a:rPr>
              <a:t>a</a:t>
            </a:r>
            <a:r>
              <a:rPr lang="en-US" sz="2100" i="1" spc="-4" dirty="0">
                <a:latin typeface="Futura Md BT" panose="020B0602020204020303"/>
                <a:cs typeface="Verdana"/>
              </a:rPr>
              <a:t> </a:t>
            </a:r>
            <a:r>
              <a:rPr lang="en-US" sz="2100" i="1" spc="-14" dirty="0">
                <a:latin typeface="Futura Md BT" panose="020B0602020204020303"/>
                <a:cs typeface="Verdana"/>
              </a:rPr>
              <a:t>p</a:t>
            </a:r>
            <a:r>
              <a:rPr lang="en-US" sz="2100" i="1" spc="-11" dirty="0">
                <a:latin typeface="Futura Md BT" panose="020B0602020204020303"/>
                <a:cs typeface="Verdana"/>
              </a:rPr>
              <a:t>ro</a:t>
            </a:r>
            <a:r>
              <a:rPr lang="en-US" sz="2100" i="1" spc="-14" dirty="0">
                <a:latin typeface="Futura Md BT" panose="020B0602020204020303"/>
                <a:cs typeface="Verdana"/>
              </a:rPr>
              <a:t>p</a:t>
            </a:r>
            <a:r>
              <a:rPr lang="en-US" sz="2100" i="1" spc="-11" dirty="0">
                <a:latin typeface="Futura Md BT" panose="020B0602020204020303"/>
                <a:cs typeface="Verdana"/>
              </a:rPr>
              <a:t>osa</a:t>
            </a:r>
            <a:r>
              <a:rPr lang="en-US" sz="2100" i="1" dirty="0">
                <a:latin typeface="Futura Md BT" panose="020B0602020204020303"/>
                <a:cs typeface="Verdana"/>
              </a:rPr>
              <a:t>l developed from a fundable idea</a:t>
            </a:r>
            <a:endParaRPr lang="en-US" sz="2100" i="1" baseline="50000" dirty="0">
              <a:latin typeface="Futura Md BT" panose="020B0602020204020303"/>
              <a:cs typeface="Verdana"/>
            </a:endParaRPr>
          </a:p>
        </p:txBody>
      </p:sp>
    </p:spTree>
    <p:extLst>
      <p:ext uri="{BB962C8B-B14F-4D97-AF65-F5344CB8AC3E}">
        <p14:creationId xmlns:p14="http://schemas.microsoft.com/office/powerpoint/2010/main" val="2786845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a:t>Need Statement is Developed from Baseline Logic</a:t>
            </a:r>
          </a:p>
        </p:txBody>
      </p:sp>
      <p:graphicFrame>
        <p:nvGraphicFramePr>
          <p:cNvPr id="4" name="object 3"/>
          <p:cNvGraphicFramePr>
            <a:graphicFrameLocks noGrp="1"/>
          </p:cNvGraphicFramePr>
          <p:nvPr>
            <p:extLst>
              <p:ext uri="{D42A27DB-BD31-4B8C-83A1-F6EECF244321}">
                <p14:modId xmlns:p14="http://schemas.microsoft.com/office/powerpoint/2010/main" val="4173357259"/>
              </p:ext>
            </p:extLst>
          </p:nvPr>
        </p:nvGraphicFramePr>
        <p:xfrm>
          <a:off x="833476" y="1780621"/>
          <a:ext cx="7286396" cy="4267835"/>
        </p:xfrm>
        <a:graphic>
          <a:graphicData uri="http://schemas.openxmlformats.org/drawingml/2006/table">
            <a:tbl>
              <a:tblPr firstRow="1" bandRow="1">
                <a:tableStyleId>{2D5ABB26-0587-4C30-8999-92F81FD0307C}</a:tableStyleId>
              </a:tblPr>
              <a:tblGrid>
                <a:gridCol w="1938985">
                  <a:extLst>
                    <a:ext uri="{9D8B030D-6E8A-4147-A177-3AD203B41FA5}">
                      <a16:colId xmlns:a16="http://schemas.microsoft.com/office/drawing/2014/main" val="20000"/>
                    </a:ext>
                  </a:extLst>
                </a:gridCol>
                <a:gridCol w="5347411">
                  <a:extLst>
                    <a:ext uri="{9D8B030D-6E8A-4147-A177-3AD203B41FA5}">
                      <a16:colId xmlns:a16="http://schemas.microsoft.com/office/drawing/2014/main" val="20001"/>
                    </a:ext>
                  </a:extLst>
                </a:gridCol>
              </a:tblGrid>
              <a:tr h="230981">
                <a:tc>
                  <a:txBody>
                    <a:bodyPr/>
                    <a:lstStyle/>
                    <a:p>
                      <a:pPr marL="86995">
                        <a:lnSpc>
                          <a:spcPct val="100000"/>
                        </a:lnSpc>
                      </a:pPr>
                      <a:r>
                        <a:rPr sz="1600" b="1" i="1" dirty="0">
                          <a:solidFill>
                            <a:srgbClr val="FFFFFF"/>
                          </a:solidFill>
                          <a:latin typeface="Verdana"/>
                          <a:cs typeface="Verdana"/>
                        </a:rPr>
                        <a:t>Component</a:t>
                      </a:r>
                      <a:endParaRPr sz="1600" dirty="0">
                        <a:latin typeface="Verdana"/>
                        <a:cs typeface="Verdana"/>
                      </a:endParaRPr>
                    </a:p>
                  </a:txBody>
                  <a:tcPr marL="0" marR="0" marT="0" marB="0">
                    <a:lnL w="28575">
                      <a:solidFill>
                        <a:srgbClr val="151515"/>
                      </a:solidFill>
                      <a:prstDash val="solid"/>
                    </a:lnL>
                    <a:lnR w="12700">
                      <a:solidFill>
                        <a:srgbClr val="151515"/>
                      </a:solidFill>
                      <a:prstDash val="solid"/>
                    </a:lnR>
                    <a:lnT w="28575">
                      <a:solidFill>
                        <a:srgbClr val="151515"/>
                      </a:solidFill>
                      <a:prstDash val="solid"/>
                    </a:lnT>
                    <a:lnB w="12700">
                      <a:solidFill>
                        <a:srgbClr val="151515"/>
                      </a:solidFill>
                      <a:prstDash val="solid"/>
                    </a:lnB>
                    <a:solidFill>
                      <a:srgbClr val="00669C"/>
                    </a:solidFill>
                  </a:tcPr>
                </a:tc>
                <a:tc>
                  <a:txBody>
                    <a:bodyPr/>
                    <a:lstStyle/>
                    <a:p>
                      <a:endParaRPr sz="1600">
                        <a:latin typeface="Verdana"/>
                        <a:cs typeface="Verdana"/>
                      </a:endParaRPr>
                    </a:p>
                  </a:txBody>
                  <a:tcPr marL="0" marR="0" marT="0" marB="0">
                    <a:lnL w="12700">
                      <a:solidFill>
                        <a:srgbClr val="151515"/>
                      </a:solidFill>
                      <a:prstDash val="solid"/>
                    </a:lnL>
                    <a:lnR w="28575">
                      <a:solidFill>
                        <a:srgbClr val="151515"/>
                      </a:solidFill>
                      <a:prstDash val="solid"/>
                    </a:lnR>
                    <a:lnT w="28575">
                      <a:solidFill>
                        <a:srgbClr val="151515"/>
                      </a:solidFill>
                      <a:prstDash val="solid"/>
                    </a:lnT>
                    <a:lnB w="12700">
                      <a:solidFill>
                        <a:srgbClr val="151515"/>
                      </a:solidFill>
                      <a:prstDash val="solid"/>
                    </a:lnB>
                    <a:solidFill>
                      <a:srgbClr val="00669C"/>
                    </a:solidFill>
                  </a:tcPr>
                </a:tc>
                <a:extLst>
                  <a:ext uri="{0D108BD9-81ED-4DB2-BD59-A6C34878D82A}">
                    <a16:rowId xmlns:a16="http://schemas.microsoft.com/office/drawing/2014/main" val="10000"/>
                  </a:ext>
                </a:extLst>
              </a:tr>
              <a:tr h="2732016">
                <a:tc>
                  <a:txBody>
                    <a:bodyPr/>
                    <a:lstStyle/>
                    <a:p>
                      <a:pPr marL="86995">
                        <a:lnSpc>
                          <a:spcPct val="100000"/>
                        </a:lnSpc>
                      </a:pPr>
                      <a:r>
                        <a:rPr sz="1300" b="1" dirty="0">
                          <a:solidFill>
                            <a:srgbClr val="151515"/>
                          </a:solidFill>
                          <a:latin typeface="Verdana"/>
                          <a:cs typeface="Verdana"/>
                        </a:rPr>
                        <a:t>1.</a:t>
                      </a:r>
                      <a:r>
                        <a:rPr sz="1300" b="1" spc="-5" dirty="0">
                          <a:solidFill>
                            <a:srgbClr val="151515"/>
                          </a:solidFill>
                          <a:latin typeface="Verdana"/>
                          <a:cs typeface="Verdana"/>
                        </a:rPr>
                        <a:t> </a:t>
                      </a:r>
                      <a:r>
                        <a:rPr sz="1300" b="1" dirty="0">
                          <a:solidFill>
                            <a:srgbClr val="151515"/>
                          </a:solidFill>
                          <a:latin typeface="Verdana"/>
                          <a:cs typeface="Verdana"/>
                        </a:rPr>
                        <a:t>Story</a:t>
                      </a:r>
                      <a:r>
                        <a:rPr lang="en-US" sz="1300" b="1" dirty="0">
                          <a:solidFill>
                            <a:srgbClr val="151515"/>
                          </a:solidFill>
                          <a:latin typeface="Verdana"/>
                          <a:cs typeface="Verdana"/>
                        </a:rPr>
                        <a:t> (Problem)</a:t>
                      </a:r>
                      <a:r>
                        <a:rPr sz="1300" b="1" spc="-5" dirty="0">
                          <a:solidFill>
                            <a:srgbClr val="151515"/>
                          </a:solidFill>
                          <a:latin typeface="Verdana"/>
                          <a:cs typeface="Verdana"/>
                        </a:rPr>
                        <a:t>/S</a:t>
                      </a:r>
                      <a:r>
                        <a:rPr sz="1300" b="1" baseline="-15432" dirty="0">
                          <a:solidFill>
                            <a:srgbClr val="151515"/>
                          </a:solidFill>
                          <a:latin typeface="Verdana"/>
                          <a:cs typeface="Verdana"/>
                        </a:rPr>
                        <a:t>1</a:t>
                      </a:r>
                      <a:endParaRPr sz="13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tc>
                  <a:txBody>
                    <a:bodyPr/>
                    <a:lstStyle/>
                    <a:p>
                      <a:pPr marL="209550" marR="309245" indent="-38100">
                        <a:lnSpc>
                          <a:spcPct val="101200"/>
                        </a:lnSpc>
                      </a:pPr>
                      <a:r>
                        <a:rPr sz="1300" dirty="0">
                          <a:solidFill>
                            <a:srgbClr val="151515"/>
                          </a:solidFill>
                          <a:latin typeface="Verdana"/>
                          <a:cs typeface="Verdana"/>
                        </a:rPr>
                        <a:t>Describe</a:t>
                      </a:r>
                      <a:r>
                        <a:rPr sz="1300" spc="-5" dirty="0">
                          <a:solidFill>
                            <a:srgbClr val="151515"/>
                          </a:solidFill>
                          <a:latin typeface="Verdana"/>
                          <a:cs typeface="Verdana"/>
                        </a:rPr>
                        <a:t> </a:t>
                      </a:r>
                      <a:r>
                        <a:rPr sz="1300" dirty="0">
                          <a:solidFill>
                            <a:srgbClr val="151515"/>
                          </a:solidFill>
                          <a:latin typeface="Verdana"/>
                          <a:cs typeface="Verdana"/>
                        </a:rPr>
                        <a:t>the</a:t>
                      </a:r>
                      <a:r>
                        <a:rPr sz="1300" spc="-5" dirty="0">
                          <a:solidFill>
                            <a:srgbClr val="151515"/>
                          </a:solidFill>
                          <a:latin typeface="Verdana"/>
                          <a:cs typeface="Verdana"/>
                        </a:rPr>
                        <a:t> </a:t>
                      </a:r>
                      <a:r>
                        <a:rPr sz="1300" dirty="0">
                          <a:solidFill>
                            <a:srgbClr val="151515"/>
                          </a:solidFill>
                          <a:latin typeface="Verdana"/>
                          <a:cs typeface="Verdana"/>
                        </a:rPr>
                        <a:t>problem:</a:t>
                      </a:r>
                      <a:r>
                        <a:rPr sz="1300" spc="-5" dirty="0">
                          <a:solidFill>
                            <a:srgbClr val="151515"/>
                          </a:solidFill>
                          <a:latin typeface="Verdana"/>
                          <a:cs typeface="Verdana"/>
                        </a:rPr>
                        <a:t> </a:t>
                      </a:r>
                      <a:endParaRPr lang="en-US" sz="1300" spc="-5" dirty="0">
                        <a:solidFill>
                          <a:srgbClr val="151515"/>
                        </a:solidFill>
                        <a:latin typeface="Verdana"/>
                        <a:cs typeface="Verdana"/>
                      </a:endParaRPr>
                    </a:p>
                    <a:p>
                      <a:pPr marL="209550" marR="309245" indent="-38100">
                        <a:lnSpc>
                          <a:spcPct val="101200"/>
                        </a:lnSpc>
                      </a:pPr>
                      <a:r>
                        <a:rPr sz="1300" dirty="0">
                          <a:solidFill>
                            <a:srgbClr val="151515"/>
                          </a:solidFill>
                          <a:latin typeface="Verdana"/>
                          <a:cs typeface="Verdana"/>
                        </a:rPr>
                        <a:t>(1)</a:t>
                      </a:r>
                      <a:r>
                        <a:rPr sz="1300" spc="-5" dirty="0">
                          <a:solidFill>
                            <a:srgbClr val="151515"/>
                          </a:solidFill>
                          <a:latin typeface="Verdana"/>
                          <a:cs typeface="Verdana"/>
                        </a:rPr>
                        <a:t> </a:t>
                      </a:r>
                      <a:r>
                        <a:rPr sz="1300" dirty="0">
                          <a:solidFill>
                            <a:srgbClr val="151515"/>
                          </a:solidFill>
                          <a:latin typeface="Verdana"/>
                          <a:cs typeface="Verdana"/>
                        </a:rPr>
                        <a:t>context</a:t>
                      </a:r>
                      <a:r>
                        <a:rPr sz="1300" spc="-5" dirty="0">
                          <a:solidFill>
                            <a:srgbClr val="151515"/>
                          </a:solidFill>
                          <a:latin typeface="Verdana"/>
                          <a:cs typeface="Verdana"/>
                        </a:rPr>
                        <a:t> </a:t>
                      </a:r>
                      <a:r>
                        <a:rPr sz="1300" dirty="0">
                          <a:solidFill>
                            <a:srgbClr val="151515"/>
                          </a:solidFill>
                          <a:latin typeface="Verdana"/>
                          <a:cs typeface="Verdana"/>
                        </a:rPr>
                        <a:t>of</a:t>
                      </a:r>
                      <a:r>
                        <a:rPr sz="1300" spc="-5" dirty="0">
                          <a:solidFill>
                            <a:srgbClr val="151515"/>
                          </a:solidFill>
                          <a:latin typeface="Verdana"/>
                          <a:cs typeface="Verdana"/>
                        </a:rPr>
                        <a:t> </a:t>
                      </a:r>
                      <a:r>
                        <a:rPr sz="1300" dirty="0">
                          <a:solidFill>
                            <a:srgbClr val="151515"/>
                          </a:solidFill>
                          <a:latin typeface="Verdana"/>
                          <a:cs typeface="Verdana"/>
                        </a:rPr>
                        <a:t>the</a:t>
                      </a:r>
                      <a:r>
                        <a:rPr sz="1300" spc="-5" dirty="0">
                          <a:solidFill>
                            <a:srgbClr val="151515"/>
                          </a:solidFill>
                          <a:latin typeface="Verdana"/>
                          <a:cs typeface="Verdana"/>
                        </a:rPr>
                        <a:t> </a:t>
                      </a:r>
                      <a:r>
                        <a:rPr sz="1300" dirty="0">
                          <a:solidFill>
                            <a:srgbClr val="151515"/>
                          </a:solidFill>
                          <a:latin typeface="Verdana"/>
                          <a:cs typeface="Verdana"/>
                        </a:rPr>
                        <a:t>problem,</a:t>
                      </a:r>
                      <a:endParaRPr lang="en-US" sz="1300" spc="-5" dirty="0">
                        <a:solidFill>
                          <a:srgbClr val="151515"/>
                        </a:solidFill>
                        <a:latin typeface="Verdana"/>
                        <a:cs typeface="Verdana"/>
                      </a:endParaRPr>
                    </a:p>
                    <a:p>
                      <a:pPr marL="209550" marR="309245" indent="-38100">
                        <a:lnSpc>
                          <a:spcPct val="101200"/>
                        </a:lnSpc>
                      </a:pPr>
                      <a:r>
                        <a:rPr sz="1300" dirty="0">
                          <a:solidFill>
                            <a:srgbClr val="151515"/>
                          </a:solidFill>
                          <a:latin typeface="Verdana"/>
                          <a:cs typeface="Verdana"/>
                        </a:rPr>
                        <a:t>(2)</a:t>
                      </a:r>
                      <a:r>
                        <a:rPr sz="1300" spc="-5" dirty="0">
                          <a:solidFill>
                            <a:srgbClr val="151515"/>
                          </a:solidFill>
                          <a:latin typeface="Verdana"/>
                          <a:cs typeface="Verdana"/>
                        </a:rPr>
                        <a:t> </a:t>
                      </a:r>
                      <a:r>
                        <a:rPr sz="1300" dirty="0">
                          <a:solidFill>
                            <a:srgbClr val="151515"/>
                          </a:solidFill>
                          <a:latin typeface="Verdana"/>
                          <a:cs typeface="Verdana"/>
                        </a:rPr>
                        <a:t>justification for</a:t>
                      </a:r>
                      <a:r>
                        <a:rPr sz="1300" spc="-5" dirty="0">
                          <a:solidFill>
                            <a:srgbClr val="151515"/>
                          </a:solidFill>
                          <a:latin typeface="Verdana"/>
                          <a:cs typeface="Verdana"/>
                        </a:rPr>
                        <a:t> </a:t>
                      </a:r>
                      <a:r>
                        <a:rPr sz="1300" dirty="0">
                          <a:solidFill>
                            <a:srgbClr val="151515"/>
                          </a:solidFill>
                          <a:latin typeface="Verdana"/>
                          <a:cs typeface="Verdana"/>
                        </a:rPr>
                        <a:t>addressing</a:t>
                      </a:r>
                      <a:r>
                        <a:rPr sz="1300" spc="-5" dirty="0">
                          <a:solidFill>
                            <a:srgbClr val="151515"/>
                          </a:solidFill>
                          <a:latin typeface="Verdana"/>
                          <a:cs typeface="Verdana"/>
                        </a:rPr>
                        <a:t> </a:t>
                      </a:r>
                      <a:r>
                        <a:rPr sz="1300" dirty="0">
                          <a:solidFill>
                            <a:srgbClr val="151515"/>
                          </a:solidFill>
                          <a:latin typeface="Verdana"/>
                          <a:cs typeface="Verdana"/>
                        </a:rPr>
                        <a:t>the</a:t>
                      </a:r>
                      <a:r>
                        <a:rPr sz="1300" spc="-5" dirty="0">
                          <a:solidFill>
                            <a:srgbClr val="151515"/>
                          </a:solidFill>
                          <a:latin typeface="Verdana"/>
                          <a:cs typeface="Verdana"/>
                        </a:rPr>
                        <a:t> </a:t>
                      </a:r>
                      <a:r>
                        <a:rPr sz="1300" dirty="0">
                          <a:solidFill>
                            <a:srgbClr val="151515"/>
                          </a:solidFill>
                          <a:latin typeface="Verdana"/>
                          <a:cs typeface="Verdana"/>
                        </a:rPr>
                        <a:t>problem,</a:t>
                      </a:r>
                      <a:r>
                        <a:rPr sz="1300" spc="-5" dirty="0">
                          <a:solidFill>
                            <a:srgbClr val="151515"/>
                          </a:solidFill>
                          <a:latin typeface="Verdana"/>
                          <a:cs typeface="Verdana"/>
                        </a:rPr>
                        <a:t> </a:t>
                      </a:r>
                      <a:endParaRPr lang="en-US" sz="1300" spc="-5" dirty="0">
                        <a:solidFill>
                          <a:srgbClr val="151515"/>
                        </a:solidFill>
                        <a:latin typeface="Verdana"/>
                        <a:cs typeface="Verdana"/>
                      </a:endParaRPr>
                    </a:p>
                    <a:p>
                      <a:pPr marL="209550" marR="309245" indent="-38100">
                        <a:lnSpc>
                          <a:spcPct val="101200"/>
                        </a:lnSpc>
                      </a:pPr>
                      <a:r>
                        <a:rPr sz="1300" dirty="0">
                          <a:solidFill>
                            <a:srgbClr val="151515"/>
                          </a:solidFill>
                          <a:latin typeface="Verdana"/>
                          <a:cs typeface="Verdana"/>
                        </a:rPr>
                        <a:t>(3)</a:t>
                      </a:r>
                      <a:r>
                        <a:rPr sz="1300" spc="-5" dirty="0">
                          <a:solidFill>
                            <a:srgbClr val="151515"/>
                          </a:solidFill>
                          <a:latin typeface="Verdana"/>
                          <a:cs typeface="Verdana"/>
                        </a:rPr>
                        <a:t> </a:t>
                      </a:r>
                      <a:r>
                        <a:rPr sz="1300" dirty="0">
                          <a:solidFill>
                            <a:srgbClr val="151515"/>
                          </a:solidFill>
                          <a:latin typeface="Verdana"/>
                          <a:cs typeface="Verdana"/>
                        </a:rPr>
                        <a:t>specific</a:t>
                      </a:r>
                      <a:r>
                        <a:rPr sz="1300" spc="-5" dirty="0">
                          <a:solidFill>
                            <a:srgbClr val="151515"/>
                          </a:solidFill>
                          <a:latin typeface="Verdana"/>
                          <a:cs typeface="Verdana"/>
                        </a:rPr>
                        <a:t> </a:t>
                      </a:r>
                      <a:r>
                        <a:rPr sz="1300" dirty="0">
                          <a:solidFill>
                            <a:srgbClr val="151515"/>
                          </a:solidFill>
                          <a:latin typeface="Verdana"/>
                          <a:cs typeface="Verdana"/>
                        </a:rPr>
                        <a:t>aspect</a:t>
                      </a:r>
                      <a:r>
                        <a:rPr sz="1300" spc="-5" dirty="0">
                          <a:solidFill>
                            <a:srgbClr val="151515"/>
                          </a:solidFill>
                          <a:latin typeface="Verdana"/>
                          <a:cs typeface="Verdana"/>
                        </a:rPr>
                        <a:t> </a:t>
                      </a:r>
                      <a:r>
                        <a:rPr sz="1300" dirty="0">
                          <a:solidFill>
                            <a:srgbClr val="151515"/>
                          </a:solidFill>
                          <a:latin typeface="Verdana"/>
                          <a:cs typeface="Verdana"/>
                        </a:rPr>
                        <a:t>of</a:t>
                      </a:r>
                      <a:r>
                        <a:rPr sz="1300" spc="-5" dirty="0">
                          <a:solidFill>
                            <a:srgbClr val="151515"/>
                          </a:solidFill>
                          <a:latin typeface="Verdana"/>
                          <a:cs typeface="Verdana"/>
                        </a:rPr>
                        <a:t> </a:t>
                      </a:r>
                      <a:r>
                        <a:rPr sz="1300" dirty="0">
                          <a:solidFill>
                            <a:srgbClr val="151515"/>
                          </a:solidFill>
                          <a:latin typeface="Verdana"/>
                          <a:cs typeface="Verdana"/>
                        </a:rPr>
                        <a:t>problem</a:t>
                      </a:r>
                      <a:r>
                        <a:rPr sz="1300" spc="-5" dirty="0">
                          <a:solidFill>
                            <a:srgbClr val="151515"/>
                          </a:solidFill>
                          <a:latin typeface="Verdana"/>
                          <a:cs typeface="Verdana"/>
                        </a:rPr>
                        <a:t> </a:t>
                      </a:r>
                      <a:r>
                        <a:rPr sz="1300" dirty="0">
                          <a:solidFill>
                            <a:srgbClr val="151515"/>
                          </a:solidFill>
                          <a:latin typeface="Verdana"/>
                          <a:cs typeface="Verdana"/>
                        </a:rPr>
                        <a:t>being addressed.</a:t>
                      </a:r>
                      <a:r>
                        <a:rPr sz="1300" spc="-5" dirty="0">
                          <a:solidFill>
                            <a:srgbClr val="151515"/>
                          </a:solidFill>
                          <a:latin typeface="Verdana"/>
                          <a:cs typeface="Verdana"/>
                        </a:rPr>
                        <a:t> </a:t>
                      </a:r>
                      <a:r>
                        <a:rPr sz="1300" dirty="0">
                          <a:solidFill>
                            <a:srgbClr val="151515"/>
                          </a:solidFill>
                          <a:latin typeface="Verdana"/>
                          <a:cs typeface="Verdana"/>
                        </a:rPr>
                        <a:t>(Causes</a:t>
                      </a:r>
                      <a:r>
                        <a:rPr sz="1300" spc="-5" dirty="0">
                          <a:solidFill>
                            <a:srgbClr val="151515"/>
                          </a:solidFill>
                          <a:latin typeface="Verdana"/>
                          <a:cs typeface="Verdana"/>
                        </a:rPr>
                        <a:t> </a:t>
                      </a:r>
                      <a:r>
                        <a:rPr sz="1300" dirty="0">
                          <a:solidFill>
                            <a:srgbClr val="151515"/>
                          </a:solidFill>
                          <a:latin typeface="Verdana"/>
                          <a:cs typeface="Verdana"/>
                        </a:rPr>
                        <a:t>and</a:t>
                      </a:r>
                      <a:r>
                        <a:rPr sz="1300" spc="-5" dirty="0">
                          <a:solidFill>
                            <a:srgbClr val="151515"/>
                          </a:solidFill>
                          <a:latin typeface="Verdana"/>
                          <a:cs typeface="Verdana"/>
                        </a:rPr>
                        <a:t> </a:t>
                      </a:r>
                      <a:r>
                        <a:rPr sz="1300" dirty="0">
                          <a:solidFill>
                            <a:srgbClr val="151515"/>
                          </a:solidFill>
                          <a:latin typeface="Verdana"/>
                          <a:cs typeface="Verdana"/>
                        </a:rPr>
                        <a:t>Effects)</a:t>
                      </a:r>
                      <a:endParaRPr sz="1900" dirty="0">
                        <a:latin typeface="Times New Roman"/>
                        <a:cs typeface="Times New Roman"/>
                      </a:endParaRPr>
                    </a:p>
                    <a:p>
                      <a:pPr marL="171450">
                        <a:lnSpc>
                          <a:spcPct val="100000"/>
                        </a:lnSpc>
                      </a:pPr>
                      <a:r>
                        <a:rPr sz="1300" dirty="0">
                          <a:solidFill>
                            <a:srgbClr val="151515"/>
                          </a:solidFill>
                          <a:latin typeface="Verdana"/>
                          <a:cs typeface="Verdana"/>
                        </a:rPr>
                        <a:t>Statistics:</a:t>
                      </a:r>
                      <a:endParaRPr sz="1300" dirty="0">
                        <a:latin typeface="Verdana"/>
                        <a:cs typeface="Verdana"/>
                      </a:endParaRPr>
                    </a:p>
                    <a:p>
                      <a:pPr marL="171450">
                        <a:lnSpc>
                          <a:spcPct val="100000"/>
                        </a:lnSpc>
                        <a:spcBef>
                          <a:spcPts val="320"/>
                        </a:spcBef>
                      </a:pPr>
                      <a:r>
                        <a:rPr sz="1300" spc="-100" dirty="0">
                          <a:solidFill>
                            <a:srgbClr val="151515"/>
                          </a:solidFill>
                          <a:latin typeface="Verdana"/>
                          <a:cs typeface="Verdana"/>
                        </a:rPr>
                        <a:t>-</a:t>
                      </a:r>
                      <a:r>
                        <a:rPr sz="1300" spc="-90" dirty="0">
                          <a:solidFill>
                            <a:srgbClr val="151515"/>
                          </a:solidFill>
                          <a:latin typeface="Verdana"/>
                          <a:cs typeface="Verdana"/>
                        </a:rPr>
                        <a:t>Y</a:t>
                      </a:r>
                      <a:r>
                        <a:rPr sz="1300" dirty="0">
                          <a:solidFill>
                            <a:srgbClr val="151515"/>
                          </a:solidFill>
                          <a:latin typeface="Verdana"/>
                          <a:cs typeface="Verdana"/>
                        </a:rPr>
                        <a:t>our</a:t>
                      </a:r>
                      <a:r>
                        <a:rPr sz="1300" spc="-5" dirty="0">
                          <a:solidFill>
                            <a:srgbClr val="151515"/>
                          </a:solidFill>
                          <a:latin typeface="Verdana"/>
                          <a:cs typeface="Verdana"/>
                        </a:rPr>
                        <a:t> </a:t>
                      </a:r>
                      <a:r>
                        <a:rPr sz="1300" dirty="0">
                          <a:solidFill>
                            <a:srgbClr val="151515"/>
                          </a:solidFill>
                          <a:latin typeface="Verdana"/>
                          <a:cs typeface="Verdana"/>
                        </a:rPr>
                        <a:t>own</a:t>
                      </a:r>
                      <a:r>
                        <a:rPr sz="1300" spc="-5" dirty="0">
                          <a:solidFill>
                            <a:srgbClr val="151515"/>
                          </a:solidFill>
                          <a:latin typeface="Verdana"/>
                          <a:cs typeface="Verdana"/>
                        </a:rPr>
                        <a:t> </a:t>
                      </a:r>
                      <a:r>
                        <a:rPr sz="1300" dirty="0">
                          <a:solidFill>
                            <a:srgbClr val="151515"/>
                          </a:solidFill>
                          <a:latin typeface="Verdana"/>
                          <a:cs typeface="Verdana"/>
                        </a:rPr>
                        <a:t>data</a:t>
                      </a:r>
                      <a:endParaRPr sz="1300" dirty="0">
                        <a:latin typeface="Verdana"/>
                        <a:cs typeface="Verdana"/>
                      </a:endParaRPr>
                    </a:p>
                    <a:p>
                      <a:pPr marL="171450">
                        <a:lnSpc>
                          <a:spcPct val="100000"/>
                        </a:lnSpc>
                        <a:spcBef>
                          <a:spcPts val="320"/>
                        </a:spcBef>
                      </a:pPr>
                      <a:r>
                        <a:rPr sz="1300" spc="-25" dirty="0">
                          <a:solidFill>
                            <a:srgbClr val="151515"/>
                          </a:solidFill>
                          <a:latin typeface="Verdana"/>
                          <a:cs typeface="Verdana"/>
                        </a:rPr>
                        <a:t>-</a:t>
                      </a:r>
                      <a:r>
                        <a:rPr sz="1300" dirty="0">
                          <a:solidFill>
                            <a:srgbClr val="151515"/>
                          </a:solidFill>
                          <a:latin typeface="Verdana"/>
                          <a:cs typeface="Verdana"/>
                        </a:rPr>
                        <a:t>Info</a:t>
                      </a:r>
                      <a:r>
                        <a:rPr sz="1300" spc="-5" dirty="0">
                          <a:solidFill>
                            <a:srgbClr val="151515"/>
                          </a:solidFill>
                          <a:latin typeface="Verdana"/>
                          <a:cs typeface="Verdana"/>
                        </a:rPr>
                        <a:t> </a:t>
                      </a:r>
                      <a:r>
                        <a:rPr sz="1300" dirty="0">
                          <a:solidFill>
                            <a:srgbClr val="151515"/>
                          </a:solidFill>
                          <a:latin typeface="Verdana"/>
                          <a:cs typeface="Verdana"/>
                        </a:rPr>
                        <a:t>from</a:t>
                      </a:r>
                      <a:r>
                        <a:rPr sz="1300" spc="-5" dirty="0">
                          <a:solidFill>
                            <a:srgbClr val="151515"/>
                          </a:solidFill>
                          <a:latin typeface="Verdana"/>
                          <a:cs typeface="Verdana"/>
                        </a:rPr>
                        <a:t> </a:t>
                      </a:r>
                      <a:r>
                        <a:rPr sz="1300" dirty="0">
                          <a:solidFill>
                            <a:srgbClr val="151515"/>
                          </a:solidFill>
                          <a:latin typeface="Verdana"/>
                          <a:cs typeface="Verdana"/>
                        </a:rPr>
                        <a:t>external</a:t>
                      </a:r>
                      <a:r>
                        <a:rPr sz="1300" spc="-5" dirty="0">
                          <a:solidFill>
                            <a:srgbClr val="151515"/>
                          </a:solidFill>
                          <a:latin typeface="Verdana"/>
                          <a:cs typeface="Verdana"/>
                        </a:rPr>
                        <a:t> </a:t>
                      </a:r>
                      <a:r>
                        <a:rPr sz="1300" dirty="0">
                          <a:solidFill>
                            <a:srgbClr val="151515"/>
                          </a:solidFill>
                          <a:latin typeface="Verdana"/>
                          <a:cs typeface="Verdana"/>
                        </a:rPr>
                        <a:t>sources</a:t>
                      </a:r>
                      <a:endParaRPr sz="1300" dirty="0">
                        <a:latin typeface="Verdana"/>
                        <a:cs typeface="Verdana"/>
                      </a:endParaRPr>
                    </a:p>
                    <a:p>
                      <a:pPr marL="171450">
                        <a:lnSpc>
                          <a:spcPct val="100000"/>
                        </a:lnSpc>
                      </a:pPr>
                      <a:r>
                        <a:rPr sz="1300" dirty="0">
                          <a:solidFill>
                            <a:srgbClr val="151515"/>
                          </a:solidFill>
                          <a:latin typeface="Verdana"/>
                          <a:cs typeface="Verdana"/>
                        </a:rPr>
                        <a:t>Examples:</a:t>
                      </a:r>
                      <a:endParaRPr sz="1300" dirty="0">
                        <a:latin typeface="Verdana"/>
                        <a:cs typeface="Verdana"/>
                      </a:endParaRPr>
                    </a:p>
                    <a:p>
                      <a:pPr marL="171450">
                        <a:lnSpc>
                          <a:spcPct val="100000"/>
                        </a:lnSpc>
                        <a:spcBef>
                          <a:spcPts val="320"/>
                        </a:spcBef>
                      </a:pPr>
                      <a:r>
                        <a:rPr sz="1300" spc="-35" dirty="0">
                          <a:solidFill>
                            <a:srgbClr val="151515"/>
                          </a:solidFill>
                          <a:latin typeface="Verdana"/>
                          <a:cs typeface="Verdana"/>
                        </a:rPr>
                        <a:t>-</a:t>
                      </a:r>
                      <a:r>
                        <a:rPr sz="1300" dirty="0">
                          <a:solidFill>
                            <a:srgbClr val="151515"/>
                          </a:solidFill>
                          <a:latin typeface="Verdana"/>
                          <a:cs typeface="Verdana"/>
                        </a:rPr>
                        <a:t>Anecd</a:t>
                      </a:r>
                      <a:r>
                        <a:rPr sz="1300" spc="-5" dirty="0">
                          <a:solidFill>
                            <a:srgbClr val="151515"/>
                          </a:solidFill>
                          <a:latin typeface="Verdana"/>
                          <a:cs typeface="Verdana"/>
                        </a:rPr>
                        <a:t>o</a:t>
                      </a:r>
                      <a:r>
                        <a:rPr sz="1300" dirty="0">
                          <a:solidFill>
                            <a:srgbClr val="151515"/>
                          </a:solidFill>
                          <a:latin typeface="Verdana"/>
                          <a:cs typeface="Verdana"/>
                        </a:rPr>
                        <a:t>tes</a:t>
                      </a:r>
                      <a:endParaRPr sz="1300" dirty="0">
                        <a:latin typeface="Verdana"/>
                        <a:cs typeface="Verdana"/>
                      </a:endParaRPr>
                    </a:p>
                    <a:p>
                      <a:pPr marL="171450">
                        <a:lnSpc>
                          <a:spcPct val="100000"/>
                        </a:lnSpc>
                        <a:spcBef>
                          <a:spcPts val="320"/>
                        </a:spcBef>
                      </a:pPr>
                      <a:r>
                        <a:rPr sz="1300" dirty="0">
                          <a:solidFill>
                            <a:srgbClr val="151515"/>
                          </a:solidFill>
                          <a:latin typeface="Verdana"/>
                          <a:cs typeface="Verdana"/>
                        </a:rPr>
                        <a:t>-</a:t>
                      </a:r>
                      <a:r>
                        <a:rPr sz="1300" spc="-35" dirty="0">
                          <a:solidFill>
                            <a:srgbClr val="151515"/>
                          </a:solidFill>
                          <a:latin typeface="Verdana"/>
                          <a:cs typeface="Verdana"/>
                        </a:rPr>
                        <a:t>R</a:t>
                      </a:r>
                      <a:r>
                        <a:rPr sz="1300" dirty="0">
                          <a:solidFill>
                            <a:srgbClr val="151515"/>
                          </a:solidFill>
                          <a:latin typeface="Verdana"/>
                          <a:cs typeface="Verdana"/>
                        </a:rPr>
                        <a:t>eal-life</a:t>
                      </a:r>
                      <a:r>
                        <a:rPr sz="1300" spc="-5" dirty="0">
                          <a:solidFill>
                            <a:srgbClr val="151515"/>
                          </a:solidFill>
                          <a:latin typeface="Verdana"/>
                          <a:cs typeface="Verdana"/>
                        </a:rPr>
                        <a:t> </a:t>
                      </a:r>
                      <a:r>
                        <a:rPr sz="1300" dirty="0">
                          <a:solidFill>
                            <a:srgbClr val="151515"/>
                          </a:solidFill>
                          <a:latin typeface="Verdana"/>
                          <a:cs typeface="Verdana"/>
                        </a:rPr>
                        <a:t>examples</a:t>
                      </a:r>
                      <a:endParaRPr sz="1300" dirty="0">
                        <a:latin typeface="Verdana"/>
                        <a:cs typeface="Verdana"/>
                      </a:endParaRPr>
                    </a:p>
                    <a:p>
                      <a:pPr marL="171450">
                        <a:lnSpc>
                          <a:spcPct val="100000"/>
                        </a:lnSpc>
                        <a:spcBef>
                          <a:spcPts val="320"/>
                        </a:spcBef>
                      </a:pPr>
                      <a:r>
                        <a:rPr sz="1300" dirty="0">
                          <a:solidFill>
                            <a:srgbClr val="151515"/>
                          </a:solidFill>
                          <a:latin typeface="Verdana"/>
                          <a:cs typeface="Verdana"/>
                        </a:rPr>
                        <a:t>-Quotes</a:t>
                      </a:r>
                      <a:endParaRPr sz="1300" dirty="0">
                        <a:latin typeface="Verdana"/>
                        <a:cs typeface="Verdana"/>
                      </a:endParaRPr>
                    </a:p>
                    <a:p>
                      <a:pPr>
                        <a:lnSpc>
                          <a:spcPct val="100000"/>
                        </a:lnSpc>
                        <a:spcBef>
                          <a:spcPts val="20"/>
                        </a:spcBef>
                      </a:pPr>
                      <a:endParaRPr sz="1900" dirty="0">
                        <a:latin typeface="Times New Roman"/>
                        <a:cs typeface="Times New Roman"/>
                      </a:endParaRPr>
                    </a:p>
                  </a:txBody>
                  <a:tcPr marL="0" marR="0" marT="0" marB="0">
                    <a:lnL w="12700">
                      <a:solidFill>
                        <a:srgbClr val="151515"/>
                      </a:solidFill>
                      <a:prstDash val="solid"/>
                    </a:lnL>
                    <a:lnR w="28575">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1"/>
                  </a:ext>
                </a:extLst>
              </a:tr>
              <a:tr h="593122">
                <a:tc>
                  <a:txBody>
                    <a:bodyPr/>
                    <a:lstStyle/>
                    <a:p>
                      <a:pPr marL="86995" marR="628015">
                        <a:lnSpc>
                          <a:spcPct val="101200"/>
                        </a:lnSpc>
                      </a:pPr>
                      <a:r>
                        <a:rPr sz="1300" b="1" dirty="0">
                          <a:solidFill>
                            <a:srgbClr val="151515"/>
                          </a:solidFill>
                          <a:latin typeface="Verdana"/>
                          <a:cs typeface="Verdana"/>
                        </a:rPr>
                        <a:t>2.</a:t>
                      </a:r>
                      <a:r>
                        <a:rPr sz="1300" b="1" spc="-5" dirty="0">
                          <a:solidFill>
                            <a:srgbClr val="151515"/>
                          </a:solidFill>
                          <a:latin typeface="Verdana"/>
                          <a:cs typeface="Verdana"/>
                        </a:rPr>
                        <a:t> </a:t>
                      </a:r>
                      <a:r>
                        <a:rPr sz="1300" b="1" dirty="0">
                          <a:solidFill>
                            <a:srgbClr val="151515"/>
                          </a:solidFill>
                          <a:latin typeface="Verdana"/>
                          <a:cs typeface="Verdana"/>
                        </a:rPr>
                        <a:t>Plan</a:t>
                      </a:r>
                      <a:r>
                        <a:rPr sz="1300" b="1" spc="-5" dirty="0">
                          <a:solidFill>
                            <a:srgbClr val="151515"/>
                          </a:solidFill>
                          <a:latin typeface="Verdana"/>
                          <a:cs typeface="Verdana"/>
                        </a:rPr>
                        <a:t> </a:t>
                      </a:r>
                      <a:r>
                        <a:rPr sz="1300" b="1" dirty="0">
                          <a:solidFill>
                            <a:srgbClr val="151515"/>
                          </a:solidFill>
                          <a:latin typeface="Verdana"/>
                          <a:cs typeface="Verdana"/>
                        </a:rPr>
                        <a:t>for s</a:t>
                      </a:r>
                      <a:r>
                        <a:rPr sz="1300" b="1" spc="-5" dirty="0">
                          <a:solidFill>
                            <a:srgbClr val="151515"/>
                          </a:solidFill>
                          <a:latin typeface="Verdana"/>
                          <a:cs typeface="Verdana"/>
                        </a:rPr>
                        <a:t>ol</a:t>
                      </a:r>
                      <a:r>
                        <a:rPr sz="1300" b="1" dirty="0">
                          <a:solidFill>
                            <a:srgbClr val="151515"/>
                          </a:solidFill>
                          <a:latin typeface="Verdana"/>
                          <a:cs typeface="Verdana"/>
                        </a:rPr>
                        <a:t>v</a:t>
                      </a:r>
                      <a:r>
                        <a:rPr sz="1300" b="1" spc="-5" dirty="0">
                          <a:solidFill>
                            <a:srgbClr val="151515"/>
                          </a:solidFill>
                          <a:latin typeface="Verdana"/>
                          <a:cs typeface="Verdana"/>
                        </a:rPr>
                        <a:t>in</a:t>
                      </a:r>
                      <a:r>
                        <a:rPr sz="1300" b="1" dirty="0">
                          <a:solidFill>
                            <a:srgbClr val="151515"/>
                          </a:solidFill>
                          <a:latin typeface="Verdana"/>
                          <a:cs typeface="Verdana"/>
                        </a:rPr>
                        <a:t>g</a:t>
                      </a:r>
                      <a:r>
                        <a:rPr lang="en-US" sz="1300" b="1" dirty="0">
                          <a:solidFill>
                            <a:srgbClr val="151515"/>
                          </a:solidFill>
                          <a:latin typeface="Verdana"/>
                          <a:cs typeface="Verdana"/>
                        </a:rPr>
                        <a:t> (Problem)</a:t>
                      </a:r>
                      <a:r>
                        <a:rPr sz="1300" b="1" spc="-5" dirty="0">
                          <a:solidFill>
                            <a:srgbClr val="151515"/>
                          </a:solidFill>
                          <a:latin typeface="Verdana"/>
                          <a:cs typeface="Verdana"/>
                        </a:rPr>
                        <a:t> </a:t>
                      </a:r>
                      <a:r>
                        <a:rPr sz="1300" b="1" dirty="0">
                          <a:solidFill>
                            <a:srgbClr val="151515"/>
                          </a:solidFill>
                          <a:latin typeface="Verdana"/>
                          <a:cs typeface="Verdana"/>
                        </a:rPr>
                        <a:t>S</a:t>
                      </a:r>
                      <a:r>
                        <a:rPr sz="1300" b="1" baseline="-15432" dirty="0">
                          <a:solidFill>
                            <a:srgbClr val="151515"/>
                          </a:solidFill>
                          <a:latin typeface="Verdana"/>
                          <a:cs typeface="Verdana"/>
                        </a:rPr>
                        <a:t>1</a:t>
                      </a:r>
                      <a:endParaRPr sz="13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tc>
                  <a:txBody>
                    <a:bodyPr/>
                    <a:lstStyle/>
                    <a:p>
                      <a:pPr marL="44450" marR="119380">
                        <a:lnSpc>
                          <a:spcPct val="101200"/>
                        </a:lnSpc>
                      </a:pPr>
                      <a:r>
                        <a:rPr lang="en-US" sz="1300" dirty="0">
                          <a:solidFill>
                            <a:srgbClr val="151515"/>
                          </a:solidFill>
                          <a:latin typeface="Verdana"/>
                          <a:cs typeface="Verdana"/>
                        </a:rPr>
                        <a:t>What questions must be answered to solve the problem or realize the opportunity?</a:t>
                      </a:r>
                      <a:r>
                        <a:rPr lang="en-US" sz="1300" baseline="0" dirty="0">
                          <a:solidFill>
                            <a:srgbClr val="151515"/>
                          </a:solidFill>
                          <a:latin typeface="Verdana"/>
                          <a:cs typeface="Verdana"/>
                        </a:rPr>
                        <a:t> (Derived from deliverables and from themes)</a:t>
                      </a:r>
                      <a:endParaRPr sz="1300" dirty="0">
                        <a:latin typeface="Verdana"/>
                        <a:cs typeface="Verdana"/>
                      </a:endParaRPr>
                    </a:p>
                  </a:txBody>
                  <a:tcPr marL="0" marR="0" marT="0" marB="0">
                    <a:lnL w="12700">
                      <a:solidFill>
                        <a:srgbClr val="151515"/>
                      </a:solidFill>
                      <a:prstDash val="solid"/>
                    </a:lnL>
                    <a:lnR w="28575">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2"/>
                  </a:ext>
                </a:extLst>
              </a:tr>
              <a:tr h="563530">
                <a:tc>
                  <a:txBody>
                    <a:bodyPr/>
                    <a:lstStyle/>
                    <a:p>
                      <a:pPr marL="86995" marR="252095">
                        <a:lnSpc>
                          <a:spcPct val="101200"/>
                        </a:lnSpc>
                      </a:pPr>
                      <a:r>
                        <a:rPr sz="1300" b="1" dirty="0">
                          <a:solidFill>
                            <a:srgbClr val="151515"/>
                          </a:solidFill>
                          <a:latin typeface="Verdana"/>
                          <a:cs typeface="Verdana"/>
                        </a:rPr>
                        <a:t>3.</a:t>
                      </a:r>
                      <a:r>
                        <a:rPr sz="1300" b="1" spc="-5" dirty="0">
                          <a:solidFill>
                            <a:srgbClr val="151515"/>
                          </a:solidFill>
                          <a:latin typeface="Verdana"/>
                          <a:cs typeface="Verdana"/>
                        </a:rPr>
                        <a:t> </a:t>
                      </a:r>
                      <a:r>
                        <a:rPr sz="1300" b="1" dirty="0">
                          <a:solidFill>
                            <a:srgbClr val="151515"/>
                          </a:solidFill>
                          <a:latin typeface="Verdana"/>
                          <a:cs typeface="Verdana"/>
                        </a:rPr>
                        <a:t>Request </a:t>
                      </a:r>
                      <a:r>
                        <a:rPr sz="1300" b="1" spc="-5" dirty="0">
                          <a:solidFill>
                            <a:srgbClr val="151515"/>
                          </a:solidFill>
                          <a:latin typeface="Verdana"/>
                          <a:cs typeface="Verdana"/>
                        </a:rPr>
                        <a:t>fo</a:t>
                      </a:r>
                      <a:r>
                        <a:rPr sz="1300" b="1" dirty="0">
                          <a:solidFill>
                            <a:srgbClr val="151515"/>
                          </a:solidFill>
                          <a:latin typeface="Verdana"/>
                          <a:cs typeface="Verdana"/>
                        </a:rPr>
                        <a:t>r supp</a:t>
                      </a:r>
                      <a:r>
                        <a:rPr sz="1300" b="1" spc="-5" dirty="0">
                          <a:solidFill>
                            <a:srgbClr val="151515"/>
                          </a:solidFill>
                          <a:latin typeface="Verdana"/>
                          <a:cs typeface="Verdana"/>
                        </a:rPr>
                        <a:t>o</a:t>
                      </a:r>
                      <a:r>
                        <a:rPr sz="1300" b="1" dirty="0">
                          <a:solidFill>
                            <a:srgbClr val="151515"/>
                          </a:solidFill>
                          <a:latin typeface="Verdana"/>
                          <a:cs typeface="Verdana"/>
                        </a:rPr>
                        <a:t>rt</a:t>
                      </a:r>
                      <a:endParaRPr sz="130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solidFill>
                      <a:srgbClr val="CBCBCB"/>
                    </a:solidFill>
                  </a:tcPr>
                </a:tc>
                <a:tc>
                  <a:txBody>
                    <a:bodyPr/>
                    <a:lstStyle/>
                    <a:p>
                      <a:pPr marL="44450" marR="273050">
                        <a:lnSpc>
                          <a:spcPct val="101200"/>
                        </a:lnSpc>
                      </a:pPr>
                      <a:r>
                        <a:rPr lang="en-US" sz="1300" spc="0" dirty="0">
                          <a:solidFill>
                            <a:srgbClr val="151515"/>
                          </a:solidFill>
                          <a:latin typeface="Verdana"/>
                          <a:cs typeface="Verdana"/>
                        </a:rPr>
                        <a:t>State</a:t>
                      </a:r>
                      <a:r>
                        <a:rPr lang="en-US" sz="1300" spc="0" baseline="0" dirty="0">
                          <a:solidFill>
                            <a:srgbClr val="151515"/>
                          </a:solidFill>
                          <a:latin typeface="Verdana"/>
                          <a:cs typeface="Verdana"/>
                        </a:rPr>
                        <a:t> the</a:t>
                      </a:r>
                      <a:r>
                        <a:rPr sz="1300" spc="-5" dirty="0">
                          <a:solidFill>
                            <a:srgbClr val="151515"/>
                          </a:solidFill>
                          <a:latin typeface="Verdana"/>
                          <a:cs typeface="Verdana"/>
                        </a:rPr>
                        <a:t> </a:t>
                      </a:r>
                      <a:r>
                        <a:rPr sz="1300" dirty="0">
                          <a:solidFill>
                            <a:srgbClr val="151515"/>
                          </a:solidFill>
                          <a:latin typeface="Verdana"/>
                          <a:cs typeface="Verdana"/>
                        </a:rPr>
                        <a:t>actions</a:t>
                      </a:r>
                      <a:r>
                        <a:rPr sz="1300" spc="-5" dirty="0">
                          <a:solidFill>
                            <a:srgbClr val="151515"/>
                          </a:solidFill>
                          <a:latin typeface="Verdana"/>
                          <a:cs typeface="Verdana"/>
                        </a:rPr>
                        <a:t> </a:t>
                      </a:r>
                      <a:r>
                        <a:rPr sz="1300" spc="-15" dirty="0">
                          <a:solidFill>
                            <a:srgbClr val="151515"/>
                          </a:solidFill>
                          <a:latin typeface="Verdana"/>
                          <a:cs typeface="Verdana"/>
                        </a:rPr>
                        <a:t>y</a:t>
                      </a:r>
                      <a:r>
                        <a:rPr sz="1300" dirty="0">
                          <a:solidFill>
                            <a:srgbClr val="151515"/>
                          </a:solidFill>
                          <a:latin typeface="Verdana"/>
                          <a:cs typeface="Verdana"/>
                        </a:rPr>
                        <a:t>ou</a:t>
                      </a:r>
                      <a:r>
                        <a:rPr sz="1300" spc="-5" dirty="0">
                          <a:solidFill>
                            <a:srgbClr val="151515"/>
                          </a:solidFill>
                          <a:latin typeface="Verdana"/>
                          <a:cs typeface="Verdana"/>
                        </a:rPr>
                        <a:t> </a:t>
                      </a:r>
                      <a:r>
                        <a:rPr sz="1300" spc="-15" dirty="0">
                          <a:solidFill>
                            <a:srgbClr val="151515"/>
                          </a:solidFill>
                          <a:latin typeface="Verdana"/>
                          <a:cs typeface="Verdana"/>
                        </a:rPr>
                        <a:t>w</a:t>
                      </a:r>
                      <a:r>
                        <a:rPr sz="1300" dirty="0">
                          <a:solidFill>
                            <a:srgbClr val="151515"/>
                          </a:solidFill>
                          <a:latin typeface="Verdana"/>
                          <a:cs typeface="Verdana"/>
                        </a:rPr>
                        <a:t>ant</a:t>
                      </a:r>
                      <a:r>
                        <a:rPr sz="1300" spc="-5" dirty="0">
                          <a:solidFill>
                            <a:srgbClr val="151515"/>
                          </a:solidFill>
                          <a:latin typeface="Verdana"/>
                          <a:cs typeface="Verdana"/>
                        </a:rPr>
                        <a:t> </a:t>
                      </a:r>
                      <a:r>
                        <a:rPr sz="1300" dirty="0">
                          <a:solidFill>
                            <a:srgbClr val="151515"/>
                          </a:solidFill>
                          <a:latin typeface="Verdana"/>
                          <a:cs typeface="Verdana"/>
                        </a:rPr>
                        <a:t>the sp</a:t>
                      </a:r>
                      <a:r>
                        <a:rPr sz="1300" spc="-5" dirty="0">
                          <a:solidFill>
                            <a:srgbClr val="151515"/>
                          </a:solidFill>
                          <a:latin typeface="Verdana"/>
                          <a:cs typeface="Verdana"/>
                        </a:rPr>
                        <a:t>o</a:t>
                      </a:r>
                      <a:r>
                        <a:rPr sz="1300" dirty="0">
                          <a:solidFill>
                            <a:srgbClr val="151515"/>
                          </a:solidFill>
                          <a:latin typeface="Verdana"/>
                          <a:cs typeface="Verdana"/>
                        </a:rPr>
                        <a:t>nsor</a:t>
                      </a:r>
                      <a:r>
                        <a:rPr sz="1300" spc="-5" dirty="0">
                          <a:solidFill>
                            <a:srgbClr val="151515"/>
                          </a:solidFill>
                          <a:latin typeface="Verdana"/>
                          <a:cs typeface="Verdana"/>
                        </a:rPr>
                        <a:t> </a:t>
                      </a:r>
                      <a:r>
                        <a:rPr sz="1300" dirty="0">
                          <a:solidFill>
                            <a:srgbClr val="151515"/>
                          </a:solidFill>
                          <a:latin typeface="Verdana"/>
                          <a:cs typeface="Verdana"/>
                        </a:rPr>
                        <a:t>to</a:t>
                      </a:r>
                      <a:r>
                        <a:rPr sz="1300" spc="-5" dirty="0">
                          <a:solidFill>
                            <a:srgbClr val="151515"/>
                          </a:solidFill>
                          <a:latin typeface="Verdana"/>
                          <a:cs typeface="Verdana"/>
                        </a:rPr>
                        <a:t> </a:t>
                      </a:r>
                      <a:r>
                        <a:rPr sz="1300" dirty="0">
                          <a:solidFill>
                            <a:srgbClr val="151515"/>
                          </a:solidFill>
                          <a:latin typeface="Verdana"/>
                          <a:cs typeface="Verdana"/>
                        </a:rPr>
                        <a:t>ta</a:t>
                      </a:r>
                      <a:r>
                        <a:rPr sz="1300" spc="-15" dirty="0">
                          <a:solidFill>
                            <a:srgbClr val="151515"/>
                          </a:solidFill>
                          <a:latin typeface="Verdana"/>
                          <a:cs typeface="Verdana"/>
                        </a:rPr>
                        <a:t>k</a:t>
                      </a:r>
                      <a:r>
                        <a:rPr sz="1300" dirty="0">
                          <a:solidFill>
                            <a:srgbClr val="151515"/>
                          </a:solidFill>
                          <a:latin typeface="Verdana"/>
                          <a:cs typeface="Verdana"/>
                        </a:rPr>
                        <a:t>e</a:t>
                      </a:r>
                      <a:r>
                        <a:rPr sz="1300" spc="-5" dirty="0">
                          <a:solidFill>
                            <a:srgbClr val="151515"/>
                          </a:solidFill>
                          <a:latin typeface="Verdana"/>
                          <a:cs typeface="Verdana"/>
                        </a:rPr>
                        <a:t> </a:t>
                      </a:r>
                      <a:r>
                        <a:rPr sz="1300" dirty="0">
                          <a:solidFill>
                            <a:srgbClr val="151515"/>
                          </a:solidFill>
                          <a:latin typeface="Verdana"/>
                          <a:cs typeface="Verdana"/>
                        </a:rPr>
                        <a:t>immediately</a:t>
                      </a:r>
                      <a:r>
                        <a:rPr sz="1300" spc="-5" dirty="0">
                          <a:solidFill>
                            <a:srgbClr val="151515"/>
                          </a:solidFill>
                          <a:latin typeface="Verdana"/>
                          <a:cs typeface="Verdana"/>
                        </a:rPr>
                        <a:t> </a:t>
                      </a:r>
                      <a:r>
                        <a:rPr sz="1300" dirty="0">
                          <a:solidFill>
                            <a:srgbClr val="151515"/>
                          </a:solidFill>
                          <a:latin typeface="Verdana"/>
                          <a:cs typeface="Verdana"/>
                        </a:rPr>
                        <a:t>and</a:t>
                      </a:r>
                      <a:r>
                        <a:rPr sz="1300" spc="-5" dirty="0">
                          <a:solidFill>
                            <a:srgbClr val="151515"/>
                          </a:solidFill>
                          <a:latin typeface="Verdana"/>
                          <a:cs typeface="Verdana"/>
                        </a:rPr>
                        <a:t> </a:t>
                      </a:r>
                      <a:r>
                        <a:rPr sz="1300" dirty="0">
                          <a:solidFill>
                            <a:srgbClr val="151515"/>
                          </a:solidFill>
                          <a:latin typeface="Verdana"/>
                          <a:cs typeface="Verdana"/>
                        </a:rPr>
                        <a:t>resources</a:t>
                      </a:r>
                      <a:r>
                        <a:rPr sz="1300" spc="-5" dirty="0">
                          <a:solidFill>
                            <a:srgbClr val="151515"/>
                          </a:solidFill>
                          <a:latin typeface="Verdana"/>
                          <a:cs typeface="Verdana"/>
                        </a:rPr>
                        <a:t> </a:t>
                      </a:r>
                      <a:r>
                        <a:rPr sz="1300" spc="-15" dirty="0">
                          <a:solidFill>
                            <a:srgbClr val="151515"/>
                          </a:solidFill>
                          <a:latin typeface="Verdana"/>
                          <a:cs typeface="Verdana"/>
                        </a:rPr>
                        <a:t>y</a:t>
                      </a:r>
                      <a:r>
                        <a:rPr sz="1300" dirty="0">
                          <a:solidFill>
                            <a:srgbClr val="151515"/>
                          </a:solidFill>
                          <a:latin typeface="Verdana"/>
                          <a:cs typeface="Verdana"/>
                        </a:rPr>
                        <a:t>ou</a:t>
                      </a:r>
                      <a:r>
                        <a:rPr sz="1300" spc="-5" dirty="0">
                          <a:solidFill>
                            <a:srgbClr val="151515"/>
                          </a:solidFill>
                          <a:latin typeface="Verdana"/>
                          <a:cs typeface="Verdana"/>
                        </a:rPr>
                        <a:t> </a:t>
                      </a:r>
                      <a:r>
                        <a:rPr sz="1300" spc="-15" dirty="0">
                          <a:solidFill>
                            <a:srgbClr val="151515"/>
                          </a:solidFill>
                          <a:latin typeface="Verdana"/>
                          <a:cs typeface="Verdana"/>
                        </a:rPr>
                        <a:t>w</a:t>
                      </a:r>
                      <a:r>
                        <a:rPr sz="1300" dirty="0">
                          <a:solidFill>
                            <a:srgbClr val="151515"/>
                          </a:solidFill>
                          <a:latin typeface="Verdana"/>
                          <a:cs typeface="Verdana"/>
                        </a:rPr>
                        <a:t>ant</a:t>
                      </a:r>
                      <a:r>
                        <a:rPr sz="1300" spc="-5" dirty="0">
                          <a:solidFill>
                            <a:srgbClr val="151515"/>
                          </a:solidFill>
                          <a:latin typeface="Verdana"/>
                          <a:cs typeface="Verdana"/>
                        </a:rPr>
                        <a:t> </a:t>
                      </a:r>
                      <a:r>
                        <a:rPr sz="1300" dirty="0">
                          <a:solidFill>
                            <a:srgbClr val="151515"/>
                          </a:solidFill>
                          <a:latin typeface="Verdana"/>
                          <a:cs typeface="Verdana"/>
                        </a:rPr>
                        <a:t>the</a:t>
                      </a:r>
                      <a:r>
                        <a:rPr sz="1300" spc="-5" dirty="0">
                          <a:solidFill>
                            <a:srgbClr val="151515"/>
                          </a:solidFill>
                          <a:latin typeface="Verdana"/>
                          <a:cs typeface="Verdana"/>
                        </a:rPr>
                        <a:t> </a:t>
                      </a:r>
                      <a:r>
                        <a:rPr sz="1300" dirty="0">
                          <a:solidFill>
                            <a:srgbClr val="151515"/>
                          </a:solidFill>
                          <a:latin typeface="Verdana"/>
                          <a:cs typeface="Verdana"/>
                        </a:rPr>
                        <a:t>sp</a:t>
                      </a:r>
                      <a:r>
                        <a:rPr sz="1300" spc="-5" dirty="0">
                          <a:solidFill>
                            <a:srgbClr val="151515"/>
                          </a:solidFill>
                          <a:latin typeface="Verdana"/>
                          <a:cs typeface="Verdana"/>
                        </a:rPr>
                        <a:t>o</a:t>
                      </a:r>
                      <a:r>
                        <a:rPr sz="1300" dirty="0">
                          <a:solidFill>
                            <a:srgbClr val="151515"/>
                          </a:solidFill>
                          <a:latin typeface="Verdana"/>
                          <a:cs typeface="Verdana"/>
                        </a:rPr>
                        <a:t>nsor</a:t>
                      </a:r>
                      <a:r>
                        <a:rPr sz="1300" spc="-5" dirty="0">
                          <a:solidFill>
                            <a:srgbClr val="151515"/>
                          </a:solidFill>
                          <a:latin typeface="Verdana"/>
                          <a:cs typeface="Verdana"/>
                        </a:rPr>
                        <a:t> </a:t>
                      </a:r>
                      <a:r>
                        <a:rPr sz="1300" dirty="0">
                          <a:solidFill>
                            <a:srgbClr val="151515"/>
                          </a:solidFill>
                          <a:latin typeface="Verdana"/>
                          <a:cs typeface="Verdana"/>
                        </a:rPr>
                        <a:t>to commit</a:t>
                      </a:r>
                      <a:endParaRPr sz="1300" dirty="0">
                        <a:latin typeface="Verdana"/>
                        <a:cs typeface="Verdana"/>
                      </a:endParaRPr>
                    </a:p>
                  </a:txBody>
                  <a:tcPr marL="0" marR="0" marT="0" marB="0">
                    <a:lnL w="12700">
                      <a:solidFill>
                        <a:srgbClr val="151515"/>
                      </a:solidFill>
                      <a:prstDash val="solid"/>
                    </a:lnL>
                    <a:lnR w="28575">
                      <a:solidFill>
                        <a:srgbClr val="151515"/>
                      </a:solidFill>
                      <a:prstDash val="solid"/>
                    </a:lnR>
                    <a:lnT w="12700">
                      <a:solidFill>
                        <a:srgbClr val="151515"/>
                      </a:solidFill>
                      <a:prstDash val="solid"/>
                    </a:lnT>
                    <a:solidFill>
                      <a:srgbClr val="CBCBCB"/>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782847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ontent Placeholder 25"/>
          <p:cNvSpPr>
            <a:spLocks noGrp="1"/>
          </p:cNvSpPr>
          <p:nvPr>
            <p:ph idx="1"/>
          </p:nvPr>
        </p:nvSpPr>
        <p:spPr>
          <a:xfrm>
            <a:off x="3333022" y="1360363"/>
            <a:ext cx="5057636" cy="369794"/>
          </a:xfrm>
        </p:spPr>
        <p:txBody>
          <a:bodyPr>
            <a:noAutofit/>
          </a:bodyPr>
          <a:lstStyle/>
          <a:p>
            <a:r>
              <a:rPr lang="en-US" sz="2000" dirty="0">
                <a:latin typeface="Futura Md BT" panose="020B0602020204020303"/>
              </a:rPr>
              <a:t>The Need Statement thoroughly develops and describes the problem you are addressing including context and justification … develops the </a:t>
            </a:r>
            <a:r>
              <a:rPr lang="en-US" sz="2000" i="1" dirty="0">
                <a:latin typeface="Futura Md BT" panose="020B0602020204020303"/>
              </a:rPr>
              <a:t>Situation </a:t>
            </a:r>
            <a:r>
              <a:rPr lang="en-US" sz="2000" dirty="0">
                <a:latin typeface="Futura Md BT" panose="020B0602020204020303"/>
              </a:rPr>
              <a:t>description of a proposal</a:t>
            </a:r>
            <a:endParaRPr lang="en-US" sz="2000" i="1" dirty="0">
              <a:latin typeface="Futura Md BT" panose="020B0602020204020303"/>
            </a:endParaRPr>
          </a:p>
          <a:p>
            <a:r>
              <a:rPr lang="en-US" sz="2000" dirty="0">
                <a:latin typeface="Futura Md BT" panose="020B0602020204020303"/>
              </a:rPr>
              <a:t>Describes </a:t>
            </a:r>
            <a:r>
              <a:rPr lang="en-US" sz="2000" i="1" dirty="0">
                <a:latin typeface="Futura Md BT" panose="020B0602020204020303"/>
              </a:rPr>
              <a:t>Methods </a:t>
            </a:r>
            <a:r>
              <a:rPr lang="en-US" sz="2000" dirty="0">
                <a:latin typeface="Futura Md BT" panose="020B0602020204020303"/>
              </a:rPr>
              <a:t>at a high level; informs </a:t>
            </a:r>
            <a:r>
              <a:rPr lang="en-US" sz="2000" i="1" dirty="0">
                <a:latin typeface="Futura Md BT" panose="020B0602020204020303"/>
              </a:rPr>
              <a:t>Qualifications</a:t>
            </a:r>
            <a:r>
              <a:rPr lang="en-US" sz="2000" dirty="0">
                <a:latin typeface="Futura Md BT" panose="020B0602020204020303"/>
              </a:rPr>
              <a:t> and </a:t>
            </a:r>
            <a:r>
              <a:rPr lang="en-US" sz="2000" i="1" dirty="0">
                <a:latin typeface="Futura Md BT" panose="020B0602020204020303"/>
              </a:rPr>
              <a:t>Benefits</a:t>
            </a:r>
          </a:p>
          <a:p>
            <a:r>
              <a:rPr lang="en-US" sz="2000" dirty="0">
                <a:latin typeface="Futura Md BT" panose="020B0602020204020303"/>
              </a:rPr>
              <a:t>Provides the basis for the </a:t>
            </a:r>
            <a:r>
              <a:rPr lang="en-US" sz="2000" i="1" dirty="0">
                <a:latin typeface="Futura Md BT" panose="020B0602020204020303"/>
              </a:rPr>
              <a:t>Budget</a:t>
            </a:r>
            <a:r>
              <a:rPr lang="en-US" sz="2000" dirty="0">
                <a:latin typeface="Futura Md BT" panose="020B0602020204020303"/>
              </a:rPr>
              <a:t> you need</a:t>
            </a:r>
          </a:p>
        </p:txBody>
      </p:sp>
      <p:sp>
        <p:nvSpPr>
          <p:cNvPr id="8" name="Slide Number Placeholder 7"/>
          <p:cNvSpPr>
            <a:spLocks noGrp="1"/>
          </p:cNvSpPr>
          <p:nvPr>
            <p:ph type="sldNum" sz="quarter" idx="12"/>
          </p:nvPr>
        </p:nvSpPr>
        <p:spPr>
          <a:xfrm>
            <a:off x="6457950" y="5613083"/>
            <a:ext cx="2057400" cy="273844"/>
          </a:xfrm>
        </p:spPr>
        <p:txBody>
          <a:bodyPr/>
          <a:lstStyle/>
          <a:p>
            <a:fld id="{BC8FB650-4324-4877-BB95-5089C932EEA7}" type="slidenum">
              <a:rPr lang="en-US" smtClean="0"/>
              <a:t>16</a:t>
            </a:fld>
            <a:endParaRPr lang="en-US"/>
          </a:p>
        </p:txBody>
      </p:sp>
      <p:grpSp>
        <p:nvGrpSpPr>
          <p:cNvPr id="5" name="Group 4"/>
          <p:cNvGrpSpPr/>
          <p:nvPr/>
        </p:nvGrpSpPr>
        <p:grpSpPr>
          <a:xfrm>
            <a:off x="4156324" y="4254108"/>
            <a:ext cx="3362910" cy="1992828"/>
            <a:chOff x="977669" y="3162299"/>
            <a:chExt cx="5352517" cy="2968625"/>
          </a:xfrm>
        </p:grpSpPr>
        <p:grpSp>
          <p:nvGrpSpPr>
            <p:cNvPr id="4" name="Group 3"/>
            <p:cNvGrpSpPr/>
            <p:nvPr/>
          </p:nvGrpSpPr>
          <p:grpSpPr>
            <a:xfrm>
              <a:off x="977669" y="3162299"/>
              <a:ext cx="4878026" cy="2968625"/>
              <a:chOff x="1085756" y="2582321"/>
              <a:chExt cx="6023864" cy="3548604"/>
            </a:xfrm>
          </p:grpSpPr>
          <p:sp>
            <p:nvSpPr>
              <p:cNvPr id="42" name="object 17"/>
              <p:cNvSpPr/>
              <p:nvPr/>
            </p:nvSpPr>
            <p:spPr>
              <a:xfrm>
                <a:off x="4032156" y="5041265"/>
                <a:ext cx="1921764" cy="1089660"/>
              </a:xfrm>
              <a:prstGeom prst="rect">
                <a:avLst/>
              </a:prstGeom>
              <a:blipFill>
                <a:blip r:embed="rId2" cstate="print"/>
                <a:stretch>
                  <a:fillRect/>
                </a:stretch>
              </a:blipFill>
            </p:spPr>
            <p:txBody>
              <a:bodyPr wrap="square" lIns="0" tIns="0" rIns="0" bIns="0" rtlCol="0"/>
              <a:lstStyle/>
              <a:p>
                <a:endParaRPr sz="874"/>
              </a:p>
            </p:txBody>
          </p:sp>
          <p:grpSp>
            <p:nvGrpSpPr>
              <p:cNvPr id="3" name="Group 2"/>
              <p:cNvGrpSpPr/>
              <p:nvPr/>
            </p:nvGrpSpPr>
            <p:grpSpPr>
              <a:xfrm>
                <a:off x="1085756" y="2582321"/>
                <a:ext cx="6023864" cy="3361373"/>
                <a:chOff x="1085756" y="2582321"/>
                <a:chExt cx="6023864" cy="3361373"/>
              </a:xfrm>
            </p:grpSpPr>
            <p:sp>
              <p:nvSpPr>
                <p:cNvPr id="30" name="object 5"/>
                <p:cNvSpPr/>
                <p:nvPr/>
              </p:nvSpPr>
              <p:spPr>
                <a:xfrm>
                  <a:off x="2928937" y="2582321"/>
                  <a:ext cx="1727200" cy="2463800"/>
                </a:xfrm>
                <a:custGeom>
                  <a:avLst/>
                  <a:gdLst/>
                  <a:ahLst/>
                  <a:cxnLst/>
                  <a:rect l="l" t="t" r="r" b="b"/>
                  <a:pathLst>
                    <a:path w="1727200" h="2463800">
                      <a:moveTo>
                        <a:pt x="0" y="0"/>
                      </a:moveTo>
                      <a:lnTo>
                        <a:pt x="1727200" y="0"/>
                      </a:lnTo>
                      <a:lnTo>
                        <a:pt x="1727200" y="2463800"/>
                      </a:lnTo>
                      <a:lnTo>
                        <a:pt x="0" y="2463800"/>
                      </a:lnTo>
                      <a:lnTo>
                        <a:pt x="0" y="0"/>
                      </a:lnTo>
                      <a:close/>
                    </a:path>
                  </a:pathLst>
                </a:custGeom>
                <a:ln w="12700">
                  <a:solidFill>
                    <a:srgbClr val="929292"/>
                  </a:solidFill>
                </a:ln>
              </p:spPr>
              <p:txBody>
                <a:bodyPr wrap="square" lIns="0" tIns="0" rIns="0" bIns="0" rtlCol="0"/>
                <a:lstStyle/>
                <a:p>
                  <a:endParaRPr sz="874"/>
                </a:p>
              </p:txBody>
            </p:sp>
            <p:sp>
              <p:nvSpPr>
                <p:cNvPr id="31" name="object 6"/>
                <p:cNvSpPr/>
                <p:nvPr/>
              </p:nvSpPr>
              <p:spPr>
                <a:xfrm>
                  <a:off x="2876456" y="3909695"/>
                  <a:ext cx="1917700" cy="1092200"/>
                </a:xfrm>
                <a:prstGeom prst="rect">
                  <a:avLst/>
                </a:prstGeom>
                <a:blipFill>
                  <a:blip r:embed="rId3" cstate="print"/>
                  <a:stretch>
                    <a:fillRect/>
                  </a:stretch>
                </a:blipFill>
              </p:spPr>
              <p:txBody>
                <a:bodyPr wrap="square" lIns="0" tIns="0" rIns="0" bIns="0" rtlCol="0"/>
                <a:lstStyle/>
                <a:p>
                  <a:endParaRPr sz="874"/>
                </a:p>
              </p:txBody>
            </p:sp>
            <p:sp>
              <p:nvSpPr>
                <p:cNvPr id="32" name="object 7"/>
                <p:cNvSpPr/>
                <p:nvPr/>
              </p:nvSpPr>
              <p:spPr>
                <a:xfrm>
                  <a:off x="2955925" y="3989163"/>
                  <a:ext cx="1651000" cy="825500"/>
                </a:xfrm>
                <a:custGeom>
                  <a:avLst/>
                  <a:gdLst/>
                  <a:ahLst/>
                  <a:cxnLst/>
                  <a:rect l="l" t="t" r="r" b="b"/>
                  <a:pathLst>
                    <a:path w="1651000" h="825500">
                      <a:moveTo>
                        <a:pt x="0" y="0"/>
                      </a:moveTo>
                      <a:lnTo>
                        <a:pt x="1651000" y="0"/>
                      </a:lnTo>
                      <a:lnTo>
                        <a:pt x="1651000" y="825500"/>
                      </a:lnTo>
                      <a:lnTo>
                        <a:pt x="0" y="825500"/>
                      </a:lnTo>
                      <a:lnTo>
                        <a:pt x="0" y="0"/>
                      </a:lnTo>
                      <a:close/>
                    </a:path>
                  </a:pathLst>
                </a:custGeom>
                <a:solidFill>
                  <a:srgbClr val="00B0F0"/>
                </a:solidFill>
              </p:spPr>
              <p:txBody>
                <a:bodyPr wrap="square" lIns="0" tIns="0" rIns="0" bIns="0" rtlCol="0"/>
                <a:lstStyle/>
                <a:p>
                  <a:endParaRPr sz="874"/>
                </a:p>
              </p:txBody>
            </p:sp>
            <p:sp>
              <p:nvSpPr>
                <p:cNvPr id="33" name="object 8"/>
                <p:cNvSpPr/>
                <p:nvPr/>
              </p:nvSpPr>
              <p:spPr>
                <a:xfrm>
                  <a:off x="2955925" y="3989163"/>
                  <a:ext cx="1651000" cy="825500"/>
                </a:xfrm>
                <a:custGeom>
                  <a:avLst/>
                  <a:gdLst/>
                  <a:ahLst/>
                  <a:cxnLst/>
                  <a:rect l="l" t="t" r="r" b="b"/>
                  <a:pathLst>
                    <a:path w="1651000" h="825500">
                      <a:moveTo>
                        <a:pt x="0" y="0"/>
                      </a:moveTo>
                      <a:lnTo>
                        <a:pt x="1651000" y="0"/>
                      </a:lnTo>
                      <a:lnTo>
                        <a:pt x="1651000" y="825500"/>
                      </a:lnTo>
                      <a:lnTo>
                        <a:pt x="0" y="825500"/>
                      </a:lnTo>
                      <a:lnTo>
                        <a:pt x="0" y="0"/>
                      </a:lnTo>
                      <a:close/>
                    </a:path>
                  </a:pathLst>
                </a:custGeom>
                <a:ln w="12700">
                  <a:solidFill>
                    <a:srgbClr val="151515"/>
                  </a:solidFill>
                </a:ln>
              </p:spPr>
              <p:txBody>
                <a:bodyPr wrap="square" lIns="0" tIns="0" rIns="0" bIns="0" rtlCol="0"/>
                <a:lstStyle/>
                <a:p>
                  <a:endParaRPr sz="874"/>
                </a:p>
              </p:txBody>
            </p:sp>
            <p:sp>
              <p:nvSpPr>
                <p:cNvPr id="34" name="object 9"/>
                <p:cNvSpPr txBox="1"/>
                <p:nvPr/>
              </p:nvSpPr>
              <p:spPr>
                <a:xfrm>
                  <a:off x="2994026" y="4296624"/>
                  <a:ext cx="1567814" cy="239545"/>
                </a:xfrm>
                <a:prstGeom prst="rect">
                  <a:avLst/>
                </a:prstGeom>
              </p:spPr>
              <p:txBody>
                <a:bodyPr vert="horz" wrap="square" lIns="0" tIns="0" rIns="0" bIns="0" rtlCol="0">
                  <a:spAutoFit/>
                </a:bodyPr>
                <a:lstStyle/>
                <a:p>
                  <a:pPr marL="9245"/>
                  <a:r>
                    <a:rPr sz="874" dirty="0">
                      <a:solidFill>
                        <a:sysClr val="windowText" lastClr="000000"/>
                      </a:solidFill>
                      <a:latin typeface="Verdana"/>
                      <a:cs typeface="Verdana"/>
                    </a:rPr>
                    <a:t>Q</a:t>
                  </a:r>
                  <a:r>
                    <a:rPr sz="874" spc="-11" dirty="0">
                      <a:solidFill>
                        <a:sysClr val="windowText" lastClr="000000"/>
                      </a:solidFill>
                      <a:latin typeface="Verdana"/>
                      <a:cs typeface="Verdana"/>
                    </a:rPr>
                    <a:t>uali</a:t>
                  </a:r>
                  <a:r>
                    <a:rPr sz="874" spc="-8" dirty="0">
                      <a:solidFill>
                        <a:sysClr val="windowText" lastClr="000000"/>
                      </a:solidFill>
                      <a:latin typeface="Verdana"/>
                      <a:cs typeface="Verdana"/>
                    </a:rPr>
                    <a:t>ficati</a:t>
                  </a:r>
                  <a:r>
                    <a:rPr sz="874" spc="-11" dirty="0">
                      <a:solidFill>
                        <a:sysClr val="windowText" lastClr="000000"/>
                      </a:solidFill>
                      <a:latin typeface="Verdana"/>
                      <a:cs typeface="Verdana"/>
                    </a:rPr>
                    <a:t>ons</a:t>
                  </a:r>
                  <a:endParaRPr sz="874" dirty="0">
                    <a:solidFill>
                      <a:sysClr val="windowText" lastClr="000000"/>
                    </a:solidFill>
                    <a:latin typeface="Verdana"/>
                    <a:cs typeface="Verdana"/>
                  </a:endParaRPr>
                </a:p>
              </p:txBody>
            </p:sp>
            <p:sp>
              <p:nvSpPr>
                <p:cNvPr id="35" name="object 10"/>
                <p:cNvSpPr/>
                <p:nvPr/>
              </p:nvSpPr>
              <p:spPr>
                <a:xfrm>
                  <a:off x="2876456" y="2818765"/>
                  <a:ext cx="1921764" cy="1089660"/>
                </a:xfrm>
                <a:prstGeom prst="rect">
                  <a:avLst/>
                </a:prstGeom>
                <a:blipFill>
                  <a:blip r:embed="rId2" cstate="print"/>
                  <a:stretch>
                    <a:fillRect/>
                  </a:stretch>
                </a:blipFill>
              </p:spPr>
              <p:txBody>
                <a:bodyPr wrap="square" lIns="0" tIns="0" rIns="0" bIns="0" rtlCol="0"/>
                <a:lstStyle/>
                <a:p>
                  <a:endParaRPr sz="874"/>
                </a:p>
              </p:txBody>
            </p:sp>
            <p:sp>
              <p:nvSpPr>
                <p:cNvPr id="36" name="object 11"/>
                <p:cNvSpPr/>
                <p:nvPr/>
              </p:nvSpPr>
              <p:spPr>
                <a:xfrm>
                  <a:off x="29559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FFC000"/>
                </a:solidFill>
              </p:spPr>
              <p:txBody>
                <a:bodyPr wrap="square" lIns="0" tIns="0" rIns="0" bIns="0" rtlCol="0"/>
                <a:lstStyle/>
                <a:p>
                  <a:endParaRPr sz="874"/>
                </a:p>
              </p:txBody>
            </p:sp>
            <p:sp>
              <p:nvSpPr>
                <p:cNvPr id="37" name="object 12"/>
                <p:cNvSpPr/>
                <p:nvPr/>
              </p:nvSpPr>
              <p:spPr>
                <a:xfrm>
                  <a:off x="29559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874"/>
                </a:p>
              </p:txBody>
            </p:sp>
            <p:sp>
              <p:nvSpPr>
                <p:cNvPr id="38" name="object 13"/>
                <p:cNvSpPr txBox="1"/>
                <p:nvPr/>
              </p:nvSpPr>
              <p:spPr>
                <a:xfrm>
                  <a:off x="3286126" y="3204425"/>
                  <a:ext cx="989330" cy="239545"/>
                </a:xfrm>
                <a:prstGeom prst="rect">
                  <a:avLst/>
                </a:prstGeom>
              </p:spPr>
              <p:txBody>
                <a:bodyPr vert="horz" wrap="square" lIns="0" tIns="0" rIns="0" bIns="0" rtlCol="0">
                  <a:spAutoFit/>
                </a:bodyPr>
                <a:lstStyle/>
                <a:p>
                  <a:pPr marL="9245"/>
                  <a:r>
                    <a:rPr sz="874" spc="-11" dirty="0">
                      <a:latin typeface="Verdana"/>
                      <a:cs typeface="Verdana"/>
                    </a:rPr>
                    <a:t>Methods</a:t>
                  </a:r>
                  <a:endParaRPr sz="874" dirty="0">
                    <a:latin typeface="Verdana"/>
                    <a:cs typeface="Verdana"/>
                  </a:endParaRPr>
                </a:p>
              </p:txBody>
            </p:sp>
            <p:sp>
              <p:nvSpPr>
                <p:cNvPr id="39" name="object 14"/>
                <p:cNvSpPr/>
                <p:nvPr/>
              </p:nvSpPr>
              <p:spPr>
                <a:xfrm>
                  <a:off x="5766689" y="5540593"/>
                  <a:ext cx="530860" cy="0"/>
                </a:xfrm>
                <a:custGeom>
                  <a:avLst/>
                  <a:gdLst/>
                  <a:ahLst/>
                  <a:cxnLst/>
                  <a:rect l="l" t="t" r="r" b="b"/>
                  <a:pathLst>
                    <a:path w="530859">
                      <a:moveTo>
                        <a:pt x="0" y="0"/>
                      </a:moveTo>
                      <a:lnTo>
                        <a:pt x="530415" y="0"/>
                      </a:lnTo>
                    </a:path>
                  </a:pathLst>
                </a:custGeom>
                <a:ln w="3175">
                  <a:solidFill>
                    <a:srgbClr val="9A1A0F"/>
                  </a:solidFill>
                </a:ln>
              </p:spPr>
              <p:txBody>
                <a:bodyPr wrap="square" lIns="0" tIns="0" rIns="0" bIns="0" rtlCol="0"/>
                <a:lstStyle/>
                <a:p>
                  <a:endParaRPr sz="874"/>
                </a:p>
              </p:txBody>
            </p:sp>
            <p:sp>
              <p:nvSpPr>
                <p:cNvPr id="40" name="object 15"/>
                <p:cNvSpPr/>
                <p:nvPr/>
              </p:nvSpPr>
              <p:spPr>
                <a:xfrm>
                  <a:off x="3470275" y="5540593"/>
                  <a:ext cx="641350" cy="0"/>
                </a:xfrm>
                <a:custGeom>
                  <a:avLst/>
                  <a:gdLst/>
                  <a:ahLst/>
                  <a:cxnLst/>
                  <a:rect l="l" t="t" r="r" b="b"/>
                  <a:pathLst>
                    <a:path w="641350">
                      <a:moveTo>
                        <a:pt x="0" y="0"/>
                      </a:moveTo>
                      <a:lnTo>
                        <a:pt x="641350" y="0"/>
                      </a:lnTo>
                    </a:path>
                  </a:pathLst>
                </a:custGeom>
                <a:ln w="3175">
                  <a:solidFill>
                    <a:srgbClr val="9A1A0F"/>
                  </a:solidFill>
                </a:ln>
              </p:spPr>
              <p:txBody>
                <a:bodyPr wrap="square" lIns="0" tIns="0" rIns="0" bIns="0" rtlCol="0"/>
                <a:lstStyle/>
                <a:p>
                  <a:endParaRPr sz="874"/>
                </a:p>
              </p:txBody>
            </p:sp>
            <p:sp>
              <p:nvSpPr>
                <p:cNvPr id="41" name="object 16"/>
                <p:cNvSpPr/>
                <p:nvPr/>
              </p:nvSpPr>
              <p:spPr>
                <a:xfrm>
                  <a:off x="6271663" y="5464885"/>
                  <a:ext cx="153035" cy="153035"/>
                </a:xfrm>
                <a:custGeom>
                  <a:avLst/>
                  <a:gdLst/>
                  <a:ahLst/>
                  <a:cxnLst/>
                  <a:rect l="l" t="t" r="r" b="b"/>
                  <a:pathLst>
                    <a:path w="153034" h="153035">
                      <a:moveTo>
                        <a:pt x="81" y="0"/>
                      </a:moveTo>
                      <a:lnTo>
                        <a:pt x="0" y="152907"/>
                      </a:lnTo>
                      <a:lnTo>
                        <a:pt x="152948" y="76536"/>
                      </a:lnTo>
                      <a:lnTo>
                        <a:pt x="81" y="0"/>
                      </a:lnTo>
                      <a:close/>
                    </a:path>
                  </a:pathLst>
                </a:custGeom>
                <a:solidFill>
                  <a:srgbClr val="9A1A0F"/>
                </a:solidFill>
              </p:spPr>
              <p:txBody>
                <a:bodyPr wrap="square" lIns="0" tIns="0" rIns="0" bIns="0" rtlCol="0"/>
                <a:lstStyle/>
                <a:p>
                  <a:endParaRPr sz="874"/>
                </a:p>
              </p:txBody>
            </p:sp>
            <p:sp>
              <p:nvSpPr>
                <p:cNvPr id="43" name="object 18"/>
                <p:cNvSpPr/>
                <p:nvPr/>
              </p:nvSpPr>
              <p:spPr>
                <a:xfrm>
                  <a:off x="4111625" y="5120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F35F74"/>
                </a:solidFill>
              </p:spPr>
              <p:txBody>
                <a:bodyPr wrap="square" lIns="0" tIns="0" rIns="0" bIns="0" rtlCol="0"/>
                <a:lstStyle/>
                <a:p>
                  <a:endParaRPr sz="874"/>
                </a:p>
              </p:txBody>
            </p:sp>
            <p:sp>
              <p:nvSpPr>
                <p:cNvPr id="44" name="object 19"/>
                <p:cNvSpPr/>
                <p:nvPr/>
              </p:nvSpPr>
              <p:spPr>
                <a:xfrm>
                  <a:off x="4111625" y="5120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874"/>
                </a:p>
              </p:txBody>
            </p:sp>
            <p:sp>
              <p:nvSpPr>
                <p:cNvPr id="45" name="object 20"/>
                <p:cNvSpPr txBox="1"/>
                <p:nvPr/>
              </p:nvSpPr>
              <p:spPr>
                <a:xfrm>
                  <a:off x="4518025" y="5426928"/>
                  <a:ext cx="838199" cy="239545"/>
                </a:xfrm>
                <a:prstGeom prst="rect">
                  <a:avLst/>
                </a:prstGeom>
              </p:spPr>
              <p:txBody>
                <a:bodyPr vert="horz" wrap="square" lIns="0" tIns="0" rIns="0" bIns="0" rtlCol="0">
                  <a:spAutoFit/>
                </a:bodyPr>
                <a:lstStyle/>
                <a:p>
                  <a:pPr marL="9245"/>
                  <a:r>
                    <a:rPr sz="874" spc="-11" dirty="0">
                      <a:solidFill>
                        <a:sysClr val="windowText" lastClr="000000"/>
                      </a:solidFill>
                      <a:latin typeface="Verdana"/>
                      <a:cs typeface="Verdana"/>
                    </a:rPr>
                    <a:t>Budget</a:t>
                  </a:r>
                  <a:endParaRPr sz="874" dirty="0">
                    <a:solidFill>
                      <a:sysClr val="windowText" lastClr="000000"/>
                    </a:solidFill>
                    <a:latin typeface="Verdana"/>
                    <a:cs typeface="Verdana"/>
                  </a:endParaRPr>
                </a:p>
              </p:txBody>
            </p:sp>
            <p:sp>
              <p:nvSpPr>
                <p:cNvPr id="46" name="object 21"/>
                <p:cNvSpPr/>
                <p:nvPr/>
              </p:nvSpPr>
              <p:spPr>
                <a:xfrm>
                  <a:off x="2820289" y="3854668"/>
                  <a:ext cx="2283460" cy="0"/>
                </a:xfrm>
                <a:custGeom>
                  <a:avLst/>
                  <a:gdLst/>
                  <a:ahLst/>
                  <a:cxnLst/>
                  <a:rect l="l" t="t" r="r" b="b"/>
                  <a:pathLst>
                    <a:path w="2283460">
                      <a:moveTo>
                        <a:pt x="0" y="0"/>
                      </a:moveTo>
                      <a:lnTo>
                        <a:pt x="2283015" y="0"/>
                      </a:lnTo>
                    </a:path>
                  </a:pathLst>
                </a:custGeom>
                <a:ln w="3175">
                  <a:solidFill>
                    <a:srgbClr val="9A1A0F"/>
                  </a:solidFill>
                </a:ln>
              </p:spPr>
              <p:txBody>
                <a:bodyPr wrap="square" lIns="0" tIns="0" rIns="0" bIns="0" rtlCol="0"/>
                <a:lstStyle/>
                <a:p>
                  <a:endParaRPr sz="874"/>
                </a:p>
              </p:txBody>
            </p:sp>
            <p:sp>
              <p:nvSpPr>
                <p:cNvPr id="47" name="object 22"/>
                <p:cNvSpPr/>
                <p:nvPr/>
              </p:nvSpPr>
              <p:spPr>
                <a:xfrm>
                  <a:off x="5077863" y="3778960"/>
                  <a:ext cx="153035" cy="153035"/>
                </a:xfrm>
                <a:custGeom>
                  <a:avLst/>
                  <a:gdLst/>
                  <a:ahLst/>
                  <a:cxnLst/>
                  <a:rect l="l" t="t" r="r" b="b"/>
                  <a:pathLst>
                    <a:path w="153035" h="153035">
                      <a:moveTo>
                        <a:pt x="81" y="0"/>
                      </a:moveTo>
                      <a:lnTo>
                        <a:pt x="0" y="152907"/>
                      </a:lnTo>
                      <a:lnTo>
                        <a:pt x="152948" y="76536"/>
                      </a:lnTo>
                      <a:lnTo>
                        <a:pt x="81" y="0"/>
                      </a:lnTo>
                      <a:close/>
                    </a:path>
                  </a:pathLst>
                </a:custGeom>
                <a:solidFill>
                  <a:srgbClr val="9A1A0F"/>
                </a:solidFill>
              </p:spPr>
              <p:txBody>
                <a:bodyPr wrap="square" lIns="0" tIns="0" rIns="0" bIns="0" rtlCol="0"/>
                <a:lstStyle/>
                <a:p>
                  <a:endParaRPr sz="874"/>
                </a:p>
              </p:txBody>
            </p:sp>
            <p:sp>
              <p:nvSpPr>
                <p:cNvPr id="50" name="object 25"/>
                <p:cNvSpPr/>
                <p:nvPr/>
              </p:nvSpPr>
              <p:spPr>
                <a:xfrm>
                  <a:off x="5237162" y="2582321"/>
                  <a:ext cx="1727200" cy="2463800"/>
                </a:xfrm>
                <a:custGeom>
                  <a:avLst/>
                  <a:gdLst/>
                  <a:ahLst/>
                  <a:cxnLst/>
                  <a:rect l="l" t="t" r="r" b="b"/>
                  <a:pathLst>
                    <a:path w="1727200" h="2463800">
                      <a:moveTo>
                        <a:pt x="0" y="0"/>
                      </a:moveTo>
                      <a:lnTo>
                        <a:pt x="1727200" y="0"/>
                      </a:lnTo>
                      <a:lnTo>
                        <a:pt x="1727200" y="2463800"/>
                      </a:lnTo>
                      <a:lnTo>
                        <a:pt x="0" y="2463800"/>
                      </a:lnTo>
                      <a:lnTo>
                        <a:pt x="0" y="0"/>
                      </a:lnTo>
                      <a:close/>
                    </a:path>
                  </a:pathLst>
                </a:custGeom>
                <a:ln w="12700">
                  <a:solidFill>
                    <a:srgbClr val="929292"/>
                  </a:solidFill>
                </a:ln>
              </p:spPr>
              <p:txBody>
                <a:bodyPr wrap="square" lIns="0" tIns="0" rIns="0" bIns="0" rtlCol="0"/>
                <a:lstStyle/>
                <a:p>
                  <a:endParaRPr sz="874"/>
                </a:p>
              </p:txBody>
            </p:sp>
            <p:sp>
              <p:nvSpPr>
                <p:cNvPr id="51" name="object 26"/>
                <p:cNvSpPr/>
                <p:nvPr/>
              </p:nvSpPr>
              <p:spPr>
                <a:xfrm>
                  <a:off x="5187856" y="2818765"/>
                  <a:ext cx="1921764" cy="1089660"/>
                </a:xfrm>
                <a:prstGeom prst="rect">
                  <a:avLst/>
                </a:prstGeom>
                <a:blipFill>
                  <a:blip r:embed="rId2" cstate="print"/>
                  <a:stretch>
                    <a:fillRect/>
                  </a:stretch>
                </a:blipFill>
              </p:spPr>
              <p:txBody>
                <a:bodyPr wrap="square" lIns="0" tIns="0" rIns="0" bIns="0" rtlCol="0"/>
                <a:lstStyle/>
                <a:p>
                  <a:endParaRPr sz="874"/>
                </a:p>
              </p:txBody>
            </p:sp>
            <p:sp>
              <p:nvSpPr>
                <p:cNvPr id="52" name="object 27"/>
                <p:cNvSpPr/>
                <p:nvPr/>
              </p:nvSpPr>
              <p:spPr>
                <a:xfrm>
                  <a:off x="52673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379EAE"/>
                </a:solidFill>
              </p:spPr>
              <p:txBody>
                <a:bodyPr wrap="square" lIns="0" tIns="0" rIns="0" bIns="0" rtlCol="0"/>
                <a:lstStyle/>
                <a:p>
                  <a:endParaRPr sz="874"/>
                </a:p>
              </p:txBody>
            </p:sp>
            <p:sp>
              <p:nvSpPr>
                <p:cNvPr id="53" name="object 28"/>
                <p:cNvSpPr/>
                <p:nvPr/>
              </p:nvSpPr>
              <p:spPr>
                <a:xfrm>
                  <a:off x="52673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chemeClr val="accent1"/>
                </a:solidFill>
                <a:ln w="12700">
                  <a:solidFill>
                    <a:srgbClr val="151515"/>
                  </a:solidFill>
                </a:ln>
              </p:spPr>
              <p:txBody>
                <a:bodyPr wrap="square" lIns="0" tIns="0" rIns="0" bIns="0" rtlCol="0"/>
                <a:lstStyle/>
                <a:p>
                  <a:endParaRPr sz="874"/>
                </a:p>
              </p:txBody>
            </p:sp>
            <p:sp>
              <p:nvSpPr>
                <p:cNvPr id="54" name="object 29"/>
                <p:cNvSpPr txBox="1"/>
                <p:nvPr/>
              </p:nvSpPr>
              <p:spPr>
                <a:xfrm>
                  <a:off x="5379246" y="3152104"/>
                  <a:ext cx="1370011" cy="244341"/>
                </a:xfrm>
                <a:prstGeom prst="rect">
                  <a:avLst/>
                </a:prstGeom>
              </p:spPr>
              <p:txBody>
                <a:bodyPr vert="horz" wrap="square" lIns="0" tIns="0" rIns="0" bIns="0" rtlCol="0">
                  <a:spAutoFit/>
                </a:bodyPr>
                <a:lstStyle/>
                <a:p>
                  <a:pPr marR="3698">
                    <a:lnSpc>
                      <a:spcPct val="101899"/>
                    </a:lnSpc>
                  </a:pPr>
                  <a:r>
                    <a:rPr sz="874" dirty="0">
                      <a:solidFill>
                        <a:sysClr val="windowText" lastClr="000000"/>
                      </a:solidFill>
                      <a:latin typeface="Verdana"/>
                      <a:cs typeface="Verdana"/>
                    </a:rPr>
                    <a:t>Obj</a:t>
                  </a:r>
                  <a:r>
                    <a:rPr sz="874" spc="-11" dirty="0">
                      <a:solidFill>
                        <a:sysClr val="windowText" lastClr="000000"/>
                      </a:solidFill>
                      <a:latin typeface="Verdana"/>
                      <a:cs typeface="Verdana"/>
                    </a:rPr>
                    <a:t>e</a:t>
                  </a:r>
                  <a:r>
                    <a:rPr sz="874" dirty="0">
                      <a:solidFill>
                        <a:sysClr val="windowText" lastClr="000000"/>
                      </a:solidFill>
                      <a:latin typeface="Verdana"/>
                      <a:cs typeface="Verdana"/>
                    </a:rPr>
                    <a:t>ct</a:t>
                  </a:r>
                  <a:r>
                    <a:rPr sz="874" spc="-4" dirty="0">
                      <a:solidFill>
                        <a:sysClr val="windowText" lastClr="000000"/>
                      </a:solidFill>
                      <a:latin typeface="Verdana"/>
                      <a:cs typeface="Verdana"/>
                    </a:rPr>
                    <a:t>i</a:t>
                  </a:r>
                  <a:r>
                    <a:rPr sz="874" spc="-26" dirty="0">
                      <a:solidFill>
                        <a:sysClr val="windowText" lastClr="000000"/>
                      </a:solidFill>
                      <a:latin typeface="Verdana"/>
                      <a:cs typeface="Verdana"/>
                    </a:rPr>
                    <a:t>v</a:t>
                  </a:r>
                  <a:r>
                    <a:rPr sz="874" spc="-11" dirty="0">
                      <a:solidFill>
                        <a:sysClr val="windowText" lastClr="000000"/>
                      </a:solidFill>
                      <a:latin typeface="Verdana"/>
                      <a:cs typeface="Verdana"/>
                    </a:rPr>
                    <a:t>e</a:t>
                  </a:r>
                  <a:r>
                    <a:rPr sz="874" dirty="0">
                      <a:solidFill>
                        <a:sysClr val="windowText" lastClr="000000"/>
                      </a:solidFill>
                      <a:latin typeface="Verdana"/>
                      <a:cs typeface="Verdana"/>
                    </a:rPr>
                    <a:t>(s)</a:t>
                  </a:r>
                </a:p>
              </p:txBody>
            </p:sp>
            <p:sp>
              <p:nvSpPr>
                <p:cNvPr id="55" name="object 30"/>
                <p:cNvSpPr/>
                <p:nvPr/>
              </p:nvSpPr>
              <p:spPr>
                <a:xfrm>
                  <a:off x="5187856" y="3898265"/>
                  <a:ext cx="1921764" cy="1089660"/>
                </a:xfrm>
                <a:prstGeom prst="rect">
                  <a:avLst/>
                </a:prstGeom>
                <a:blipFill>
                  <a:blip r:embed="rId2" cstate="print"/>
                  <a:stretch>
                    <a:fillRect/>
                  </a:stretch>
                </a:blipFill>
              </p:spPr>
              <p:txBody>
                <a:bodyPr wrap="square" lIns="0" tIns="0" rIns="0" bIns="0" rtlCol="0"/>
                <a:lstStyle/>
                <a:p>
                  <a:endParaRPr sz="874"/>
                </a:p>
              </p:txBody>
            </p:sp>
            <p:sp>
              <p:nvSpPr>
                <p:cNvPr id="56" name="object 31"/>
                <p:cNvSpPr/>
                <p:nvPr/>
              </p:nvSpPr>
              <p:spPr>
                <a:xfrm>
                  <a:off x="5267325" y="3977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92D050"/>
                </a:solidFill>
              </p:spPr>
              <p:txBody>
                <a:bodyPr wrap="square" lIns="0" tIns="0" rIns="0" bIns="0" rtlCol="0"/>
                <a:lstStyle/>
                <a:p>
                  <a:endParaRPr sz="874"/>
                </a:p>
              </p:txBody>
            </p:sp>
            <p:sp>
              <p:nvSpPr>
                <p:cNvPr id="57" name="object 32"/>
                <p:cNvSpPr/>
                <p:nvPr/>
              </p:nvSpPr>
              <p:spPr>
                <a:xfrm>
                  <a:off x="5267325" y="3977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874"/>
                </a:p>
              </p:txBody>
            </p:sp>
            <p:sp>
              <p:nvSpPr>
                <p:cNvPr id="58" name="object 33"/>
                <p:cNvSpPr txBox="1"/>
                <p:nvPr/>
              </p:nvSpPr>
              <p:spPr>
                <a:xfrm>
                  <a:off x="5622927" y="4283926"/>
                  <a:ext cx="951866" cy="239545"/>
                </a:xfrm>
                <a:prstGeom prst="rect">
                  <a:avLst/>
                </a:prstGeom>
              </p:spPr>
              <p:txBody>
                <a:bodyPr vert="horz" wrap="square" lIns="0" tIns="0" rIns="0" bIns="0" rtlCol="0">
                  <a:spAutoFit/>
                </a:bodyPr>
                <a:lstStyle/>
                <a:p>
                  <a:pPr marL="9245"/>
                  <a:r>
                    <a:rPr sz="874" spc="-11" dirty="0">
                      <a:solidFill>
                        <a:sysClr val="windowText" lastClr="000000"/>
                      </a:solidFill>
                      <a:latin typeface="Verdana"/>
                      <a:cs typeface="Verdana"/>
                    </a:rPr>
                    <a:t>Benefits</a:t>
                  </a:r>
                  <a:endParaRPr sz="874" dirty="0">
                    <a:solidFill>
                      <a:sysClr val="windowText" lastClr="000000"/>
                    </a:solidFill>
                    <a:latin typeface="Verdana"/>
                    <a:cs typeface="Verdana"/>
                  </a:endParaRPr>
                </a:p>
              </p:txBody>
            </p:sp>
            <p:sp>
              <p:nvSpPr>
                <p:cNvPr id="59" name="object 34"/>
                <p:cNvSpPr/>
                <p:nvPr/>
              </p:nvSpPr>
              <p:spPr>
                <a:xfrm>
                  <a:off x="6101760" y="3685634"/>
                  <a:ext cx="0" cy="369570"/>
                </a:xfrm>
                <a:custGeom>
                  <a:avLst/>
                  <a:gdLst/>
                  <a:ahLst/>
                  <a:cxnLst/>
                  <a:rect l="l" t="t" r="r" b="b"/>
                  <a:pathLst>
                    <a:path h="369570">
                      <a:moveTo>
                        <a:pt x="0" y="0"/>
                      </a:moveTo>
                      <a:lnTo>
                        <a:pt x="0" y="369380"/>
                      </a:lnTo>
                    </a:path>
                  </a:pathLst>
                </a:custGeom>
                <a:ln w="3175">
                  <a:solidFill>
                    <a:srgbClr val="9A1A0F"/>
                  </a:solidFill>
                </a:ln>
              </p:spPr>
              <p:txBody>
                <a:bodyPr wrap="square" lIns="0" tIns="0" rIns="0" bIns="0" rtlCol="0"/>
                <a:lstStyle/>
                <a:p>
                  <a:endParaRPr sz="874"/>
                </a:p>
              </p:txBody>
            </p:sp>
            <p:sp>
              <p:nvSpPr>
                <p:cNvPr id="60" name="object 35"/>
                <p:cNvSpPr/>
                <p:nvPr/>
              </p:nvSpPr>
              <p:spPr>
                <a:xfrm>
                  <a:off x="6024797" y="4029369"/>
                  <a:ext cx="153035" cy="153670"/>
                </a:xfrm>
                <a:custGeom>
                  <a:avLst/>
                  <a:gdLst/>
                  <a:ahLst/>
                  <a:cxnLst/>
                  <a:rect l="l" t="t" r="r" b="b"/>
                  <a:pathLst>
                    <a:path w="153034" h="153670">
                      <a:moveTo>
                        <a:pt x="0" y="0"/>
                      </a:moveTo>
                      <a:lnTo>
                        <a:pt x="75965" y="153151"/>
                      </a:lnTo>
                      <a:lnTo>
                        <a:pt x="152906" y="488"/>
                      </a:lnTo>
                      <a:lnTo>
                        <a:pt x="0" y="0"/>
                      </a:lnTo>
                      <a:close/>
                    </a:path>
                  </a:pathLst>
                </a:custGeom>
                <a:solidFill>
                  <a:srgbClr val="9A1A0F"/>
                </a:solidFill>
              </p:spPr>
              <p:txBody>
                <a:bodyPr wrap="square" lIns="0" tIns="0" rIns="0" bIns="0" rtlCol="0"/>
                <a:lstStyle/>
                <a:p>
                  <a:endParaRPr sz="874"/>
                </a:p>
              </p:txBody>
            </p:sp>
            <p:sp>
              <p:nvSpPr>
                <p:cNvPr id="64" name="object 39"/>
                <p:cNvSpPr/>
                <p:nvPr/>
              </p:nvSpPr>
              <p:spPr>
                <a:xfrm>
                  <a:off x="1085756" y="3352165"/>
                  <a:ext cx="1921764" cy="1089660"/>
                </a:xfrm>
                <a:prstGeom prst="rect">
                  <a:avLst/>
                </a:prstGeom>
                <a:blipFill>
                  <a:blip r:embed="rId2" cstate="print"/>
                  <a:stretch>
                    <a:fillRect/>
                  </a:stretch>
                </a:blipFill>
              </p:spPr>
              <p:txBody>
                <a:bodyPr wrap="square" lIns="0" tIns="0" rIns="0" bIns="0" rtlCol="0"/>
                <a:lstStyle/>
                <a:p>
                  <a:endParaRPr sz="874"/>
                </a:p>
              </p:txBody>
            </p:sp>
            <p:sp>
              <p:nvSpPr>
                <p:cNvPr id="65" name="object 40"/>
                <p:cNvSpPr/>
                <p:nvPr/>
              </p:nvSpPr>
              <p:spPr>
                <a:xfrm>
                  <a:off x="1165225" y="34316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8FAADC"/>
                </a:solidFill>
              </p:spPr>
              <p:txBody>
                <a:bodyPr wrap="square" lIns="0" tIns="0" rIns="0" bIns="0" rtlCol="0"/>
                <a:lstStyle/>
                <a:p>
                  <a:endParaRPr sz="874"/>
                </a:p>
              </p:txBody>
            </p:sp>
            <p:sp>
              <p:nvSpPr>
                <p:cNvPr id="66" name="object 41"/>
                <p:cNvSpPr/>
                <p:nvPr/>
              </p:nvSpPr>
              <p:spPr>
                <a:xfrm>
                  <a:off x="1165225" y="34316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874"/>
                </a:p>
              </p:txBody>
            </p:sp>
            <p:sp>
              <p:nvSpPr>
                <p:cNvPr id="67" name="object 42"/>
                <p:cNvSpPr txBox="1"/>
                <p:nvPr/>
              </p:nvSpPr>
              <p:spPr>
                <a:xfrm>
                  <a:off x="1470026" y="3737827"/>
                  <a:ext cx="1052830" cy="239545"/>
                </a:xfrm>
                <a:prstGeom prst="rect">
                  <a:avLst/>
                </a:prstGeom>
              </p:spPr>
              <p:txBody>
                <a:bodyPr vert="horz" wrap="square" lIns="0" tIns="0" rIns="0" bIns="0" rtlCol="0">
                  <a:spAutoFit/>
                </a:bodyPr>
                <a:lstStyle/>
                <a:p>
                  <a:pPr marL="9245"/>
                  <a:r>
                    <a:rPr sz="874" spc="-11" dirty="0">
                      <a:latin typeface="Verdana"/>
                      <a:cs typeface="Verdana"/>
                    </a:rPr>
                    <a:t>Si</a:t>
                  </a:r>
                  <a:r>
                    <a:rPr sz="874" spc="-8" dirty="0">
                      <a:latin typeface="Verdana"/>
                      <a:cs typeface="Verdana"/>
                    </a:rPr>
                    <a:t>tuati</a:t>
                  </a:r>
                  <a:r>
                    <a:rPr sz="874" spc="-11" dirty="0">
                      <a:latin typeface="Verdana"/>
                      <a:cs typeface="Verdana"/>
                    </a:rPr>
                    <a:t>on</a:t>
                  </a:r>
                  <a:endParaRPr sz="874" dirty="0">
                    <a:latin typeface="Verdana"/>
                    <a:cs typeface="Verdana"/>
                  </a:endParaRPr>
                </a:p>
              </p:txBody>
            </p:sp>
          </p:grpSp>
        </p:grpSp>
        <p:sp>
          <p:nvSpPr>
            <p:cNvPr id="48" name="object 37"/>
            <p:cNvSpPr txBox="1"/>
            <p:nvPr/>
          </p:nvSpPr>
          <p:spPr>
            <a:xfrm>
              <a:off x="5958409" y="3440836"/>
              <a:ext cx="371777" cy="802341"/>
            </a:xfrm>
            <a:prstGeom prst="rect">
              <a:avLst/>
            </a:prstGeom>
          </p:spPr>
          <p:txBody>
            <a:bodyPr vert="horz" wrap="square" lIns="0" tIns="0" rIns="0" bIns="0" rtlCol="0">
              <a:spAutoFit/>
            </a:bodyPr>
            <a:lstStyle/>
            <a:p>
              <a:pPr marL="9245">
                <a:lnSpc>
                  <a:spcPts val="4172"/>
                </a:lnSpc>
              </a:pPr>
              <a:endParaRPr sz="2621" dirty="0">
                <a:latin typeface="Verdana"/>
                <a:cs typeface="Verdana"/>
              </a:endParaRPr>
            </a:p>
          </p:txBody>
        </p:sp>
      </p:grpSp>
      <p:graphicFrame>
        <p:nvGraphicFramePr>
          <p:cNvPr id="68" name="object 3"/>
          <p:cNvGraphicFramePr>
            <a:graphicFrameLocks noGrp="1"/>
          </p:cNvGraphicFramePr>
          <p:nvPr/>
        </p:nvGraphicFramePr>
        <p:xfrm>
          <a:off x="1190904" y="2354329"/>
          <a:ext cx="1835462" cy="1631427"/>
        </p:xfrm>
        <a:graphic>
          <a:graphicData uri="http://schemas.openxmlformats.org/drawingml/2006/table">
            <a:tbl>
              <a:tblPr firstRow="1" bandRow="1">
                <a:tableStyleId>{2D5ABB26-0587-4C30-8999-92F81FD0307C}</a:tableStyleId>
              </a:tblPr>
              <a:tblGrid>
                <a:gridCol w="1835462">
                  <a:extLst>
                    <a:ext uri="{9D8B030D-6E8A-4147-A177-3AD203B41FA5}">
                      <a16:colId xmlns:a16="http://schemas.microsoft.com/office/drawing/2014/main" val="20000"/>
                    </a:ext>
                  </a:extLst>
                </a:gridCol>
              </a:tblGrid>
              <a:tr h="365760">
                <a:tc>
                  <a:txBody>
                    <a:bodyPr/>
                    <a:lstStyle/>
                    <a:p>
                      <a:pPr marL="86995">
                        <a:lnSpc>
                          <a:spcPct val="100000"/>
                        </a:lnSpc>
                      </a:pPr>
                      <a:r>
                        <a:rPr lang="en-US" sz="1200" b="1" i="1" dirty="0">
                          <a:solidFill>
                            <a:srgbClr val="FFFFFF"/>
                          </a:solidFill>
                          <a:latin typeface="Verdana"/>
                          <a:cs typeface="Verdana"/>
                        </a:rPr>
                        <a:t>Need Statement </a:t>
                      </a:r>
                      <a:r>
                        <a:rPr sz="1200" b="1" i="1" dirty="0">
                          <a:solidFill>
                            <a:srgbClr val="FFFFFF"/>
                          </a:solidFill>
                          <a:latin typeface="Verdana"/>
                          <a:cs typeface="Verdana"/>
                        </a:rPr>
                        <a:t>Component</a:t>
                      </a:r>
                      <a:r>
                        <a:rPr lang="en-US" sz="1200" b="1" i="1" dirty="0">
                          <a:solidFill>
                            <a:srgbClr val="FFFFFF"/>
                          </a:solidFill>
                          <a:latin typeface="Verdana"/>
                          <a:cs typeface="Verdana"/>
                        </a:rPr>
                        <a:t>s</a:t>
                      </a:r>
                      <a:endParaRPr sz="1200" dirty="0">
                        <a:latin typeface="Verdana"/>
                        <a:cs typeface="Verdana"/>
                      </a:endParaRPr>
                    </a:p>
                  </a:txBody>
                  <a:tcPr marL="0" marR="0" marT="0" marB="0">
                    <a:lnL w="28575">
                      <a:solidFill>
                        <a:srgbClr val="151515"/>
                      </a:solidFill>
                      <a:prstDash val="solid"/>
                    </a:lnL>
                    <a:lnR w="12700">
                      <a:solidFill>
                        <a:srgbClr val="151515"/>
                      </a:solidFill>
                      <a:prstDash val="solid"/>
                    </a:lnR>
                    <a:lnT w="28575">
                      <a:solidFill>
                        <a:srgbClr val="151515"/>
                      </a:solidFill>
                      <a:prstDash val="solid"/>
                    </a:lnT>
                    <a:lnB w="12700">
                      <a:solidFill>
                        <a:srgbClr val="151515"/>
                      </a:solidFill>
                      <a:prstDash val="solid"/>
                    </a:lnB>
                    <a:solidFill>
                      <a:srgbClr val="00669C"/>
                    </a:solidFill>
                  </a:tcPr>
                </a:tc>
                <a:extLst>
                  <a:ext uri="{0D108BD9-81ED-4DB2-BD59-A6C34878D82A}">
                    <a16:rowId xmlns:a16="http://schemas.microsoft.com/office/drawing/2014/main" val="10000"/>
                  </a:ext>
                </a:extLst>
              </a:tr>
              <a:tr h="212455">
                <a:tc>
                  <a:txBody>
                    <a:bodyPr/>
                    <a:lstStyle/>
                    <a:p>
                      <a:pPr marL="86995">
                        <a:lnSpc>
                          <a:spcPct val="100000"/>
                        </a:lnSpc>
                      </a:pPr>
                      <a:r>
                        <a:rPr sz="1000" b="1" dirty="0">
                          <a:solidFill>
                            <a:srgbClr val="151515"/>
                          </a:solidFill>
                          <a:latin typeface="Verdana"/>
                          <a:cs typeface="Verdana"/>
                        </a:rPr>
                        <a:t>1.</a:t>
                      </a:r>
                      <a:r>
                        <a:rPr sz="1000" b="1" spc="-5" dirty="0">
                          <a:solidFill>
                            <a:srgbClr val="151515"/>
                          </a:solidFill>
                          <a:latin typeface="Verdana"/>
                          <a:cs typeface="Verdana"/>
                        </a:rPr>
                        <a:t> </a:t>
                      </a:r>
                      <a:r>
                        <a:rPr sz="1000" b="1" dirty="0">
                          <a:solidFill>
                            <a:srgbClr val="151515"/>
                          </a:solidFill>
                          <a:latin typeface="Verdana"/>
                          <a:cs typeface="Verdana"/>
                        </a:rPr>
                        <a:t>Story</a:t>
                      </a:r>
                      <a:r>
                        <a:rPr lang="en-US" sz="1000" b="1" dirty="0">
                          <a:solidFill>
                            <a:srgbClr val="151515"/>
                          </a:solidFill>
                          <a:latin typeface="Verdana"/>
                          <a:cs typeface="Verdana"/>
                        </a:rPr>
                        <a:t> (Problem)</a:t>
                      </a:r>
                      <a:endParaRPr sz="10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1"/>
                  </a:ext>
                </a:extLst>
              </a:tr>
              <a:tr h="353616">
                <a:tc>
                  <a:txBody>
                    <a:bodyPr/>
                    <a:lstStyle/>
                    <a:p>
                      <a:pPr marL="86995" marR="628015">
                        <a:lnSpc>
                          <a:spcPct val="101200"/>
                        </a:lnSpc>
                      </a:pPr>
                      <a:r>
                        <a:rPr sz="1000" b="1" dirty="0">
                          <a:solidFill>
                            <a:srgbClr val="151515"/>
                          </a:solidFill>
                          <a:latin typeface="Verdana"/>
                          <a:cs typeface="Verdana"/>
                        </a:rPr>
                        <a:t>2.</a:t>
                      </a:r>
                      <a:r>
                        <a:rPr sz="1000" b="1" spc="-5" dirty="0">
                          <a:solidFill>
                            <a:srgbClr val="151515"/>
                          </a:solidFill>
                          <a:latin typeface="Verdana"/>
                          <a:cs typeface="Verdana"/>
                        </a:rPr>
                        <a:t> </a:t>
                      </a:r>
                      <a:r>
                        <a:rPr sz="1000" b="1" dirty="0">
                          <a:solidFill>
                            <a:srgbClr val="151515"/>
                          </a:solidFill>
                          <a:latin typeface="Verdana"/>
                          <a:cs typeface="Verdana"/>
                        </a:rPr>
                        <a:t>Plan</a:t>
                      </a:r>
                      <a:r>
                        <a:rPr sz="1000" b="1" spc="-5" dirty="0">
                          <a:solidFill>
                            <a:srgbClr val="151515"/>
                          </a:solidFill>
                          <a:latin typeface="Verdana"/>
                          <a:cs typeface="Verdana"/>
                        </a:rPr>
                        <a:t> </a:t>
                      </a:r>
                      <a:r>
                        <a:rPr sz="1000" b="1" dirty="0">
                          <a:solidFill>
                            <a:srgbClr val="151515"/>
                          </a:solidFill>
                          <a:latin typeface="Verdana"/>
                          <a:cs typeface="Verdana"/>
                        </a:rPr>
                        <a:t>for s</a:t>
                      </a:r>
                      <a:r>
                        <a:rPr sz="1000" b="1" spc="-5" dirty="0">
                          <a:solidFill>
                            <a:srgbClr val="151515"/>
                          </a:solidFill>
                          <a:latin typeface="Verdana"/>
                          <a:cs typeface="Verdana"/>
                        </a:rPr>
                        <a:t>ol</a:t>
                      </a:r>
                      <a:r>
                        <a:rPr sz="1000" b="1" dirty="0">
                          <a:solidFill>
                            <a:srgbClr val="151515"/>
                          </a:solidFill>
                          <a:latin typeface="Verdana"/>
                          <a:cs typeface="Verdana"/>
                        </a:rPr>
                        <a:t>v</a:t>
                      </a:r>
                      <a:r>
                        <a:rPr sz="1000" b="1" spc="-5" dirty="0">
                          <a:solidFill>
                            <a:srgbClr val="151515"/>
                          </a:solidFill>
                          <a:latin typeface="Verdana"/>
                          <a:cs typeface="Verdana"/>
                        </a:rPr>
                        <a:t>in</a:t>
                      </a:r>
                      <a:r>
                        <a:rPr sz="1000" b="1" dirty="0">
                          <a:solidFill>
                            <a:srgbClr val="151515"/>
                          </a:solidFill>
                          <a:latin typeface="Verdana"/>
                          <a:cs typeface="Verdana"/>
                        </a:rPr>
                        <a:t>g</a:t>
                      </a:r>
                      <a:r>
                        <a:rPr lang="en-US" sz="1000" b="1" dirty="0">
                          <a:solidFill>
                            <a:srgbClr val="151515"/>
                          </a:solidFill>
                          <a:latin typeface="Verdana"/>
                          <a:cs typeface="Verdana"/>
                        </a:rPr>
                        <a:t> (Problem)</a:t>
                      </a:r>
                      <a:endParaRPr sz="10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2"/>
                  </a:ext>
                </a:extLst>
              </a:tr>
              <a:tr h="450200">
                <a:tc>
                  <a:txBody>
                    <a:bodyPr/>
                    <a:lstStyle/>
                    <a:p>
                      <a:pPr marL="86995" marR="252095">
                        <a:lnSpc>
                          <a:spcPct val="101200"/>
                        </a:lnSpc>
                      </a:pPr>
                      <a:r>
                        <a:rPr sz="1000" b="1" dirty="0">
                          <a:solidFill>
                            <a:srgbClr val="151515"/>
                          </a:solidFill>
                          <a:latin typeface="Verdana"/>
                          <a:cs typeface="Verdana"/>
                        </a:rPr>
                        <a:t>3.</a:t>
                      </a:r>
                      <a:r>
                        <a:rPr sz="1000" b="1" spc="-5" dirty="0">
                          <a:solidFill>
                            <a:srgbClr val="151515"/>
                          </a:solidFill>
                          <a:latin typeface="Verdana"/>
                          <a:cs typeface="Verdana"/>
                        </a:rPr>
                        <a:t> </a:t>
                      </a:r>
                      <a:r>
                        <a:rPr lang="en-US" sz="1000" b="1" spc="-5" dirty="0">
                          <a:solidFill>
                            <a:srgbClr val="151515"/>
                          </a:solidFill>
                          <a:latin typeface="Verdana"/>
                          <a:cs typeface="Verdana"/>
                        </a:rPr>
                        <a:t>Benefits</a:t>
                      </a:r>
                    </a:p>
                    <a:p>
                      <a:pPr marL="86995" marR="252095">
                        <a:lnSpc>
                          <a:spcPct val="101200"/>
                        </a:lnSpc>
                      </a:pPr>
                      <a:r>
                        <a:rPr lang="en-US" sz="1000" b="1" spc="-5" dirty="0">
                          <a:solidFill>
                            <a:srgbClr val="151515"/>
                          </a:solidFill>
                          <a:latin typeface="Verdana"/>
                          <a:cs typeface="Verdana"/>
                        </a:rPr>
                        <a:t>4. </a:t>
                      </a:r>
                      <a:r>
                        <a:rPr sz="1000" b="1" dirty="0">
                          <a:solidFill>
                            <a:srgbClr val="151515"/>
                          </a:solidFill>
                          <a:latin typeface="Verdana"/>
                          <a:cs typeface="Verdana"/>
                        </a:rPr>
                        <a:t>Request </a:t>
                      </a:r>
                      <a:r>
                        <a:rPr sz="1000" b="1" spc="-5" dirty="0">
                          <a:solidFill>
                            <a:srgbClr val="151515"/>
                          </a:solidFill>
                          <a:latin typeface="Verdana"/>
                          <a:cs typeface="Verdana"/>
                        </a:rPr>
                        <a:t>fo</a:t>
                      </a:r>
                      <a:r>
                        <a:rPr sz="1000" b="1" dirty="0">
                          <a:solidFill>
                            <a:srgbClr val="151515"/>
                          </a:solidFill>
                          <a:latin typeface="Verdana"/>
                          <a:cs typeface="Verdana"/>
                        </a:rPr>
                        <a:t>r supp</a:t>
                      </a:r>
                      <a:r>
                        <a:rPr sz="1000" b="1" spc="-5" dirty="0">
                          <a:solidFill>
                            <a:srgbClr val="151515"/>
                          </a:solidFill>
                          <a:latin typeface="Verdana"/>
                          <a:cs typeface="Verdana"/>
                        </a:rPr>
                        <a:t>o</a:t>
                      </a:r>
                      <a:r>
                        <a:rPr sz="1000" b="1" dirty="0">
                          <a:solidFill>
                            <a:srgbClr val="151515"/>
                          </a:solidFill>
                          <a:latin typeface="Verdana"/>
                          <a:cs typeface="Verdana"/>
                        </a:rPr>
                        <a:t>rt</a:t>
                      </a:r>
                      <a:endParaRPr lang="en-US" sz="1000" b="1" dirty="0">
                        <a:solidFill>
                          <a:srgbClr val="151515"/>
                        </a:solidFill>
                        <a:latin typeface="Verdana"/>
                        <a:cs typeface="Verdana"/>
                      </a:endParaRPr>
                    </a:p>
                    <a:p>
                      <a:pPr marL="86995" marR="252095">
                        <a:lnSpc>
                          <a:spcPct val="101200"/>
                        </a:lnSpc>
                      </a:pPr>
                      <a:endParaRPr sz="1000"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solidFill>
                      <a:srgbClr val="CBCBCB"/>
                    </a:solidFill>
                  </a:tcPr>
                </a:tc>
                <a:extLst>
                  <a:ext uri="{0D108BD9-81ED-4DB2-BD59-A6C34878D82A}">
                    <a16:rowId xmlns:a16="http://schemas.microsoft.com/office/drawing/2014/main" val="10003"/>
                  </a:ext>
                </a:extLst>
              </a:tr>
            </a:tbl>
          </a:graphicData>
        </a:graphic>
      </p:graphicFrame>
      <p:sp>
        <p:nvSpPr>
          <p:cNvPr id="9" name="Bent Arrow 8"/>
          <p:cNvSpPr/>
          <p:nvPr/>
        </p:nvSpPr>
        <p:spPr>
          <a:xfrm flipV="1">
            <a:off x="2108635" y="4220959"/>
            <a:ext cx="1212342" cy="1240623"/>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0">
              <a:solidFill>
                <a:schemeClr val="tx1"/>
              </a:solidFill>
            </a:endParaRPr>
          </a:p>
        </p:txBody>
      </p:sp>
      <p:sp>
        <p:nvSpPr>
          <p:cNvPr id="69" name="TextBox 68"/>
          <p:cNvSpPr txBox="1"/>
          <p:nvPr/>
        </p:nvSpPr>
        <p:spPr>
          <a:xfrm>
            <a:off x="119978" y="150182"/>
            <a:ext cx="9143999" cy="1261884"/>
          </a:xfrm>
          <a:prstGeom prst="rect">
            <a:avLst/>
          </a:prstGeom>
          <a:noFill/>
        </p:spPr>
        <p:txBody>
          <a:bodyPr wrap="square" tIns="137160" bIns="137160" rtlCol="0">
            <a:spAutoFit/>
          </a:bodyPr>
          <a:lstStyle/>
          <a:p>
            <a:pPr algn="ctr"/>
            <a:r>
              <a:rPr lang="en-US" sz="3200" dirty="0">
                <a:latin typeface="Futura Md BT" panose="020B0602020204020303"/>
              </a:rPr>
              <a:t>The Need Statement Content is Incorporated into Proposal Elements</a:t>
            </a:r>
            <a:endParaRPr lang="en-US" i="1" dirty="0">
              <a:solidFill>
                <a:srgbClr val="045397"/>
              </a:solidFill>
              <a:latin typeface="Futura Md BT" panose="020B0602020204020303"/>
            </a:endParaRPr>
          </a:p>
        </p:txBody>
      </p:sp>
      <p:sp>
        <p:nvSpPr>
          <p:cNvPr id="63" name="object 24"/>
          <p:cNvSpPr txBox="1"/>
          <p:nvPr/>
        </p:nvSpPr>
        <p:spPr>
          <a:xfrm>
            <a:off x="7256941" y="5019572"/>
            <a:ext cx="427667" cy="500137"/>
          </a:xfrm>
          <a:prstGeom prst="rect">
            <a:avLst/>
          </a:prstGeom>
        </p:spPr>
        <p:txBody>
          <a:bodyPr vert="horz" wrap="square" lIns="0" tIns="0" rIns="0" bIns="0" rtlCol="0">
            <a:spAutoFit/>
          </a:bodyPr>
          <a:lstStyle/>
          <a:p>
            <a:pPr marL="9245">
              <a:lnSpc>
                <a:spcPts val="3858"/>
              </a:lnSpc>
            </a:pPr>
            <a:r>
              <a:rPr sz="2621" b="1" spc="-29" dirty="0">
                <a:solidFill>
                  <a:srgbClr val="9A1A0F"/>
                </a:solidFill>
                <a:latin typeface="Verdana"/>
                <a:cs typeface="Verdana"/>
              </a:rPr>
              <a:t>B</a:t>
            </a:r>
            <a:endParaRPr sz="2621" dirty="0">
              <a:latin typeface="Verdana"/>
              <a:cs typeface="Verdana"/>
            </a:endParaRPr>
          </a:p>
        </p:txBody>
      </p:sp>
      <p:sp>
        <p:nvSpPr>
          <p:cNvPr id="70" name="object 37"/>
          <p:cNvSpPr txBox="1"/>
          <p:nvPr/>
        </p:nvSpPr>
        <p:spPr>
          <a:xfrm>
            <a:off x="3777961" y="4678121"/>
            <a:ext cx="233582" cy="538609"/>
          </a:xfrm>
          <a:prstGeom prst="rect">
            <a:avLst/>
          </a:prstGeom>
        </p:spPr>
        <p:txBody>
          <a:bodyPr vert="horz" wrap="square" lIns="0" tIns="0" rIns="0" bIns="0" rtlCol="0">
            <a:spAutoFit/>
          </a:bodyPr>
          <a:lstStyle/>
          <a:p>
            <a:pPr marL="9245">
              <a:lnSpc>
                <a:spcPts val="4172"/>
              </a:lnSpc>
            </a:pPr>
            <a:r>
              <a:rPr sz="2621" b="1" dirty="0">
                <a:solidFill>
                  <a:srgbClr val="9A1A0F"/>
                </a:solidFill>
                <a:latin typeface="Verdana"/>
                <a:cs typeface="Verdana"/>
              </a:rPr>
              <a:t>S</a:t>
            </a:r>
            <a:endParaRPr sz="2621" dirty="0">
              <a:latin typeface="Verdana"/>
              <a:cs typeface="Verdana"/>
            </a:endParaRPr>
          </a:p>
        </p:txBody>
      </p:sp>
      <p:sp>
        <p:nvSpPr>
          <p:cNvPr id="71" name="object 38"/>
          <p:cNvSpPr txBox="1"/>
          <p:nvPr/>
        </p:nvSpPr>
        <p:spPr>
          <a:xfrm>
            <a:off x="3991905" y="4984774"/>
            <a:ext cx="123414" cy="179280"/>
          </a:xfrm>
          <a:prstGeom prst="rect">
            <a:avLst/>
          </a:prstGeom>
        </p:spPr>
        <p:txBody>
          <a:bodyPr vert="horz" wrap="square" lIns="0" tIns="0" rIns="0" bIns="0" rtlCol="0">
            <a:spAutoFit/>
          </a:bodyPr>
          <a:lstStyle/>
          <a:p>
            <a:pPr marL="9245"/>
            <a:r>
              <a:rPr sz="1165" b="1" spc="-14" dirty="0">
                <a:solidFill>
                  <a:srgbClr val="9A1A0F"/>
                </a:solidFill>
                <a:latin typeface="Verdana"/>
                <a:cs typeface="Verdana"/>
              </a:rPr>
              <a:t>1</a:t>
            </a:r>
            <a:endParaRPr sz="1165">
              <a:latin typeface="Verdana"/>
              <a:cs typeface="Verdana"/>
            </a:endParaRPr>
          </a:p>
        </p:txBody>
      </p:sp>
      <p:sp>
        <p:nvSpPr>
          <p:cNvPr id="72" name="object 37"/>
          <p:cNvSpPr txBox="1"/>
          <p:nvPr/>
        </p:nvSpPr>
        <p:spPr>
          <a:xfrm>
            <a:off x="7256939" y="4350770"/>
            <a:ext cx="233582" cy="538609"/>
          </a:xfrm>
          <a:prstGeom prst="rect">
            <a:avLst/>
          </a:prstGeom>
        </p:spPr>
        <p:txBody>
          <a:bodyPr vert="horz" wrap="square" lIns="0" tIns="0" rIns="0" bIns="0" rtlCol="0">
            <a:spAutoFit/>
          </a:bodyPr>
          <a:lstStyle/>
          <a:p>
            <a:pPr marL="9245">
              <a:lnSpc>
                <a:spcPts val="4172"/>
              </a:lnSpc>
            </a:pPr>
            <a:r>
              <a:rPr sz="2621" b="1" dirty="0">
                <a:solidFill>
                  <a:srgbClr val="9A1A0F"/>
                </a:solidFill>
                <a:latin typeface="Verdana"/>
                <a:cs typeface="Verdana"/>
              </a:rPr>
              <a:t>S</a:t>
            </a:r>
            <a:endParaRPr sz="2621" dirty="0">
              <a:latin typeface="Verdana"/>
              <a:cs typeface="Verdana"/>
            </a:endParaRPr>
          </a:p>
        </p:txBody>
      </p:sp>
      <p:sp>
        <p:nvSpPr>
          <p:cNvPr id="73" name="object 38"/>
          <p:cNvSpPr txBox="1"/>
          <p:nvPr/>
        </p:nvSpPr>
        <p:spPr>
          <a:xfrm>
            <a:off x="7477285" y="4661991"/>
            <a:ext cx="123413" cy="179280"/>
          </a:xfrm>
          <a:prstGeom prst="rect">
            <a:avLst/>
          </a:prstGeom>
        </p:spPr>
        <p:txBody>
          <a:bodyPr vert="horz" wrap="square" lIns="0" tIns="0" rIns="0" bIns="0" rtlCol="0">
            <a:spAutoFit/>
          </a:bodyPr>
          <a:lstStyle/>
          <a:p>
            <a:pPr marL="9245"/>
            <a:r>
              <a:rPr lang="en-US" sz="1165" b="1" spc="-14" dirty="0">
                <a:solidFill>
                  <a:srgbClr val="9A1A0F"/>
                </a:solidFill>
                <a:latin typeface="Verdana"/>
                <a:cs typeface="Verdana"/>
              </a:rPr>
              <a:t>2</a:t>
            </a:r>
            <a:endParaRPr sz="1165" dirty="0">
              <a:latin typeface="Verdana"/>
              <a:cs typeface="Verdana"/>
            </a:endParaRPr>
          </a:p>
        </p:txBody>
      </p:sp>
    </p:spTree>
    <p:extLst>
      <p:ext uri="{BB962C8B-B14F-4D97-AF65-F5344CB8AC3E}">
        <p14:creationId xmlns:p14="http://schemas.microsoft.com/office/powerpoint/2010/main" val="7307165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971" y="282146"/>
            <a:ext cx="8855029" cy="1130710"/>
          </a:xfrm>
        </p:spPr>
        <p:txBody>
          <a:bodyPr>
            <a:normAutofit fontScale="90000"/>
          </a:bodyPr>
          <a:lstStyle/>
          <a:p>
            <a:r>
              <a:rPr lang="en-US" b="1" dirty="0"/>
              <a:t>Develop a Final Proposal for Submittal</a:t>
            </a:r>
          </a:p>
        </p:txBody>
      </p:sp>
      <p:sp>
        <p:nvSpPr>
          <p:cNvPr id="4" name="Slide Number Placeholder 3"/>
          <p:cNvSpPr>
            <a:spLocks noGrp="1"/>
          </p:cNvSpPr>
          <p:nvPr>
            <p:ph type="sldNum" sz="quarter" idx="12"/>
          </p:nvPr>
        </p:nvSpPr>
        <p:spPr/>
        <p:txBody>
          <a:bodyPr/>
          <a:lstStyle/>
          <a:p>
            <a:fld id="{4D7508FF-4589-4DAF-936A-6176BCAC63F3}" type="slidenum">
              <a:rPr lang="en-US" smtClean="0"/>
              <a:t>17</a:t>
            </a:fld>
            <a:endParaRPr lang="en-US"/>
          </a:p>
        </p:txBody>
      </p:sp>
      <p:sp>
        <p:nvSpPr>
          <p:cNvPr id="7" name="TextBox 6"/>
          <p:cNvSpPr txBox="1"/>
          <p:nvPr/>
        </p:nvSpPr>
        <p:spPr>
          <a:xfrm>
            <a:off x="690248" y="1862230"/>
            <a:ext cx="7151646" cy="2616101"/>
          </a:xfrm>
          <a:prstGeom prst="rect">
            <a:avLst/>
          </a:prstGeom>
          <a:noFill/>
        </p:spPr>
        <p:txBody>
          <a:bodyPr wrap="square" rtlCol="0" anchor="t">
            <a:spAutoFit/>
          </a:bodyPr>
          <a:lstStyle/>
          <a:p>
            <a:pPr marL="342900" indent="-342900" fontAlgn="ctr">
              <a:buFont typeface="Arial" panose="020B0604020202020204" pitchFamily="34" charset="0"/>
              <a:buChar char="•"/>
            </a:pPr>
            <a:r>
              <a:rPr lang="en-US" sz="2400" b="1" dirty="0"/>
              <a:t>Develop the </a:t>
            </a:r>
            <a:r>
              <a:rPr lang="en-US" sz="2400" b="1" dirty="0" err="1"/>
              <a:t>bootcamp</a:t>
            </a:r>
            <a:r>
              <a:rPr lang="en-US" sz="2400" b="1" dirty="0"/>
              <a:t> proposal draft into a complete proposal for submittal</a:t>
            </a:r>
            <a:br>
              <a:rPr lang="en-US" sz="2000" dirty="0"/>
            </a:br>
            <a:endParaRPr lang="en-US" sz="2000" dirty="0"/>
          </a:p>
          <a:p>
            <a:pPr marL="342900" indent="-342900" fontAlgn="ctr">
              <a:buFont typeface="Arial" panose="020B0604020202020204" pitchFamily="34" charset="0"/>
              <a:buChar char="•"/>
            </a:pPr>
            <a:r>
              <a:rPr lang="en-US" sz="2400" b="1" dirty="0"/>
              <a:t>Participate in status checks and mentor reviews</a:t>
            </a:r>
            <a:br>
              <a:rPr lang="en-US" sz="2400" b="1" dirty="0"/>
            </a:br>
            <a:endParaRPr lang="en-US" sz="2400" b="1" dirty="0"/>
          </a:p>
          <a:p>
            <a:pPr marL="342900" indent="-342900" fontAlgn="ctr">
              <a:buFont typeface="Arial" panose="020B0604020202020204" pitchFamily="34" charset="0"/>
              <a:buChar char="•"/>
            </a:pPr>
            <a:r>
              <a:rPr lang="en-US" sz="2400" b="1" dirty="0"/>
              <a:t>Submit proposal to a panel review prior to submitting it</a:t>
            </a:r>
          </a:p>
        </p:txBody>
      </p:sp>
    </p:spTree>
    <p:extLst>
      <p:ext uri="{BB962C8B-B14F-4D97-AF65-F5344CB8AC3E}">
        <p14:creationId xmlns:p14="http://schemas.microsoft.com/office/powerpoint/2010/main" val="25278791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Anticipated Outcomes</a:t>
            </a:r>
          </a:p>
        </p:txBody>
      </p:sp>
      <p:sp>
        <p:nvSpPr>
          <p:cNvPr id="3" name="Content Placeholder 2"/>
          <p:cNvSpPr>
            <a:spLocks noGrp="1"/>
          </p:cNvSpPr>
          <p:nvPr>
            <p:ph idx="1"/>
          </p:nvPr>
        </p:nvSpPr>
        <p:spPr/>
        <p:txBody>
          <a:bodyPr>
            <a:normAutofit/>
          </a:bodyPr>
          <a:lstStyle/>
          <a:p>
            <a:r>
              <a:rPr lang="en-US" dirty="0"/>
              <a:t>Greater numbers of better quality proposals with higher proposal success rates</a:t>
            </a:r>
            <a:br>
              <a:rPr lang="en-US" dirty="0"/>
            </a:br>
            <a:endParaRPr lang="en-US" dirty="0"/>
          </a:p>
          <a:p>
            <a:r>
              <a:rPr lang="en-US" dirty="0"/>
              <a:t>Expanded network of faculty colleagues for proposal review, possible research collaborations</a:t>
            </a:r>
            <a:br>
              <a:rPr lang="en-US" dirty="0"/>
            </a:br>
            <a:endParaRPr lang="en-US" dirty="0"/>
          </a:p>
          <a:p>
            <a:r>
              <a:rPr lang="en-US" dirty="0"/>
              <a:t>Proposal development resources are available to more faculty</a:t>
            </a:r>
          </a:p>
        </p:txBody>
      </p:sp>
    </p:spTree>
    <p:extLst>
      <p:ext uri="{BB962C8B-B14F-4D97-AF65-F5344CB8AC3E}">
        <p14:creationId xmlns:p14="http://schemas.microsoft.com/office/powerpoint/2010/main" val="2703388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581306" y="230281"/>
            <a:ext cx="7987553" cy="1109382"/>
          </a:xfrm>
        </p:spPr>
        <p:txBody>
          <a:bodyPr>
            <a:normAutofit/>
          </a:bodyPr>
          <a:lstStyle/>
          <a:p>
            <a:r>
              <a:rPr lang="en-US" altLang="en-US" dirty="0">
                <a:solidFill>
                  <a:schemeClr val="tx1"/>
                </a:solidFill>
                <a:latin typeface="Calibri" charset="0"/>
                <a:cs typeface="Calibri" charset="0"/>
              </a:rPr>
              <a:t>Research Development Support</a:t>
            </a:r>
          </a:p>
        </p:txBody>
      </p:sp>
      <p:sp>
        <p:nvSpPr>
          <p:cNvPr id="2" name="Slide Number Placeholder 1"/>
          <p:cNvSpPr>
            <a:spLocks noGrp="1"/>
          </p:cNvSpPr>
          <p:nvPr>
            <p:ph type="sldNum" sz="quarter" idx="12"/>
          </p:nvPr>
        </p:nvSpPr>
        <p:spPr>
          <a:xfrm>
            <a:off x="6573846" y="6412455"/>
            <a:ext cx="1996888" cy="354386"/>
          </a:xfrm>
        </p:spPr>
        <p:txBody>
          <a:bodyPr/>
          <a:lstStyle/>
          <a:p>
            <a:pPr>
              <a:defRPr/>
            </a:pPr>
            <a:fld id="{C21D2420-0475-E647-B66E-1D00EAC627A6}" type="slidenum">
              <a:rPr lang="en-US" altLang="en-US" smtClean="0"/>
              <a:pPr>
                <a:defRPr/>
              </a:pPr>
              <a:t>2</a:t>
            </a:fld>
            <a:endParaRPr lang="en-US" altLang="en-US" dirty="0"/>
          </a:p>
        </p:txBody>
      </p:sp>
      <p:pic>
        <p:nvPicPr>
          <p:cNvPr id="18435" name="Picture 6" descr="1506-21 Kellems, Kristen 4.jpeg"/>
          <p:cNvPicPr>
            <a:picLocks noChangeAspect="1"/>
          </p:cNvPicPr>
          <p:nvPr/>
        </p:nvPicPr>
        <p:blipFill>
          <a:blip r:embed="rId2" cstate="email">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rcRect/>
          <a:stretch>
            <a:fillRect/>
          </a:stretch>
        </p:blipFill>
        <p:spPr bwMode="auto">
          <a:xfrm>
            <a:off x="1222282" y="1429770"/>
            <a:ext cx="967628" cy="135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Picture 7" descr="conrad.jpg"/>
          <p:cNvPicPr>
            <a:picLocks noChangeAspect="1"/>
          </p:cNvPicPr>
          <p:nvPr/>
        </p:nvPicPr>
        <p:blipFill>
          <a:blip r:embed="rId4" cstate="email">
            <a:extLst>
              <a:ext uri="{BEBA8EAE-BF5A-486C-A8C5-ECC9F3942E4B}">
                <a14:imgProps xmlns:a14="http://schemas.microsoft.com/office/drawing/2010/main">
                  <a14:imgLayer r:embed="rId5">
                    <a14:imgEffect>
                      <a14:brightnessContrast bright="15000"/>
                    </a14:imgEffect>
                  </a14:imgLayer>
                </a14:imgProps>
              </a:ext>
              <a:ext uri="{28A0092B-C50C-407E-A947-70E740481C1C}">
                <a14:useLocalDpi xmlns:a14="http://schemas.microsoft.com/office/drawing/2010/main" val="0"/>
              </a:ext>
            </a:extLst>
          </a:blip>
          <a:srcRect/>
          <a:stretch>
            <a:fillRect/>
          </a:stretch>
        </p:blipFill>
        <p:spPr bwMode="auto">
          <a:xfrm>
            <a:off x="4575082" y="1405118"/>
            <a:ext cx="947598" cy="1325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8"/>
          <p:cNvSpPr txBox="1">
            <a:spLocks noChangeArrowheads="1"/>
          </p:cNvSpPr>
          <p:nvPr/>
        </p:nvSpPr>
        <p:spPr bwMode="auto">
          <a:xfrm>
            <a:off x="2405623" y="1386628"/>
            <a:ext cx="2141725" cy="1556452"/>
          </a:xfrm>
          <a:prstGeom prst="rect">
            <a:avLst/>
          </a:prstGeom>
          <a:noFill/>
          <a:ln>
            <a:noFill/>
          </a:ln>
          <a:extLst>
            <a:ext uri="{909E8E84-426E-40dd-AFC4-6F175D3DCCD1}"/>
            <a:ext uri="{91240B29-F687-4f45-9708-019B960494DF}"/>
          </a:extLst>
        </p:spPr>
        <p:txBody>
          <a:bodyPr>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359" b="1" dirty="0">
                <a:latin typeface="+mj-lt"/>
              </a:rPr>
              <a:t>Kristen Clarke Kellems</a:t>
            </a:r>
          </a:p>
          <a:p>
            <a:pPr>
              <a:defRPr/>
            </a:pPr>
            <a:r>
              <a:rPr lang="en-US" sz="1359" i="1" dirty="0">
                <a:latin typeface="+mj-lt"/>
              </a:rPr>
              <a:t>FHSS Research  </a:t>
            </a:r>
            <a:br>
              <a:rPr lang="en-US" sz="1359" i="1" dirty="0">
                <a:latin typeface="+mj-lt"/>
              </a:rPr>
            </a:br>
            <a:r>
              <a:rPr lang="en-US" sz="1359" i="1" dirty="0">
                <a:latin typeface="+mj-lt"/>
              </a:rPr>
              <a:t>    Development </a:t>
            </a:r>
          </a:p>
          <a:p>
            <a:pPr>
              <a:defRPr/>
            </a:pPr>
            <a:r>
              <a:rPr lang="en-US" sz="1359" dirty="0">
                <a:latin typeface="+mj-lt"/>
              </a:rPr>
              <a:t>934 SWKT</a:t>
            </a:r>
          </a:p>
          <a:p>
            <a:pPr>
              <a:defRPr/>
            </a:pPr>
            <a:r>
              <a:rPr lang="en-US" sz="1359" dirty="0">
                <a:latin typeface="+mj-lt"/>
              </a:rPr>
              <a:t>Tel: 801-422-8967</a:t>
            </a:r>
          </a:p>
          <a:p>
            <a:pPr>
              <a:defRPr/>
            </a:pPr>
            <a:r>
              <a:rPr lang="en-US" sz="1359" dirty="0">
                <a:latin typeface="+mj-lt"/>
              </a:rPr>
              <a:t>Email: </a:t>
            </a:r>
            <a:r>
              <a:rPr lang="en-US" sz="1359" u="sng" dirty="0">
                <a:latin typeface="+mj-lt"/>
              </a:rPr>
              <a:t>fhssresdev@byu.edu</a:t>
            </a:r>
            <a:r>
              <a:rPr lang="en-US" sz="1359" u="sng" dirty="0">
                <a:solidFill>
                  <a:srgbClr val="0070C0"/>
                </a:solidFill>
                <a:latin typeface="+mj-lt"/>
              </a:rPr>
              <a:t>  </a:t>
            </a:r>
          </a:p>
        </p:txBody>
      </p:sp>
      <p:sp>
        <p:nvSpPr>
          <p:cNvPr id="18438" name="Rectangle 9"/>
          <p:cNvSpPr>
            <a:spLocks noChangeArrowheads="1"/>
          </p:cNvSpPr>
          <p:nvPr/>
        </p:nvSpPr>
        <p:spPr bwMode="auto">
          <a:xfrm>
            <a:off x="5739935" y="1408200"/>
            <a:ext cx="2582396" cy="1347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359" b="1" dirty="0">
                <a:latin typeface="+mj-lt"/>
                <a:ea typeface="ＭＳ Ｐゴシック" charset="0"/>
                <a:cs typeface="ＭＳ Ｐゴシック" charset="0"/>
              </a:rPr>
              <a:t>Conrad Monson</a:t>
            </a:r>
          </a:p>
          <a:p>
            <a:r>
              <a:rPr lang="en-US" altLang="en-US" sz="1359" i="1" dirty="0">
                <a:latin typeface="+mj-lt"/>
                <a:ea typeface="ＭＳ Ｐゴシック" charset="0"/>
                <a:cs typeface="ＭＳ Ｐゴシック" charset="0"/>
              </a:rPr>
              <a:t>STEM Research </a:t>
            </a:r>
            <a:br>
              <a:rPr lang="en-US" altLang="en-US" sz="1359" i="1" dirty="0">
                <a:latin typeface="+mj-lt"/>
                <a:ea typeface="ＭＳ Ｐゴシック" charset="0"/>
                <a:cs typeface="ＭＳ Ｐゴシック" charset="0"/>
              </a:rPr>
            </a:br>
            <a:r>
              <a:rPr lang="en-US" altLang="en-US" sz="1359" i="1" dirty="0">
                <a:latin typeface="+mj-lt"/>
                <a:ea typeface="ＭＳ Ｐゴシック" charset="0"/>
                <a:cs typeface="ＭＳ Ｐゴシック" charset="0"/>
              </a:rPr>
              <a:t>    Development </a:t>
            </a:r>
          </a:p>
          <a:p>
            <a:r>
              <a:rPr lang="en-US" altLang="en-US" sz="1359" dirty="0">
                <a:latin typeface="+mj-lt"/>
                <a:ea typeface="ＭＳ Ｐゴシック" charset="0"/>
                <a:cs typeface="ＭＳ Ｐゴシック" charset="0"/>
              </a:rPr>
              <a:t>275 McDonald Building</a:t>
            </a:r>
          </a:p>
          <a:p>
            <a:r>
              <a:rPr lang="en-US" altLang="en-US" sz="1359" dirty="0">
                <a:latin typeface="+mj-lt"/>
                <a:ea typeface="ＭＳ Ｐゴシック" charset="0"/>
                <a:cs typeface="ＭＳ Ｐゴシック" charset="0"/>
              </a:rPr>
              <a:t>Tel: 801-422-7722</a:t>
            </a:r>
          </a:p>
          <a:p>
            <a:r>
              <a:rPr lang="en-US" altLang="en-US" sz="1359" dirty="0">
                <a:latin typeface="+mj-lt"/>
                <a:ea typeface="ＭＳ Ｐゴシック" charset="0"/>
                <a:cs typeface="ＭＳ Ｐゴシック" charset="0"/>
              </a:rPr>
              <a:t>Email: conrad_monson@byu.edu  </a:t>
            </a:r>
          </a:p>
        </p:txBody>
      </p:sp>
      <p:sp>
        <p:nvSpPr>
          <p:cNvPr id="18440" name="Rectangle 9"/>
          <p:cNvSpPr>
            <a:spLocks noChangeArrowheads="1"/>
          </p:cNvSpPr>
          <p:nvPr/>
        </p:nvSpPr>
        <p:spPr bwMode="auto">
          <a:xfrm>
            <a:off x="5739935" y="4513846"/>
            <a:ext cx="2546958" cy="1347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359" b="1" dirty="0">
                <a:latin typeface="+mj-lt"/>
              </a:rPr>
              <a:t>Kaylie </a:t>
            </a:r>
            <a:r>
              <a:rPr lang="en-US" altLang="en-US" sz="1359" b="1" dirty="0" err="1">
                <a:latin typeface="+mj-lt"/>
              </a:rPr>
              <a:t>Winterton</a:t>
            </a:r>
            <a:endParaRPr lang="en-US" altLang="en-US" sz="1359" b="1" dirty="0">
              <a:latin typeface="+mj-lt"/>
            </a:endParaRPr>
          </a:p>
          <a:p>
            <a:r>
              <a:rPr lang="en-US" altLang="en-US" sz="1359" i="1" dirty="0">
                <a:latin typeface="+mj-lt"/>
              </a:rPr>
              <a:t>Research Development    </a:t>
            </a:r>
            <a:br>
              <a:rPr lang="en-US" altLang="en-US" sz="1359" i="1" dirty="0">
                <a:latin typeface="+mj-lt"/>
              </a:rPr>
            </a:br>
            <a:r>
              <a:rPr lang="en-US" altLang="en-US" sz="1359" i="1" dirty="0">
                <a:latin typeface="+mj-lt"/>
              </a:rPr>
              <a:t>    Administrator</a:t>
            </a:r>
          </a:p>
          <a:p>
            <a:r>
              <a:rPr lang="en-US" altLang="en-US" sz="1359" dirty="0">
                <a:latin typeface="+mj-lt"/>
              </a:rPr>
              <a:t>269 McDonald Building</a:t>
            </a:r>
          </a:p>
          <a:p>
            <a:r>
              <a:rPr lang="en-US" altLang="en-US" sz="1359" dirty="0">
                <a:latin typeface="+mj-lt"/>
              </a:rPr>
              <a:t>Tel: 801-422-0132</a:t>
            </a:r>
          </a:p>
          <a:p>
            <a:r>
              <a:rPr lang="en-US" altLang="en-US" sz="1359" dirty="0">
                <a:latin typeface="+mj-lt"/>
              </a:rPr>
              <a:t>Email: </a:t>
            </a:r>
            <a:r>
              <a:rPr lang="en-US" altLang="en-US" sz="1359" u="sng" dirty="0" err="1">
                <a:latin typeface="+mj-lt"/>
              </a:rPr>
              <a:t>rdadmin@byu.edu</a:t>
            </a:r>
            <a:r>
              <a:rPr lang="en-US" altLang="en-US" sz="1359" u="sng" dirty="0">
                <a:latin typeface="+mj-lt"/>
              </a:rPr>
              <a:t> </a:t>
            </a:r>
          </a:p>
        </p:txBody>
      </p:sp>
      <p:sp>
        <p:nvSpPr>
          <p:cNvPr id="18441" name="Rectangle 12"/>
          <p:cNvSpPr>
            <a:spLocks noChangeArrowheads="1"/>
          </p:cNvSpPr>
          <p:nvPr/>
        </p:nvSpPr>
        <p:spPr bwMode="auto">
          <a:xfrm>
            <a:off x="2353236" y="4434349"/>
            <a:ext cx="2676386" cy="1347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359" b="1" dirty="0">
                <a:latin typeface="+mj-lt"/>
                <a:ea typeface="ＭＳ Ｐゴシック" charset="0"/>
                <a:cs typeface="ＭＳ Ｐゴシック" charset="0"/>
              </a:rPr>
              <a:t>Jon Balzotti</a:t>
            </a:r>
          </a:p>
          <a:p>
            <a:r>
              <a:rPr lang="en-US" altLang="en-US" sz="1359" i="1" dirty="0">
                <a:latin typeface="+mj-lt"/>
                <a:ea typeface="ＭＳ Ｐゴシック" charset="0"/>
                <a:cs typeface="ＭＳ Ｐゴシック" charset="0"/>
              </a:rPr>
              <a:t>English Department Faculty</a:t>
            </a:r>
            <a:br>
              <a:rPr lang="en-US" altLang="en-US" sz="1359" i="1" dirty="0">
                <a:latin typeface="+mj-lt"/>
                <a:ea typeface="ＭＳ Ｐゴシック" charset="0"/>
                <a:cs typeface="ＭＳ Ｐゴシック" charset="0"/>
              </a:rPr>
            </a:br>
            <a:r>
              <a:rPr lang="en-US" altLang="en-US" sz="1359" i="1" dirty="0">
                <a:latin typeface="+mj-lt"/>
                <a:ea typeface="ＭＳ Ｐゴシック" charset="0"/>
                <a:cs typeface="ＭＳ Ｐゴシック" charset="0"/>
              </a:rPr>
              <a:t>College of Humanities</a:t>
            </a:r>
          </a:p>
          <a:p>
            <a:r>
              <a:rPr lang="en-US" altLang="en-US" sz="1359" dirty="0">
                <a:latin typeface="+mj-lt"/>
                <a:ea typeface="ＭＳ Ｐゴシック" charset="0"/>
                <a:cs typeface="ＭＳ Ｐゴシック" charset="0"/>
              </a:rPr>
              <a:t>4127 JFSB </a:t>
            </a:r>
          </a:p>
          <a:p>
            <a:r>
              <a:rPr lang="en-US" altLang="en-US" sz="1359" dirty="0">
                <a:latin typeface="+mj-lt"/>
                <a:ea typeface="ＭＳ Ｐゴシック" charset="0"/>
                <a:cs typeface="ＭＳ Ｐゴシック" charset="0"/>
              </a:rPr>
              <a:t>Tel: (801) 422-2440	 </a:t>
            </a:r>
          </a:p>
          <a:p>
            <a:r>
              <a:rPr lang="en-US" altLang="en-US" sz="1359" dirty="0">
                <a:latin typeface="+mj-lt"/>
                <a:ea typeface="ＭＳ Ｐゴシック" charset="0"/>
                <a:cs typeface="ＭＳ Ｐゴシック" charset="0"/>
              </a:rPr>
              <a:t>jonathan_balzotti@byu.edu  </a:t>
            </a:r>
          </a:p>
        </p:txBody>
      </p:sp>
      <p:pic>
        <p:nvPicPr>
          <p:cNvPr id="18442" name="Picture 2" descr="http://english.byu.edu/sites/default/files/styles/square_-_185px/public/images/users/balzotti_jon.jpg?itok=O10XsFXv&amp;timestamp=1442252579"/>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222282" y="4506767"/>
            <a:ext cx="967628" cy="1055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3" name="Picture 10"/>
          <p:cNvPicPr>
            <a:picLocks noChangeAspect="1"/>
          </p:cNvPicPr>
          <p:nvPr/>
        </p:nvPicPr>
        <p:blipFill>
          <a:blip r:embed="rId7" cstate="email">
            <a:extLst>
              <a:ext uri="{28A0092B-C50C-407E-A947-70E740481C1C}">
                <a14:useLocalDpi xmlns:a14="http://schemas.microsoft.com/office/drawing/2010/main" val="0"/>
              </a:ext>
            </a:extLst>
          </a:blip>
          <a:srcRect t="-3796" r="8923" b="15916"/>
          <a:stretch>
            <a:fillRect/>
          </a:stretch>
        </p:blipFill>
        <p:spPr bwMode="auto">
          <a:xfrm>
            <a:off x="1245396" y="2881212"/>
            <a:ext cx="944516" cy="1268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8"/>
          <p:cNvSpPr txBox="1">
            <a:spLocks noChangeArrowheads="1"/>
          </p:cNvSpPr>
          <p:nvPr/>
        </p:nvSpPr>
        <p:spPr bwMode="auto">
          <a:xfrm>
            <a:off x="2353236" y="2859168"/>
            <a:ext cx="2221846" cy="1556452"/>
          </a:xfrm>
          <a:prstGeom prst="rect">
            <a:avLst/>
          </a:prstGeom>
          <a:noFill/>
          <a:ln>
            <a:noFill/>
          </a:ln>
          <a:extLst>
            <a:ext uri="{909E8E84-426E-40dd-AFC4-6F175D3DCCD1}"/>
            <a:ext uri="{91240B29-F687-4f45-9708-019B960494DF}"/>
          </a:extLst>
        </p:spPr>
        <p:txBody>
          <a:bodyPr wrap="square">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359" b="1" dirty="0" err="1">
                <a:latin typeface="+mj-lt"/>
              </a:rPr>
              <a:t>Jaynie</a:t>
            </a:r>
            <a:r>
              <a:rPr lang="en-US" sz="1359" b="1" dirty="0">
                <a:latin typeface="+mj-lt"/>
              </a:rPr>
              <a:t> Mitchell</a:t>
            </a:r>
          </a:p>
          <a:p>
            <a:pPr>
              <a:defRPr/>
            </a:pPr>
            <a:r>
              <a:rPr lang="en-US" sz="1359" i="1" dirty="0">
                <a:latin typeface="+mj-lt"/>
              </a:rPr>
              <a:t>MSE Research </a:t>
            </a:r>
            <a:br>
              <a:rPr lang="en-US" sz="1359" i="1" dirty="0">
                <a:latin typeface="+mj-lt"/>
              </a:rPr>
            </a:br>
            <a:r>
              <a:rPr lang="en-US" sz="1359" i="1" dirty="0">
                <a:latin typeface="+mj-lt"/>
              </a:rPr>
              <a:t>    Development</a:t>
            </a:r>
          </a:p>
          <a:p>
            <a:pPr>
              <a:defRPr/>
            </a:pPr>
            <a:r>
              <a:rPr lang="en-US" sz="1359" dirty="0">
                <a:latin typeface="+mj-lt"/>
              </a:rPr>
              <a:t>306C MCKB </a:t>
            </a:r>
            <a:br>
              <a:rPr lang="en-US" sz="1359" dirty="0">
                <a:latin typeface="+mj-lt"/>
              </a:rPr>
            </a:br>
            <a:r>
              <a:rPr lang="en-US" sz="1359" dirty="0">
                <a:latin typeface="+mj-lt"/>
              </a:rPr>
              <a:t>Tel: 801-422-3067 </a:t>
            </a:r>
          </a:p>
          <a:p>
            <a:pPr>
              <a:defRPr/>
            </a:pPr>
            <a:r>
              <a:rPr lang="en-US" sz="1359" dirty="0">
                <a:latin typeface="+mj-lt"/>
              </a:rPr>
              <a:t>Email: </a:t>
            </a:r>
            <a:r>
              <a:rPr lang="en-US" sz="1359" u="sng" dirty="0">
                <a:latin typeface="+mj-lt"/>
              </a:rPr>
              <a:t>Jaynie@byu.edu</a:t>
            </a:r>
            <a:br>
              <a:rPr lang="en-US" sz="1359" u="sng" dirty="0">
                <a:latin typeface="+mj-lt"/>
              </a:rPr>
            </a:br>
            <a:r>
              <a:rPr lang="en-US" sz="1359" u="sng" dirty="0">
                <a:latin typeface="+mj-lt"/>
              </a:rPr>
              <a:t> </a:t>
            </a:r>
          </a:p>
        </p:txBody>
      </p:sp>
      <p:sp>
        <p:nvSpPr>
          <p:cNvPr id="14" name="Rectangle 9"/>
          <p:cNvSpPr>
            <a:spLocks noChangeArrowheads="1"/>
          </p:cNvSpPr>
          <p:nvPr/>
        </p:nvSpPr>
        <p:spPr bwMode="auto">
          <a:xfrm>
            <a:off x="5739935" y="2885597"/>
            <a:ext cx="3102581" cy="1347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359" b="1" dirty="0">
                <a:latin typeface="+mj-lt"/>
                <a:ea typeface="ＭＳ Ｐゴシック" charset="0"/>
                <a:cs typeface="ＭＳ Ｐゴシック" charset="0"/>
              </a:rPr>
              <a:t>Karen Hill</a:t>
            </a:r>
          </a:p>
          <a:p>
            <a:r>
              <a:rPr lang="en-US" altLang="en-US" sz="1359" i="1" dirty="0">
                <a:latin typeface="+mj-lt"/>
                <a:ea typeface="ＭＳ Ｐゴシック" charset="0"/>
                <a:cs typeface="ＭＳ Ｐゴシック" charset="0"/>
              </a:rPr>
              <a:t>BYU Law Grants and Partnerships  </a:t>
            </a:r>
            <a:br>
              <a:rPr lang="en-US" altLang="en-US" sz="1359" i="1" dirty="0">
                <a:latin typeface="+mj-lt"/>
                <a:ea typeface="ＭＳ Ｐゴシック" charset="0"/>
                <a:cs typeface="ＭＳ Ｐゴシック" charset="0"/>
              </a:rPr>
            </a:br>
            <a:r>
              <a:rPr lang="en-US" altLang="en-US" sz="1359" i="1" dirty="0">
                <a:latin typeface="+mj-lt"/>
                <a:ea typeface="ＭＳ Ｐゴシック" charset="0"/>
                <a:cs typeface="ＭＳ Ｐゴシック" charset="0"/>
              </a:rPr>
              <a:t>    Manager     </a:t>
            </a:r>
            <a:br>
              <a:rPr lang="en-US" altLang="en-US" sz="1359" dirty="0">
                <a:latin typeface="+mj-lt"/>
                <a:ea typeface="ＭＳ Ｐゴシック" charset="0"/>
                <a:cs typeface="ＭＳ Ｐゴシック" charset="0"/>
              </a:rPr>
            </a:br>
            <a:r>
              <a:rPr lang="en-US" altLang="en-US" sz="1359" dirty="0">
                <a:latin typeface="+mj-lt"/>
                <a:ea typeface="ＭＳ Ｐゴシック" charset="0"/>
                <a:cs typeface="ＭＳ Ｐゴシック" charset="0"/>
              </a:rPr>
              <a:t>445 JRCB </a:t>
            </a:r>
          </a:p>
          <a:p>
            <a:r>
              <a:rPr lang="en-US" altLang="en-US" sz="1359" dirty="0">
                <a:latin typeface="+mj-lt"/>
                <a:ea typeface="ＭＳ Ｐゴシック" charset="0"/>
                <a:cs typeface="ＭＳ Ｐゴシック" charset="0"/>
              </a:rPr>
              <a:t>Tel: </a:t>
            </a:r>
            <a:r>
              <a:rPr lang="en-US" sz="1359" dirty="0">
                <a:latin typeface="+mj-lt"/>
                <a:ea typeface="ＭＳ Ｐゴシック" charset="0"/>
                <a:cs typeface="ＭＳ Ｐゴシック" charset="0"/>
              </a:rPr>
              <a:t>801-422-2684</a:t>
            </a:r>
            <a:endParaRPr lang="en-US" altLang="en-US" sz="1359" dirty="0">
              <a:latin typeface="+mj-lt"/>
              <a:ea typeface="ＭＳ Ｐゴシック" charset="0"/>
              <a:cs typeface="ＭＳ Ｐゴシック" charset="0"/>
            </a:endParaRPr>
          </a:p>
          <a:p>
            <a:r>
              <a:rPr lang="en-US" altLang="en-US" sz="1359" dirty="0">
                <a:latin typeface="+mj-lt"/>
                <a:ea typeface="ＭＳ Ｐゴシック" charset="0"/>
                <a:cs typeface="ＭＳ Ｐゴシック" charset="0"/>
              </a:rPr>
              <a:t>Email: hillk@byu.edu  </a:t>
            </a:r>
          </a:p>
        </p:txBody>
      </p:sp>
      <p:pic>
        <p:nvPicPr>
          <p:cNvPr id="1026" name="Picture 2" descr="Inline image 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575082" y="2931674"/>
            <a:ext cx="959921" cy="1301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rotWithShape="1">
          <a:blip r:embed="rId9" cstate="print">
            <a:extLst>
              <a:ext uri="{28A0092B-C50C-407E-A947-70E740481C1C}">
                <a14:useLocalDpi xmlns:a14="http://schemas.microsoft.com/office/drawing/2010/main" val="0"/>
              </a:ext>
            </a:extLst>
          </a:blip>
          <a:srcRect l="10632" r="11053"/>
          <a:stretch/>
        </p:blipFill>
        <p:spPr>
          <a:xfrm>
            <a:off x="4575082" y="4582493"/>
            <a:ext cx="947598" cy="1209998"/>
          </a:xfrm>
          <a:prstGeom prst="rect">
            <a:avLst/>
          </a:prstGeom>
        </p:spPr>
      </p:pic>
    </p:spTree>
    <p:extLst>
      <p:ext uri="{BB962C8B-B14F-4D97-AF65-F5344CB8AC3E}">
        <p14:creationId xmlns:p14="http://schemas.microsoft.com/office/powerpoint/2010/main" val="6268424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a:xfrm>
            <a:off x="628650" y="1825625"/>
            <a:ext cx="6657289" cy="4351338"/>
          </a:xfrm>
        </p:spPr>
        <p:txBody>
          <a:bodyPr/>
          <a:lstStyle/>
          <a:p>
            <a:r>
              <a:rPr lang="en-US" dirty="0"/>
              <a:t>Introductions</a:t>
            </a:r>
          </a:p>
          <a:p>
            <a:r>
              <a:rPr lang="en-US" dirty="0"/>
              <a:t>Who are faculty influencers and why are they  important?</a:t>
            </a:r>
          </a:p>
          <a:p>
            <a:pPr lvl="1"/>
            <a:r>
              <a:rPr lang="en-US" dirty="0"/>
              <a:t>Demonstrate best proposal writing practices</a:t>
            </a:r>
          </a:p>
          <a:p>
            <a:pPr lvl="1"/>
            <a:r>
              <a:rPr lang="en-US" dirty="0"/>
              <a:t>Mentor new and early career faculty</a:t>
            </a:r>
          </a:p>
          <a:p>
            <a:pPr lvl="1"/>
            <a:r>
              <a:rPr lang="en-US" dirty="0"/>
              <a:t>Actively participate in peer reviews and interdisciplinary teaming</a:t>
            </a:r>
          </a:p>
          <a:p>
            <a:r>
              <a:rPr lang="en-US" dirty="0"/>
              <a:t>How do you find and cultivate them?</a:t>
            </a:r>
          </a:p>
          <a:p>
            <a:r>
              <a:rPr lang="en-US" dirty="0"/>
              <a:t>How can they help grow your research culture?</a:t>
            </a:r>
          </a:p>
          <a:p>
            <a:r>
              <a:rPr lang="en-US" dirty="0"/>
              <a:t>Overview of Mentored Grant Writing Program</a:t>
            </a:r>
          </a:p>
          <a:p>
            <a:r>
              <a:rPr lang="en-US" dirty="0"/>
              <a:t>Proposal Writing Resources</a:t>
            </a:r>
          </a:p>
        </p:txBody>
      </p:sp>
    </p:spTree>
    <p:extLst>
      <p:ext uri="{BB962C8B-B14F-4D97-AF65-F5344CB8AC3E}">
        <p14:creationId xmlns:p14="http://schemas.microsoft.com/office/powerpoint/2010/main" val="23892540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2564F-BCB9-4221-A71C-FF89B0EC2884}"/>
              </a:ext>
            </a:extLst>
          </p:cNvPr>
          <p:cNvSpPr>
            <a:spLocks noGrp="1"/>
          </p:cNvSpPr>
          <p:nvPr>
            <p:ph type="title"/>
          </p:nvPr>
        </p:nvSpPr>
        <p:spPr/>
        <p:txBody>
          <a:bodyPr/>
          <a:lstStyle/>
          <a:p>
            <a:r>
              <a:rPr lang="en-US" dirty="0"/>
              <a:t>The Role of Research Development on Campus</a:t>
            </a:r>
          </a:p>
        </p:txBody>
      </p:sp>
      <p:sp>
        <p:nvSpPr>
          <p:cNvPr id="3" name="Content Placeholder 2">
            <a:extLst>
              <a:ext uri="{FF2B5EF4-FFF2-40B4-BE49-F238E27FC236}">
                <a16:creationId xmlns:a16="http://schemas.microsoft.com/office/drawing/2014/main" id="{97DAA296-1A6F-404C-A71F-B0F955FC5EAD}"/>
              </a:ext>
            </a:extLst>
          </p:cNvPr>
          <p:cNvSpPr>
            <a:spLocks noGrp="1"/>
          </p:cNvSpPr>
          <p:nvPr>
            <p:ph idx="1"/>
          </p:nvPr>
        </p:nvSpPr>
        <p:spPr/>
        <p:txBody>
          <a:bodyPr/>
          <a:lstStyle/>
          <a:p>
            <a:r>
              <a:rPr lang="en-US" dirty="0"/>
              <a:t>Encourage faculty to write quality grant proposals through the following:</a:t>
            </a:r>
          </a:p>
          <a:p>
            <a:r>
              <a:rPr lang="en-US" dirty="0"/>
              <a:t>1)  Find and disseminating funding opportunities</a:t>
            </a:r>
          </a:p>
          <a:p>
            <a:r>
              <a:rPr lang="en-US" dirty="0"/>
              <a:t>2)  Teach faculty to understand how funders think and operate</a:t>
            </a:r>
          </a:p>
          <a:p>
            <a:r>
              <a:rPr lang="en-US" dirty="0"/>
              <a:t>3)  Master Sponsored Research Office approval processes</a:t>
            </a:r>
          </a:p>
          <a:p>
            <a:r>
              <a:rPr lang="en-US" b="1" dirty="0"/>
              <a:t>4) Cultivate a successful research culture on campus</a:t>
            </a:r>
          </a:p>
        </p:txBody>
      </p:sp>
    </p:spTree>
    <p:extLst>
      <p:ext uri="{BB962C8B-B14F-4D97-AF65-F5344CB8AC3E}">
        <p14:creationId xmlns:p14="http://schemas.microsoft.com/office/powerpoint/2010/main" val="1257584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078D315-4588-494C-94B2-6928E310178C}"/>
              </a:ext>
            </a:extLst>
          </p:cNvPr>
          <p:cNvSpPr>
            <a:spLocks noGrp="1"/>
          </p:cNvSpPr>
          <p:nvPr>
            <p:ph type="title"/>
          </p:nvPr>
        </p:nvSpPr>
        <p:spPr/>
        <p:txBody>
          <a:bodyPr/>
          <a:lstStyle/>
          <a:p>
            <a:r>
              <a:rPr lang="en-US" dirty="0"/>
              <a:t>The Age of the Networker</a:t>
            </a:r>
          </a:p>
        </p:txBody>
      </p:sp>
      <p:sp>
        <p:nvSpPr>
          <p:cNvPr id="5" name="Text Placeholder 4">
            <a:extLst>
              <a:ext uri="{FF2B5EF4-FFF2-40B4-BE49-F238E27FC236}">
                <a16:creationId xmlns:a16="http://schemas.microsoft.com/office/drawing/2014/main" id="{2A323095-861D-4039-A0AA-4036C9E8873C}"/>
              </a:ext>
            </a:extLst>
          </p:cNvPr>
          <p:cNvSpPr>
            <a:spLocks noGrp="1"/>
          </p:cNvSpPr>
          <p:nvPr>
            <p:ph type="body" sz="half" idx="2"/>
          </p:nvPr>
        </p:nvSpPr>
        <p:spPr/>
        <p:txBody>
          <a:bodyPr/>
          <a:lstStyle/>
          <a:p>
            <a:r>
              <a:rPr lang="en-US" dirty="0"/>
              <a:t>Since the beginning of the 21st Century, it is perceived that faculty are on the cusp, or are entering, another new time period called the “Age of the Networker.”  This is a time to “preserve, clarify, and enhance the purposes of faculty development, and to network with faculty and institutional leaders to respond to institutional problems and propose constructive solution (</a:t>
            </a:r>
            <a:r>
              <a:rPr lang="en-US" dirty="0" err="1"/>
              <a:t>Sorcinelli</a:t>
            </a:r>
            <a:r>
              <a:rPr lang="en-US" dirty="0"/>
              <a:t>, Austin, Eddy, &amp; Beach, 2005, p.28).</a:t>
            </a:r>
          </a:p>
        </p:txBody>
      </p:sp>
    </p:spTree>
    <p:extLst>
      <p:ext uri="{BB962C8B-B14F-4D97-AF65-F5344CB8AC3E}">
        <p14:creationId xmlns:p14="http://schemas.microsoft.com/office/powerpoint/2010/main" val="232138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Objectives of the Mentored Grant Writing Program </a:t>
            </a:r>
          </a:p>
        </p:txBody>
      </p:sp>
      <p:sp>
        <p:nvSpPr>
          <p:cNvPr id="3" name="Content Placeholder 2"/>
          <p:cNvSpPr>
            <a:spLocks noGrp="1"/>
          </p:cNvSpPr>
          <p:nvPr>
            <p:ph idx="1"/>
          </p:nvPr>
        </p:nvSpPr>
        <p:spPr>
          <a:xfrm>
            <a:off x="701802" y="2506662"/>
            <a:ext cx="7886700" cy="4351338"/>
          </a:xfrm>
        </p:spPr>
        <p:txBody>
          <a:bodyPr>
            <a:normAutofit/>
          </a:bodyPr>
          <a:lstStyle/>
          <a:p>
            <a:r>
              <a:rPr lang="en-US" dirty="0"/>
              <a:t>Develop proposal writing skills through mentored guidance</a:t>
            </a:r>
          </a:p>
          <a:p>
            <a:pPr marL="0" indent="0">
              <a:buNone/>
            </a:pPr>
            <a:endParaRPr lang="en-US" dirty="0"/>
          </a:p>
          <a:p>
            <a:r>
              <a:rPr lang="en-US" dirty="0"/>
              <a:t>Develop a complete proposal for submittal at </a:t>
            </a:r>
            <a:br>
              <a:rPr lang="en-US" dirty="0"/>
            </a:br>
            <a:r>
              <a:rPr lang="en-US" dirty="0"/>
              <a:t>the end of the program</a:t>
            </a:r>
          </a:p>
          <a:p>
            <a:pPr marL="0" indent="0">
              <a:buNone/>
            </a:pPr>
            <a:endParaRPr lang="en-US" dirty="0"/>
          </a:p>
        </p:txBody>
      </p:sp>
    </p:spTree>
    <p:extLst>
      <p:ext uri="{BB962C8B-B14F-4D97-AF65-F5344CB8AC3E}">
        <p14:creationId xmlns:p14="http://schemas.microsoft.com/office/powerpoint/2010/main" val="26916071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A4EDD-E32C-4C50-B43F-DE9C8AAC45A7}"/>
              </a:ext>
            </a:extLst>
          </p:cNvPr>
          <p:cNvSpPr>
            <a:spLocks noGrp="1"/>
          </p:cNvSpPr>
          <p:nvPr>
            <p:ph type="title"/>
          </p:nvPr>
        </p:nvSpPr>
        <p:spPr/>
        <p:txBody>
          <a:bodyPr/>
          <a:lstStyle/>
          <a:p>
            <a:r>
              <a:rPr lang="en-US" dirty="0"/>
              <a:t>Why Mentorship?</a:t>
            </a:r>
          </a:p>
        </p:txBody>
      </p:sp>
      <p:sp>
        <p:nvSpPr>
          <p:cNvPr id="3" name="Content Placeholder 2">
            <a:extLst>
              <a:ext uri="{FF2B5EF4-FFF2-40B4-BE49-F238E27FC236}">
                <a16:creationId xmlns:a16="http://schemas.microsoft.com/office/drawing/2014/main" id="{617CDC3C-9760-42A9-8CC7-201C4F549470}"/>
              </a:ext>
            </a:extLst>
          </p:cNvPr>
          <p:cNvSpPr>
            <a:spLocks noGrp="1"/>
          </p:cNvSpPr>
          <p:nvPr>
            <p:ph idx="1"/>
          </p:nvPr>
        </p:nvSpPr>
        <p:spPr/>
        <p:txBody>
          <a:bodyPr/>
          <a:lstStyle/>
          <a:p>
            <a:r>
              <a:rPr lang="en-US" dirty="0"/>
              <a:t>Research indicates that mentorship is one of the key ways that faculty grow professionally (</a:t>
            </a:r>
            <a:r>
              <a:rPr lang="en-US" dirty="0" err="1"/>
              <a:t>Cawthorne</a:t>
            </a:r>
            <a:r>
              <a:rPr lang="en-US" dirty="0"/>
              <a:t>, 2016)</a:t>
            </a:r>
          </a:p>
          <a:p>
            <a:r>
              <a:rPr lang="en-US" dirty="0"/>
              <a:t>Our program takes informal grant mentoring and moves it into the intentional intervention </a:t>
            </a:r>
          </a:p>
          <a:p>
            <a:r>
              <a:rPr lang="en-US" dirty="0"/>
              <a:t>1) select and pair mentors to participants</a:t>
            </a:r>
          </a:p>
          <a:p>
            <a:endParaRPr lang="en-US" dirty="0"/>
          </a:p>
          <a:p>
            <a:endParaRPr lang="en-US" dirty="0"/>
          </a:p>
        </p:txBody>
      </p:sp>
    </p:spTree>
    <p:extLst>
      <p:ext uri="{BB962C8B-B14F-4D97-AF65-F5344CB8AC3E}">
        <p14:creationId xmlns:p14="http://schemas.microsoft.com/office/powerpoint/2010/main" val="40199445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3005" y="187034"/>
            <a:ext cx="7654738" cy="812856"/>
          </a:xfrm>
        </p:spPr>
        <p:txBody>
          <a:bodyPr vert="horz" wrap="square" lIns="88751" tIns="44375" rIns="88751" bIns="44375" numCol="1" rtlCol="0" anchor="ctr" anchorCtr="0" compatLnSpc="1">
            <a:prstTxWarp prst="textNoShape">
              <a:avLst/>
            </a:prstTxWarp>
            <a:normAutofit fontScale="90000"/>
          </a:bodyPr>
          <a:lstStyle/>
          <a:p>
            <a:pPr eaLnBrk="1" hangingPunct="1">
              <a:defRPr/>
            </a:pPr>
            <a:r>
              <a:rPr lang="en-US" altLang="en-US" b="1" dirty="0">
                <a:solidFill>
                  <a:schemeClr val="tx1"/>
                </a:solidFill>
              </a:rPr>
              <a:t>Proposal Development Process</a:t>
            </a:r>
          </a:p>
        </p:txBody>
      </p:sp>
      <p:sp>
        <p:nvSpPr>
          <p:cNvPr id="20483" name="Slide Number Placeholder 3"/>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21137" indent="-277360">
              <a:defRPr>
                <a:solidFill>
                  <a:schemeClr val="tx1"/>
                </a:solidFill>
                <a:latin typeface="Gill Sans MT" panose="020B0502020104020203" pitchFamily="34" charset="0"/>
                <a:ea typeface="MS PGothic" panose="020B0600070205080204" pitchFamily="34" charset="-128"/>
              </a:defRPr>
            </a:lvl2pPr>
            <a:lvl3pPr marL="1109442" indent="-221888">
              <a:defRPr>
                <a:solidFill>
                  <a:schemeClr val="tx1"/>
                </a:solidFill>
                <a:latin typeface="Gill Sans MT" panose="020B0502020104020203" pitchFamily="34" charset="0"/>
                <a:ea typeface="MS PGothic" panose="020B0600070205080204" pitchFamily="34" charset="-128"/>
              </a:defRPr>
            </a:lvl3pPr>
            <a:lvl4pPr marL="1553218" indent="-221888">
              <a:defRPr>
                <a:solidFill>
                  <a:schemeClr val="tx1"/>
                </a:solidFill>
                <a:latin typeface="Gill Sans MT" panose="020B0502020104020203" pitchFamily="34" charset="0"/>
                <a:ea typeface="MS PGothic" panose="020B0600070205080204" pitchFamily="34" charset="-128"/>
              </a:defRPr>
            </a:lvl4pPr>
            <a:lvl5pPr marL="1996995" indent="-221888">
              <a:defRPr>
                <a:solidFill>
                  <a:schemeClr val="tx1"/>
                </a:solidFill>
                <a:latin typeface="Gill Sans MT" panose="020B0502020104020203" pitchFamily="34" charset="0"/>
                <a:ea typeface="MS PGothic" panose="020B0600070205080204" pitchFamily="34" charset="-128"/>
              </a:defRPr>
            </a:lvl5pPr>
            <a:lvl6pPr marL="2440771" indent="-221888"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884548" indent="-221888"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328325" indent="-221888"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772101" indent="-221888"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CCF01CD9-B1CE-4ADE-8FD6-76FFFDC4BBED}" type="slidenum">
              <a:rPr lang="en-US" altLang="en-US" smtClean="0">
                <a:solidFill>
                  <a:srgbClr val="B5A788"/>
                </a:solidFill>
              </a:rPr>
              <a:pPr/>
              <a:t>8</a:t>
            </a:fld>
            <a:endParaRPr lang="en-US" altLang="en-US">
              <a:solidFill>
                <a:srgbClr val="B5A788"/>
              </a:solidFill>
            </a:endParaRPr>
          </a:p>
        </p:txBody>
      </p:sp>
      <p:sp>
        <p:nvSpPr>
          <p:cNvPr id="3" name="TextBox 2"/>
          <p:cNvSpPr txBox="1"/>
          <p:nvPr/>
        </p:nvSpPr>
        <p:spPr>
          <a:xfrm>
            <a:off x="1124377" y="5664751"/>
            <a:ext cx="6243269" cy="691600"/>
          </a:xfrm>
          <a:prstGeom prst="rect">
            <a:avLst/>
          </a:prstGeom>
          <a:solidFill>
            <a:schemeClr val="tx1"/>
          </a:solidFill>
        </p:spPr>
        <p:txBody>
          <a:bodyPr wrap="square" rtlCol="0">
            <a:spAutoFit/>
          </a:bodyPr>
          <a:lstStyle/>
          <a:p>
            <a:r>
              <a:rPr lang="en-US" sz="1947" b="1" i="1" dirty="0">
                <a:solidFill>
                  <a:schemeClr val="bg1"/>
                </a:solidFill>
              </a:rPr>
              <a:t>Research Development has tools and resources to help with the steps in this process</a:t>
            </a:r>
          </a:p>
        </p:txBody>
      </p:sp>
      <p:pic>
        <p:nvPicPr>
          <p:cNvPr id="67" name="Picture 66"/>
          <p:cNvPicPr>
            <a:picLocks noChangeAspect="1"/>
          </p:cNvPicPr>
          <p:nvPr/>
        </p:nvPicPr>
        <p:blipFill rotWithShape="1">
          <a:blip r:embed="rId3"/>
          <a:srcRect l="25104" t="30834" r="22917" b="25667"/>
          <a:stretch/>
        </p:blipFill>
        <p:spPr>
          <a:xfrm>
            <a:off x="678684" y="1447800"/>
            <a:ext cx="7518295" cy="3932415"/>
          </a:xfrm>
          <a:prstGeom prst="rect">
            <a:avLst/>
          </a:prstGeom>
        </p:spPr>
      </p:pic>
    </p:spTree>
    <p:extLst>
      <p:ext uri="{BB962C8B-B14F-4D97-AF65-F5344CB8AC3E}">
        <p14:creationId xmlns:p14="http://schemas.microsoft.com/office/powerpoint/2010/main" val="9890288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09" y="150473"/>
            <a:ext cx="8855029" cy="1130710"/>
          </a:xfrm>
        </p:spPr>
        <p:txBody>
          <a:bodyPr>
            <a:normAutofit/>
          </a:bodyPr>
          <a:lstStyle/>
          <a:p>
            <a:r>
              <a:rPr lang="en-US" b="1" dirty="0"/>
              <a:t>Outcome of RD Proposal Support </a:t>
            </a:r>
          </a:p>
        </p:txBody>
      </p:sp>
      <p:sp>
        <p:nvSpPr>
          <p:cNvPr id="4" name="Slide Number Placeholder 3"/>
          <p:cNvSpPr>
            <a:spLocks noGrp="1"/>
          </p:cNvSpPr>
          <p:nvPr>
            <p:ph type="sldNum" sz="quarter" idx="12"/>
          </p:nvPr>
        </p:nvSpPr>
        <p:spPr/>
        <p:txBody>
          <a:bodyPr/>
          <a:lstStyle/>
          <a:p>
            <a:fld id="{4D7508FF-4589-4DAF-936A-6176BCAC63F3}" type="slidenum">
              <a:rPr lang="en-US" smtClean="0"/>
              <a:t>9</a:t>
            </a:fld>
            <a:endParaRPr lang="en-US"/>
          </a:p>
        </p:txBody>
      </p:sp>
      <p:sp>
        <p:nvSpPr>
          <p:cNvPr id="6" name="Rectangle 5"/>
          <p:cNvSpPr/>
          <p:nvPr/>
        </p:nvSpPr>
        <p:spPr>
          <a:xfrm>
            <a:off x="504809" y="1215346"/>
            <a:ext cx="6803076" cy="5139869"/>
          </a:xfrm>
          <a:prstGeom prst="rect">
            <a:avLst/>
          </a:prstGeom>
        </p:spPr>
        <p:txBody>
          <a:bodyPr wrap="square">
            <a:spAutoFit/>
          </a:bodyPr>
          <a:lstStyle/>
          <a:p>
            <a:pPr marL="285750" indent="-285750">
              <a:buFont typeface="Arial" panose="020B0604020202020204" pitchFamily="34" charset="0"/>
              <a:buChar char="•"/>
            </a:pPr>
            <a:endParaRPr lang="en-US" sz="2400" dirty="0">
              <a:latin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US" sz="2400" dirty="0"/>
              <a:t>From 2015-2018, the 59 faculty participating in    4-day proposal “bootcamps” had a 54% proposal success rate</a:t>
            </a:r>
            <a:br>
              <a:rPr lang="en-US" sz="2400" dirty="0"/>
            </a:br>
            <a:endParaRPr lang="en-US" sz="2400" dirty="0"/>
          </a:p>
          <a:p>
            <a:pPr marL="342900" indent="-342900">
              <a:buFont typeface="Arial" panose="020B0604020202020204" pitchFamily="34" charset="0"/>
              <a:buChar char="•"/>
            </a:pPr>
            <a:r>
              <a:rPr lang="en-US" sz="2400" dirty="0">
                <a:latin typeface="Calibri" panose="020F0502020204030204" pitchFamily="34" charset="0"/>
                <a:cs typeface="Times New Roman" panose="02020603050405020304" pitchFamily="18" charset="0"/>
              </a:rPr>
              <a:t>From 2015-2018, the 24 faculty participating in RD-organized NIH intensive proposal reviews had a 54% success rate</a:t>
            </a:r>
            <a:br>
              <a:rPr lang="en-US" sz="2400" dirty="0">
                <a:latin typeface="Calibri" panose="020F0502020204030204" pitchFamily="34" charset="0"/>
                <a:cs typeface="Times New Roman" panose="02020603050405020304" pitchFamily="18" charset="0"/>
              </a:rPr>
            </a:br>
            <a:endParaRPr lang="en-US" sz="2400" dirty="0">
              <a:latin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US" sz="2400" dirty="0"/>
              <a:t>From 2013-2014, faculty participating in RD events submitted 24-28% more proposals and received 33-40% more awards than those not participating</a:t>
            </a:r>
          </a:p>
          <a:p>
            <a:endParaRPr lang="en-US" sz="2400" dirty="0">
              <a:latin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US" sz="2400" baseline="300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3070344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5534</TotalTime>
  <Words>1064</Words>
  <Application>Microsoft Office PowerPoint</Application>
  <PresentationFormat>On-screen Show (4:3)</PresentationFormat>
  <Paragraphs>172</Paragraphs>
  <Slides>18</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18</vt:i4>
      </vt:variant>
    </vt:vector>
  </HeadingPairs>
  <TitlesOfParts>
    <vt:vector size="28" baseType="lpstr">
      <vt:lpstr>Arial</vt:lpstr>
      <vt:lpstr>Calibri</vt:lpstr>
      <vt:lpstr>Century Gothic</vt:lpstr>
      <vt:lpstr>Courier New</vt:lpstr>
      <vt:lpstr>Futura Md BT</vt:lpstr>
      <vt:lpstr>Gill Sans MT</vt:lpstr>
      <vt:lpstr>Times New Roman</vt:lpstr>
      <vt:lpstr>Verdana</vt:lpstr>
      <vt:lpstr>Wingdings 3</vt:lpstr>
      <vt:lpstr>Ion</vt:lpstr>
      <vt:lpstr>How Faculty Influencers can strategically grow your campus research culture  NORDP 2020</vt:lpstr>
      <vt:lpstr>Research Development Support</vt:lpstr>
      <vt:lpstr>Agenda</vt:lpstr>
      <vt:lpstr>The Role of Research Development on Campus</vt:lpstr>
      <vt:lpstr>The Age of the Networker</vt:lpstr>
      <vt:lpstr>Objectives of the Mentored Grant Writing Program </vt:lpstr>
      <vt:lpstr>Why Mentorship?</vt:lpstr>
      <vt:lpstr>Proposal Development Process</vt:lpstr>
      <vt:lpstr>Outcome of RD Proposal Support </vt:lpstr>
      <vt:lpstr>Resources for Finding Funding</vt:lpstr>
      <vt:lpstr>Approach</vt:lpstr>
      <vt:lpstr>Proposal Writing Support</vt:lpstr>
      <vt:lpstr>Proposal Writing “Bootcamp”</vt:lpstr>
      <vt:lpstr>PowerPoint Presentation</vt:lpstr>
      <vt:lpstr>Need Statement is Developed from Baseline Logic</vt:lpstr>
      <vt:lpstr>PowerPoint Presentation</vt:lpstr>
      <vt:lpstr>Develop a Final Proposal for Submittal</vt:lpstr>
      <vt:lpstr>Anticipated Outcomes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Mentored Grant Writing Program</dc:title>
  <dc:creator>Conrad Monson</dc:creator>
  <cp:lastModifiedBy>Zach Campbell</cp:lastModifiedBy>
  <cp:revision>60</cp:revision>
  <dcterms:created xsi:type="dcterms:W3CDTF">2019-10-04T18:57:25Z</dcterms:created>
  <dcterms:modified xsi:type="dcterms:W3CDTF">2022-05-10T16:56:11Z</dcterms:modified>
</cp:coreProperties>
</file>