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4.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6" r:id="rId2"/>
    <p:sldId id="258" r:id="rId3"/>
    <p:sldId id="273" r:id="rId4"/>
    <p:sldId id="268" r:id="rId5"/>
    <p:sldId id="261" r:id="rId6"/>
    <p:sldId id="266" r:id="rId7"/>
    <p:sldId id="272" r:id="rId8"/>
    <p:sldId id="262" r:id="rId9"/>
    <p:sldId id="259" r:id="rId10"/>
    <p:sldId id="263" r:id="rId11"/>
    <p:sldId id="269" r:id="rId12"/>
    <p:sldId id="270" r:id="rId13"/>
    <p:sldId id="271" r:id="rId14"/>
    <p:sldId id="265" r:id="rId15"/>
    <p:sldId id="264" r:id="rId16"/>
    <p:sldId id="260" r:id="rId1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ynie Mitchell" initials="JM" lastIdx="8" clrIdx="0">
    <p:extLst>
      <p:ext uri="{19B8F6BF-5375-455C-9EA6-DF929625EA0E}">
        <p15:presenceInfo xmlns:p15="http://schemas.microsoft.com/office/powerpoint/2012/main" userId="S::jcs265@byu.edu::53969fc6-eff5-4172-af55-3e5e1cf4bc0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396"/>
    <a:srgbClr val="0179DD"/>
    <a:srgbClr val="3280C0"/>
    <a:srgbClr val="073573"/>
    <a:srgbClr val="0A4773"/>
    <a:srgbClr val="042146"/>
    <a:srgbClr val="041E3E"/>
    <a:srgbClr val="041B3C"/>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255186-B9C5-43E9-BA8D-D57AAB9C2204}" v="115" dt="2021-04-12T17:08:24.473"/>
    <p1510:client id="{CE5B1115-6F86-4CF3-94E0-AA4FACE5372F}" v="10" dt="2021-04-12T17:11:24.433"/>
    <p1510:client id="{D190B425-BB90-4296-B90B-41F866A97E10}" v="58" dt="2021-04-01T21:43:52.963"/>
    <p1510:client id="{EF6F325B-5199-4651-8930-96D38244C1BC}" v="59" dt="2021-04-13T20:59:05.7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00" d="100"/>
          <a:sy n="100" d="100"/>
        </p:scale>
        <p:origin x="90" y="990"/>
      </p:cViewPr>
      <p:guideLst/>
    </p:cSldViewPr>
  </p:slideViewPr>
  <p:notesTextViewPr>
    <p:cViewPr>
      <p:scale>
        <a:sx n="3" d="2"/>
        <a:sy n="3" d="2"/>
      </p:scale>
      <p:origin x="0" y="0"/>
    </p:cViewPr>
  </p:notesTextViewPr>
  <p:notesViewPr>
    <p:cSldViewPr snapToGrid="0">
      <p:cViewPr varScale="1">
        <p:scale>
          <a:sx n="107" d="100"/>
          <a:sy n="107" d="100"/>
        </p:scale>
        <p:origin x="336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ie Winterton" userId="QPtT5PAmVToZ8z1cczin+a+oEJI7RE2ouIdp10Sk6FI=" providerId="None" clId="Web-{EF6F325B-5199-4651-8930-96D38244C1BC}"/>
    <pc:docChg chg="addSld delSld modSld sldOrd">
      <pc:chgData name="Kaylie Winterton" userId="QPtT5PAmVToZ8z1cczin+a+oEJI7RE2ouIdp10Sk6FI=" providerId="None" clId="Web-{EF6F325B-5199-4651-8930-96D38244C1BC}" dt="2021-04-13T20:59:05.705" v="53" actId="1076"/>
      <pc:docMkLst>
        <pc:docMk/>
      </pc:docMkLst>
      <pc:sldChg chg="addSp delSp modSp">
        <pc:chgData name="Kaylie Winterton" userId="QPtT5PAmVToZ8z1cczin+a+oEJI7RE2ouIdp10Sk6FI=" providerId="None" clId="Web-{EF6F325B-5199-4651-8930-96D38244C1BC}" dt="2021-04-13T20:56:35.813" v="24" actId="20577"/>
        <pc:sldMkLst>
          <pc:docMk/>
          <pc:sldMk cId="557225742" sldId="258"/>
        </pc:sldMkLst>
        <pc:spChg chg="mod">
          <ac:chgData name="Kaylie Winterton" userId="QPtT5PAmVToZ8z1cczin+a+oEJI7RE2ouIdp10Sk6FI=" providerId="None" clId="Web-{EF6F325B-5199-4651-8930-96D38244C1BC}" dt="2021-04-13T20:56:35.813" v="24" actId="20577"/>
          <ac:spMkLst>
            <pc:docMk/>
            <pc:sldMk cId="557225742" sldId="258"/>
            <ac:spMk id="3" creationId="{00000000-0000-0000-0000-000000000000}"/>
          </ac:spMkLst>
        </pc:spChg>
        <pc:spChg chg="add del mod">
          <ac:chgData name="Kaylie Winterton" userId="QPtT5PAmVToZ8z1cczin+a+oEJI7RE2ouIdp10Sk6FI=" providerId="None" clId="Web-{EF6F325B-5199-4651-8930-96D38244C1BC}" dt="2021-04-13T20:56:02.141" v="8"/>
          <ac:spMkLst>
            <pc:docMk/>
            <pc:sldMk cId="557225742" sldId="258"/>
            <ac:spMk id="4" creationId="{88FB2EB2-7958-442F-B4FA-D33808A00861}"/>
          </ac:spMkLst>
        </pc:spChg>
        <pc:spChg chg="del">
          <ac:chgData name="Kaylie Winterton" userId="QPtT5PAmVToZ8z1cczin+a+oEJI7RE2ouIdp10Sk6FI=" providerId="None" clId="Web-{EF6F325B-5199-4651-8930-96D38244C1BC}" dt="2021-04-13T20:29:40.756" v="4"/>
          <ac:spMkLst>
            <pc:docMk/>
            <pc:sldMk cId="557225742" sldId="258"/>
            <ac:spMk id="4" creationId="{C8F4BB3D-AC29-4D6F-8677-4E5EBB4093B3}"/>
          </ac:spMkLst>
        </pc:spChg>
        <pc:spChg chg="del">
          <ac:chgData name="Kaylie Winterton" userId="QPtT5PAmVToZ8z1cczin+a+oEJI7RE2ouIdp10Sk6FI=" providerId="None" clId="Web-{EF6F325B-5199-4651-8930-96D38244C1BC}" dt="2021-04-13T20:29:43.209" v="5"/>
          <ac:spMkLst>
            <pc:docMk/>
            <pc:sldMk cId="557225742" sldId="258"/>
            <ac:spMk id="5" creationId="{00000000-0000-0000-0000-000000000000}"/>
          </ac:spMkLst>
        </pc:spChg>
        <pc:spChg chg="add mod">
          <ac:chgData name="Kaylie Winterton" userId="QPtT5PAmVToZ8z1cczin+a+oEJI7RE2ouIdp10Sk6FI=" providerId="None" clId="Web-{EF6F325B-5199-4651-8930-96D38244C1BC}" dt="2021-04-13T20:56:24.860" v="10" actId="1076"/>
          <ac:spMkLst>
            <pc:docMk/>
            <pc:sldMk cId="557225742" sldId="258"/>
            <ac:spMk id="7" creationId="{55F2B2D2-26DE-4A98-B51A-266CBA13E1B5}"/>
          </ac:spMkLst>
        </pc:spChg>
        <pc:spChg chg="add mod">
          <ac:chgData name="Kaylie Winterton" userId="QPtT5PAmVToZ8z1cczin+a+oEJI7RE2ouIdp10Sk6FI=" providerId="None" clId="Web-{EF6F325B-5199-4651-8930-96D38244C1BC}" dt="2021-04-13T20:56:24.876" v="11" actId="1076"/>
          <ac:spMkLst>
            <pc:docMk/>
            <pc:sldMk cId="557225742" sldId="258"/>
            <ac:spMk id="8" creationId="{1D0F1056-9208-45BE-869B-AB29FF5A33AF}"/>
          </ac:spMkLst>
        </pc:spChg>
        <pc:spChg chg="add mod">
          <ac:chgData name="Kaylie Winterton" userId="QPtT5PAmVToZ8z1cczin+a+oEJI7RE2ouIdp10Sk6FI=" providerId="None" clId="Web-{EF6F325B-5199-4651-8930-96D38244C1BC}" dt="2021-04-13T20:56:24.907" v="12" actId="1076"/>
          <ac:spMkLst>
            <pc:docMk/>
            <pc:sldMk cId="557225742" sldId="258"/>
            <ac:spMk id="9" creationId="{21BABC6E-4404-43DD-AB02-EB2C870E6B99}"/>
          </ac:spMkLst>
        </pc:spChg>
        <pc:spChg chg="add mod">
          <ac:chgData name="Kaylie Winterton" userId="QPtT5PAmVToZ8z1cczin+a+oEJI7RE2ouIdp10Sk6FI=" providerId="None" clId="Web-{EF6F325B-5199-4651-8930-96D38244C1BC}" dt="2021-04-13T20:56:24.938" v="14" actId="1076"/>
          <ac:spMkLst>
            <pc:docMk/>
            <pc:sldMk cId="557225742" sldId="258"/>
            <ac:spMk id="11" creationId="{0FC6D6C5-4FEA-4ABC-9F01-49DBF667FB73}"/>
          </ac:spMkLst>
        </pc:spChg>
        <pc:spChg chg="add mod">
          <ac:chgData name="Kaylie Winterton" userId="QPtT5PAmVToZ8z1cczin+a+oEJI7RE2ouIdp10Sk6FI=" providerId="None" clId="Web-{EF6F325B-5199-4651-8930-96D38244C1BC}" dt="2021-04-13T20:56:24.969" v="16" actId="1076"/>
          <ac:spMkLst>
            <pc:docMk/>
            <pc:sldMk cId="557225742" sldId="258"/>
            <ac:spMk id="13" creationId="{241256D1-D035-4A6D-B025-B20A0BE7D5F9}"/>
          </ac:spMkLst>
        </pc:spChg>
        <pc:spChg chg="add mod">
          <ac:chgData name="Kaylie Winterton" userId="QPtT5PAmVToZ8z1cczin+a+oEJI7RE2ouIdp10Sk6FI=" providerId="None" clId="Web-{EF6F325B-5199-4651-8930-96D38244C1BC}" dt="2021-04-13T20:56:25.001" v="18" actId="1076"/>
          <ac:spMkLst>
            <pc:docMk/>
            <pc:sldMk cId="557225742" sldId="258"/>
            <ac:spMk id="15" creationId="{750141F1-9CF5-43E2-BE7F-A678E04D54C9}"/>
          </ac:spMkLst>
        </pc:spChg>
        <pc:picChg chg="add mod">
          <ac:chgData name="Kaylie Winterton" userId="QPtT5PAmVToZ8z1cczin+a+oEJI7RE2ouIdp10Sk6FI=" providerId="None" clId="Web-{EF6F325B-5199-4651-8930-96D38244C1BC}" dt="2021-04-13T20:56:24.844" v="9" actId="1076"/>
          <ac:picMkLst>
            <pc:docMk/>
            <pc:sldMk cId="557225742" sldId="258"/>
            <ac:picMk id="5" creationId="{F6C80E97-0D80-4B0F-9604-40F2D0A62651}"/>
          </ac:picMkLst>
        </pc:picChg>
        <pc:picChg chg="add mod">
          <ac:chgData name="Kaylie Winterton" userId="QPtT5PAmVToZ8z1cczin+a+oEJI7RE2ouIdp10Sk6FI=" providerId="None" clId="Web-{EF6F325B-5199-4651-8930-96D38244C1BC}" dt="2021-04-13T20:56:24.922" v="13" actId="1076"/>
          <ac:picMkLst>
            <pc:docMk/>
            <pc:sldMk cId="557225742" sldId="258"/>
            <ac:picMk id="10" creationId="{C4FDD048-3AA8-496C-BBA8-60CA08D2637A}"/>
          </ac:picMkLst>
        </pc:picChg>
        <pc:picChg chg="add mod">
          <ac:chgData name="Kaylie Winterton" userId="QPtT5PAmVToZ8z1cczin+a+oEJI7RE2ouIdp10Sk6FI=" providerId="None" clId="Web-{EF6F325B-5199-4651-8930-96D38244C1BC}" dt="2021-04-13T20:56:24.954" v="15" actId="1076"/>
          <ac:picMkLst>
            <pc:docMk/>
            <pc:sldMk cId="557225742" sldId="258"/>
            <ac:picMk id="12" creationId="{15D5E1E2-5BF2-423E-BFDD-C7509FD01CED}"/>
          </ac:picMkLst>
        </pc:picChg>
        <pc:picChg chg="add mod">
          <ac:chgData name="Kaylie Winterton" userId="QPtT5PAmVToZ8z1cczin+a+oEJI7RE2ouIdp10Sk6FI=" providerId="None" clId="Web-{EF6F325B-5199-4651-8930-96D38244C1BC}" dt="2021-04-13T20:56:24.985" v="17" actId="1076"/>
          <ac:picMkLst>
            <pc:docMk/>
            <pc:sldMk cId="557225742" sldId="258"/>
            <ac:picMk id="14" creationId="{9E5ADF3A-0890-4F93-8721-32852AB635CF}"/>
          </ac:picMkLst>
        </pc:picChg>
        <pc:picChg chg="add mod">
          <ac:chgData name="Kaylie Winterton" userId="QPtT5PAmVToZ8z1cczin+a+oEJI7RE2ouIdp10Sk6FI=" providerId="None" clId="Web-{EF6F325B-5199-4651-8930-96D38244C1BC}" dt="2021-04-13T20:56:25.001" v="19" actId="1076"/>
          <ac:picMkLst>
            <pc:docMk/>
            <pc:sldMk cId="557225742" sldId="258"/>
            <ac:picMk id="16" creationId="{C067EA80-96C0-418F-A90D-A04A0FBFE40F}"/>
          </ac:picMkLst>
        </pc:picChg>
        <pc:picChg chg="add mod">
          <ac:chgData name="Kaylie Winterton" userId="QPtT5PAmVToZ8z1cczin+a+oEJI7RE2ouIdp10Sk6FI=" providerId="None" clId="Web-{EF6F325B-5199-4651-8930-96D38244C1BC}" dt="2021-04-13T20:56:25.016" v="20" actId="1076"/>
          <ac:picMkLst>
            <pc:docMk/>
            <pc:sldMk cId="557225742" sldId="258"/>
            <ac:picMk id="17" creationId="{E81A1993-B36F-4904-8E9A-598F6254FC1C}"/>
          </ac:picMkLst>
        </pc:picChg>
      </pc:sldChg>
      <pc:sldChg chg="modSp">
        <pc:chgData name="Kaylie Winterton" userId="QPtT5PAmVToZ8z1cczin+a+oEJI7RE2ouIdp10Sk6FI=" providerId="None" clId="Web-{EF6F325B-5199-4651-8930-96D38244C1BC}" dt="2021-04-13T20:59:05.705" v="53" actId="1076"/>
        <pc:sldMkLst>
          <pc:docMk/>
          <pc:sldMk cId="2916659272" sldId="259"/>
        </pc:sldMkLst>
        <pc:spChg chg="mod">
          <ac:chgData name="Kaylie Winterton" userId="QPtT5PAmVToZ8z1cczin+a+oEJI7RE2ouIdp10Sk6FI=" providerId="None" clId="Web-{EF6F325B-5199-4651-8930-96D38244C1BC}" dt="2021-04-13T20:58:09.579" v="40" actId="1076"/>
          <ac:spMkLst>
            <pc:docMk/>
            <pc:sldMk cId="2916659272" sldId="259"/>
            <ac:spMk id="2" creationId="{4D72FB84-879B-40D8-B114-02B23509350C}"/>
          </ac:spMkLst>
        </pc:spChg>
        <pc:spChg chg="mod">
          <ac:chgData name="Kaylie Winterton" userId="QPtT5PAmVToZ8z1cczin+a+oEJI7RE2ouIdp10Sk6FI=" providerId="None" clId="Web-{EF6F325B-5199-4651-8930-96D38244C1BC}" dt="2021-04-13T20:58:12.626" v="41" actId="1076"/>
          <ac:spMkLst>
            <pc:docMk/>
            <pc:sldMk cId="2916659272" sldId="259"/>
            <ac:spMk id="17" creationId="{00000000-0000-0000-0000-000000000000}"/>
          </ac:spMkLst>
        </pc:spChg>
        <pc:spChg chg="mod">
          <ac:chgData name="Kaylie Winterton" userId="QPtT5PAmVToZ8z1cczin+a+oEJI7RE2ouIdp10Sk6FI=" providerId="None" clId="Web-{EF6F325B-5199-4651-8930-96D38244C1BC}" dt="2021-04-13T20:58:53.423" v="52" actId="1076"/>
          <ac:spMkLst>
            <pc:docMk/>
            <pc:sldMk cId="2916659272" sldId="259"/>
            <ac:spMk id="18" creationId="{00000000-0000-0000-0000-000000000000}"/>
          </ac:spMkLst>
        </pc:spChg>
        <pc:spChg chg="mod">
          <ac:chgData name="Kaylie Winterton" userId="QPtT5PAmVToZ8z1cczin+a+oEJI7RE2ouIdp10Sk6FI=" providerId="None" clId="Web-{EF6F325B-5199-4651-8930-96D38244C1BC}" dt="2021-04-13T20:57:25.407" v="31" actId="1076"/>
          <ac:spMkLst>
            <pc:docMk/>
            <pc:sldMk cId="2916659272" sldId="259"/>
            <ac:spMk id="19" creationId="{00000000-0000-0000-0000-000000000000}"/>
          </ac:spMkLst>
        </pc:spChg>
        <pc:spChg chg="mod">
          <ac:chgData name="Kaylie Winterton" userId="QPtT5PAmVToZ8z1cczin+a+oEJI7RE2ouIdp10Sk6FI=" providerId="None" clId="Web-{EF6F325B-5199-4651-8930-96D38244C1BC}" dt="2021-04-13T20:57:16.173" v="29" actId="1076"/>
          <ac:spMkLst>
            <pc:docMk/>
            <pc:sldMk cId="2916659272" sldId="259"/>
            <ac:spMk id="20" creationId="{00000000-0000-0000-0000-000000000000}"/>
          </ac:spMkLst>
        </pc:spChg>
        <pc:spChg chg="mod">
          <ac:chgData name="Kaylie Winterton" userId="QPtT5PAmVToZ8z1cczin+a+oEJI7RE2ouIdp10Sk6FI=" providerId="None" clId="Web-{EF6F325B-5199-4651-8930-96D38244C1BC}" dt="2021-04-13T20:58:15.923" v="42" actId="1076"/>
          <ac:spMkLst>
            <pc:docMk/>
            <pc:sldMk cId="2916659272" sldId="259"/>
            <ac:spMk id="21" creationId="{00000000-0000-0000-0000-000000000000}"/>
          </ac:spMkLst>
        </pc:spChg>
        <pc:spChg chg="mod">
          <ac:chgData name="Kaylie Winterton" userId="QPtT5PAmVToZ8z1cczin+a+oEJI7RE2ouIdp10Sk6FI=" providerId="None" clId="Web-{EF6F325B-5199-4651-8930-96D38244C1BC}" dt="2021-04-13T20:57:06.173" v="27" actId="1076"/>
          <ac:spMkLst>
            <pc:docMk/>
            <pc:sldMk cId="2916659272" sldId="259"/>
            <ac:spMk id="22" creationId="{00000000-0000-0000-0000-000000000000}"/>
          </ac:spMkLst>
        </pc:spChg>
        <pc:spChg chg="mod">
          <ac:chgData name="Kaylie Winterton" userId="QPtT5PAmVToZ8z1cczin+a+oEJI7RE2ouIdp10Sk6FI=" providerId="None" clId="Web-{EF6F325B-5199-4651-8930-96D38244C1BC}" dt="2021-04-13T20:58:43.736" v="48" actId="1076"/>
          <ac:spMkLst>
            <pc:docMk/>
            <pc:sldMk cId="2916659272" sldId="259"/>
            <ac:spMk id="24" creationId="{00000000-0000-0000-0000-000000000000}"/>
          </ac:spMkLst>
        </pc:spChg>
        <pc:spChg chg="mod">
          <ac:chgData name="Kaylie Winterton" userId="QPtT5PAmVToZ8z1cczin+a+oEJI7RE2ouIdp10Sk6FI=" providerId="None" clId="Web-{EF6F325B-5199-4651-8930-96D38244C1BC}" dt="2021-04-13T20:59:05.705" v="53" actId="1076"/>
          <ac:spMkLst>
            <pc:docMk/>
            <pc:sldMk cId="2916659272" sldId="259"/>
            <ac:spMk id="32" creationId="{00000000-0000-0000-0000-000000000000}"/>
          </ac:spMkLst>
        </pc:spChg>
        <pc:spChg chg="mod">
          <ac:chgData name="Kaylie Winterton" userId="QPtT5PAmVToZ8z1cczin+a+oEJI7RE2ouIdp10Sk6FI=" providerId="None" clId="Web-{EF6F325B-5199-4651-8930-96D38244C1BC}" dt="2021-04-13T20:56:58.266" v="26" actId="14100"/>
          <ac:spMkLst>
            <pc:docMk/>
            <pc:sldMk cId="2916659272" sldId="259"/>
            <ac:spMk id="33" creationId="{00000000-0000-0000-0000-000000000000}"/>
          </ac:spMkLst>
        </pc:spChg>
        <pc:grpChg chg="mod">
          <ac:chgData name="Kaylie Winterton" userId="QPtT5PAmVToZ8z1cczin+a+oEJI7RE2ouIdp10Sk6FI=" providerId="None" clId="Web-{EF6F325B-5199-4651-8930-96D38244C1BC}" dt="2021-04-13T20:58:50.720" v="51" actId="1076"/>
          <ac:grpSpMkLst>
            <pc:docMk/>
            <pc:sldMk cId="2916659272" sldId="259"/>
            <ac:grpSpMk id="26" creationId="{00000000-0000-0000-0000-000000000000}"/>
          </ac:grpSpMkLst>
        </pc:grpChg>
        <pc:grpChg chg="mod">
          <ac:chgData name="Kaylie Winterton" userId="QPtT5PAmVToZ8z1cczin+a+oEJI7RE2ouIdp10Sk6FI=" providerId="None" clId="Web-{EF6F325B-5199-4651-8930-96D38244C1BC}" dt="2021-04-13T20:57:10.751" v="28" actId="1076"/>
          <ac:grpSpMkLst>
            <pc:docMk/>
            <pc:sldMk cId="2916659272" sldId="259"/>
            <ac:grpSpMk id="29" creationId="{00000000-0000-0000-0000-000000000000}"/>
          </ac:grpSpMkLst>
        </pc:grpChg>
      </pc:sldChg>
      <pc:sldChg chg="del">
        <pc:chgData name="Kaylie Winterton" userId="QPtT5PAmVToZ8z1cczin+a+oEJI7RE2ouIdp10Sk6FI=" providerId="None" clId="Web-{EF6F325B-5199-4651-8930-96D38244C1BC}" dt="2021-04-13T20:56:39.110" v="25"/>
        <pc:sldMkLst>
          <pc:docMk/>
          <pc:sldMk cId="963721143" sldId="267"/>
        </pc:sldMkLst>
      </pc:sldChg>
      <pc:sldChg chg="add replId">
        <pc:chgData name="Kaylie Winterton" userId="QPtT5PAmVToZ8z1cczin+a+oEJI7RE2ouIdp10Sk6FI=" providerId="None" clId="Web-{EF6F325B-5199-4651-8930-96D38244C1BC}" dt="2021-04-13T20:29:32.334" v="3"/>
        <pc:sldMkLst>
          <pc:docMk/>
          <pc:sldMk cId="2189055142" sldId="273"/>
        </pc:sldMkLst>
      </pc:sldChg>
      <pc:sldChg chg="add del ord replId">
        <pc:chgData name="Kaylie Winterton" userId="QPtT5PAmVToZ8z1cczin+a+oEJI7RE2ouIdp10Sk6FI=" providerId="None" clId="Web-{EF6F325B-5199-4651-8930-96D38244C1BC}" dt="2021-04-13T20:29:27.412" v="2"/>
        <pc:sldMkLst>
          <pc:docMk/>
          <pc:sldMk cId="4090936078" sldId="273"/>
        </pc:sldMkLst>
      </pc:sldChg>
    </pc:docChg>
  </pc:docChgLst>
  <pc:docChgLst>
    <pc:chgData name="Kristen Kellems" userId="c8NzhfDAJhgcFPF1TEMaPudchU7ZXvZ/hgX5QbdiJKc=" providerId="None" clId="Web-{CE5B1115-6F86-4CF3-94E0-AA4FACE5372F}"/>
    <pc:docChg chg="modSld">
      <pc:chgData name="Kristen Kellems" userId="c8NzhfDAJhgcFPF1TEMaPudchU7ZXvZ/hgX5QbdiJKc=" providerId="None" clId="Web-{CE5B1115-6F86-4CF3-94E0-AA4FACE5372F}" dt="2021-04-12T17:11:23.043" v="2" actId="20577"/>
      <pc:docMkLst>
        <pc:docMk/>
      </pc:docMkLst>
      <pc:sldChg chg="modSp">
        <pc:chgData name="Kristen Kellems" userId="c8NzhfDAJhgcFPF1TEMaPudchU7ZXvZ/hgX5QbdiJKc=" providerId="None" clId="Web-{CE5B1115-6F86-4CF3-94E0-AA4FACE5372F}" dt="2021-04-12T17:11:23.043" v="2" actId="20577"/>
        <pc:sldMkLst>
          <pc:docMk/>
          <pc:sldMk cId="3991259071" sldId="272"/>
        </pc:sldMkLst>
        <pc:spChg chg="mod">
          <ac:chgData name="Kristen Kellems" userId="c8NzhfDAJhgcFPF1TEMaPudchU7ZXvZ/hgX5QbdiJKc=" providerId="None" clId="Web-{CE5B1115-6F86-4CF3-94E0-AA4FACE5372F}" dt="2021-04-12T17:11:23.043" v="2" actId="20577"/>
          <ac:spMkLst>
            <pc:docMk/>
            <pc:sldMk cId="3991259071" sldId="272"/>
            <ac:spMk id="2" creationId="{5B78C685-8B19-4170-9850-CAA8F9B2CBD7}"/>
          </ac:spMkLst>
        </pc:spChg>
      </pc:sldChg>
    </pc:docChg>
  </pc:docChgLst>
  <pc:docChgLst>
    <pc:chgData name="Kristen Kellems" userId="c8NzhfDAJhgcFPF1TEMaPudchU7ZXvZ/hgX5QbdiJKc=" providerId="None" clId="Web-{9F255186-B9C5-43E9-BA8D-D57AAB9C2204}"/>
    <pc:docChg chg="modSld">
      <pc:chgData name="Kristen Kellems" userId="c8NzhfDAJhgcFPF1TEMaPudchU7ZXvZ/hgX5QbdiJKc=" providerId="None" clId="Web-{9F255186-B9C5-43E9-BA8D-D57AAB9C2204}" dt="2021-04-12T17:08:24.473" v="69" actId="14100"/>
      <pc:docMkLst>
        <pc:docMk/>
      </pc:docMkLst>
      <pc:sldChg chg="addSp delSp modSp">
        <pc:chgData name="Kristen Kellems" userId="c8NzhfDAJhgcFPF1TEMaPudchU7ZXvZ/hgX5QbdiJKc=" providerId="None" clId="Web-{9F255186-B9C5-43E9-BA8D-D57AAB9C2204}" dt="2021-04-12T17:08:24.473" v="69" actId="14100"/>
        <pc:sldMkLst>
          <pc:docMk/>
          <pc:sldMk cId="3991259071" sldId="272"/>
        </pc:sldMkLst>
        <pc:spChg chg="add mod">
          <ac:chgData name="Kristen Kellems" userId="c8NzhfDAJhgcFPF1TEMaPudchU7ZXvZ/hgX5QbdiJKc=" providerId="None" clId="Web-{9F255186-B9C5-43E9-BA8D-D57AAB9C2204}" dt="2021-04-12T17:08:24.473" v="69" actId="14100"/>
          <ac:spMkLst>
            <pc:docMk/>
            <pc:sldMk cId="3991259071" sldId="272"/>
            <ac:spMk id="2" creationId="{5B78C685-8B19-4170-9850-CAA8F9B2CBD7}"/>
          </ac:spMkLst>
        </pc:spChg>
        <pc:spChg chg="add del mod">
          <ac:chgData name="Kristen Kellems" userId="c8NzhfDAJhgcFPF1TEMaPudchU7ZXvZ/hgX5QbdiJKc=" providerId="None" clId="Web-{9F255186-B9C5-43E9-BA8D-D57AAB9C2204}" dt="2021-04-12T17:04:44.865" v="9"/>
          <ac:spMkLst>
            <pc:docMk/>
            <pc:sldMk cId="3991259071" sldId="272"/>
            <ac:spMk id="4" creationId="{FBED19BD-B4B9-43BD-B48A-D0D65CD77970}"/>
          </ac:spMkLst>
        </pc:spChg>
        <pc:spChg chg="add mod">
          <ac:chgData name="Kristen Kellems" userId="c8NzhfDAJhgcFPF1TEMaPudchU7ZXvZ/hgX5QbdiJKc=" providerId="None" clId="Web-{9F255186-B9C5-43E9-BA8D-D57AAB9C2204}" dt="2021-04-12T17:05:55.292" v="50" actId="20577"/>
          <ac:spMkLst>
            <pc:docMk/>
            <pc:sldMk cId="3991259071" sldId="272"/>
            <ac:spMk id="5" creationId="{6421EFF8-E22B-431D-8443-C09828A6D795}"/>
          </ac:spMkLst>
        </pc:spChg>
        <pc:spChg chg="add del mod">
          <ac:chgData name="Kristen Kellems" userId="c8NzhfDAJhgcFPF1TEMaPudchU7ZXvZ/hgX5QbdiJKc=" providerId="None" clId="Web-{9F255186-B9C5-43E9-BA8D-D57AAB9C2204}" dt="2021-04-12T17:05:15.742" v="14"/>
          <ac:spMkLst>
            <pc:docMk/>
            <pc:sldMk cId="3991259071" sldId="272"/>
            <ac:spMk id="9" creationId="{329D60A7-1540-453C-ACFE-2FA89A633F47}"/>
          </ac:spMkLst>
        </pc:spChg>
      </pc:sldChg>
    </pc:docChg>
  </pc:docChgLst>
  <pc:docChgLst>
    <pc:chgData name="Kristen Kellems" clId="Web-{D190B425-BB90-4296-B90B-41F866A97E10}"/>
    <pc:docChg chg="modSld">
      <pc:chgData name="Kristen Kellems" userId="" providerId="" clId="Web-{D190B425-BB90-4296-B90B-41F866A97E10}" dt="2021-04-01T21:43:52.963" v="31" actId="20577"/>
      <pc:docMkLst>
        <pc:docMk/>
      </pc:docMkLst>
      <pc:sldChg chg="modSp">
        <pc:chgData name="Kristen Kellems" userId="" providerId="" clId="Web-{D190B425-BB90-4296-B90B-41F866A97E10}" dt="2021-04-01T21:42:10.644" v="27" actId="20577"/>
        <pc:sldMkLst>
          <pc:docMk/>
          <pc:sldMk cId="557225742" sldId="258"/>
        </pc:sldMkLst>
        <pc:spChg chg="mod">
          <ac:chgData name="Kristen Kellems" userId="" providerId="" clId="Web-{D190B425-BB90-4296-B90B-41F866A97E10}" dt="2021-04-01T21:42:10.644" v="27" actId="20577"/>
          <ac:spMkLst>
            <pc:docMk/>
            <pc:sldMk cId="557225742" sldId="258"/>
            <ac:spMk id="4" creationId="{C8F4BB3D-AC29-4D6F-8677-4E5EBB4093B3}"/>
          </ac:spMkLst>
        </pc:spChg>
      </pc:sldChg>
      <pc:sldChg chg="modSp">
        <pc:chgData name="Kristen Kellems" userId="" providerId="" clId="Web-{D190B425-BB90-4296-B90B-41F866A97E10}" dt="2021-04-01T21:43:52.963" v="31" actId="20577"/>
        <pc:sldMkLst>
          <pc:docMk/>
          <pc:sldMk cId="3665367271" sldId="262"/>
        </pc:sldMkLst>
        <pc:spChg chg="mod">
          <ac:chgData name="Kristen Kellems" userId="" providerId="" clId="Web-{D190B425-BB90-4296-B90B-41F866A97E10}" dt="2021-04-01T21:43:52.963" v="31" actId="20577"/>
          <ac:spMkLst>
            <pc:docMk/>
            <pc:sldMk cId="3665367271" sldId="262"/>
            <ac:spMk id="7" creationId="{00000000-0000-0000-0000-000000000000}"/>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4-07T09:40:05.352" idx="2">
    <p:pos x="10" y="10"/>
    <p:text>Move this slide to a poll - what are things you do that aren't on this list?</p:text>
    <p:extLst>
      <p:ext uri="{C676402C-5697-4E1C-873F-D02D1690AC5C}">
        <p15:threadingInfo xmlns:p15="http://schemas.microsoft.com/office/powerpoint/2012/main" timeZoneBias="3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4-07T09:44:14.331" idx="3">
    <p:pos x="10" y="10"/>
    <p:text>Conversation -</p:text>
    <p:extLst>
      <p:ext uri="{C676402C-5697-4E1C-873F-D02D1690AC5C}">
        <p15:threadingInfo xmlns:p15="http://schemas.microsoft.com/office/powerpoint/2012/main" timeZoneBias="360"/>
      </p:ext>
    </p:extLst>
  </p:cm>
  <p:cm authorId="1" dt="2021-04-07T09:52:21.796" idx="4">
    <p:pos x="106" y="106"/>
    <p:text>segway with Kristen's case study</p:text>
    <p:extLst>
      <p:ext uri="{C676402C-5697-4E1C-873F-D02D1690AC5C}">
        <p15:threadingInfo xmlns:p15="http://schemas.microsoft.com/office/powerpoint/2012/main" timeZoneBias="3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4-07T09:54:32.628" idx="5">
    <p:pos x="10" y="10"/>
    <p:text>How would attendees address this case? BYU's approach</p:text>
    <p:extLst>
      <p:ext uri="{C676402C-5697-4E1C-873F-D02D1690AC5C}">
        <p15:threadingInfo xmlns:p15="http://schemas.microsoft.com/office/powerpoint/2012/main" timeZoneBias="3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4-07T10:01:44.873" idx="6">
    <p:pos x="10" y="10"/>
    <p:text>Break out rooms  - 15 - 20 min.</p:text>
    <p:extLst>
      <p:ext uri="{C676402C-5697-4E1C-873F-D02D1690AC5C}">
        <p15:threadingInfo xmlns:p15="http://schemas.microsoft.com/office/powerpoint/2012/main" timeZoneBias="3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F7A9ACB-F611-4E4B-B4AC-93C86DA0EA95}" type="datetimeFigureOut">
              <a:rPr lang="en-US" smtClean="0"/>
              <a:t>5/3/2021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152F38F-CC62-4C75-BD06-B8B5AE6F3AC1}" type="slidenum">
              <a:rPr lang="en-US" smtClean="0"/>
              <a:t>‹#›</a:t>
            </a:fld>
            <a:endParaRPr lang="en-US" dirty="0"/>
          </a:p>
        </p:txBody>
      </p:sp>
    </p:spTree>
    <p:extLst>
      <p:ext uri="{BB962C8B-B14F-4D97-AF65-F5344CB8AC3E}">
        <p14:creationId xmlns:p14="http://schemas.microsoft.com/office/powerpoint/2010/main" val="2694162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 Kristen Kellems</a:t>
            </a:r>
          </a:p>
        </p:txBody>
      </p:sp>
      <p:sp>
        <p:nvSpPr>
          <p:cNvPr id="4" name="Slide Number Placeholder 3"/>
          <p:cNvSpPr>
            <a:spLocks noGrp="1"/>
          </p:cNvSpPr>
          <p:nvPr>
            <p:ph type="sldNum" sz="quarter" idx="5"/>
          </p:nvPr>
        </p:nvSpPr>
        <p:spPr/>
        <p:txBody>
          <a:bodyPr/>
          <a:lstStyle/>
          <a:p>
            <a:fld id="{5152F38F-CC62-4C75-BD06-B8B5AE6F3AC1}" type="slidenum">
              <a:rPr lang="en-US" smtClean="0"/>
              <a:t>1</a:t>
            </a:fld>
            <a:endParaRPr lang="en-US" dirty="0"/>
          </a:p>
        </p:txBody>
      </p:sp>
    </p:spTree>
    <p:extLst>
      <p:ext uri="{BB962C8B-B14F-4D97-AF65-F5344CB8AC3E}">
        <p14:creationId xmlns:p14="http://schemas.microsoft.com/office/powerpoint/2010/main" val="2397024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topics for discussion, remind attendees to access the handout with the next three slides.  Breakout rooms – 10-12 in each on how these areas are addressed at other institutions. Kristen and Jaynie will facilitate two rooms, Kaylie and Aimee will facilitate if needed, Michelle and Rita will attend as participants, take notes, and be prepared to share in the recap.  </a:t>
            </a:r>
          </a:p>
        </p:txBody>
      </p:sp>
      <p:sp>
        <p:nvSpPr>
          <p:cNvPr id="4" name="Slide Number Placeholder 3"/>
          <p:cNvSpPr>
            <a:spLocks noGrp="1"/>
          </p:cNvSpPr>
          <p:nvPr>
            <p:ph type="sldNum" sz="quarter" idx="5"/>
          </p:nvPr>
        </p:nvSpPr>
        <p:spPr/>
        <p:txBody>
          <a:bodyPr/>
          <a:lstStyle/>
          <a:p>
            <a:fld id="{5152F38F-CC62-4C75-BD06-B8B5AE6F3AC1}" type="slidenum">
              <a:rPr lang="en-US" smtClean="0"/>
              <a:t>10</a:t>
            </a:fld>
            <a:endParaRPr lang="en-US" dirty="0"/>
          </a:p>
        </p:txBody>
      </p:sp>
    </p:spTree>
    <p:extLst>
      <p:ext uri="{BB962C8B-B14F-4D97-AF65-F5344CB8AC3E}">
        <p14:creationId xmlns:p14="http://schemas.microsoft.com/office/powerpoint/2010/main" val="199892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handout – break out room topic 1 debrief</a:t>
            </a:r>
          </a:p>
        </p:txBody>
      </p:sp>
      <p:sp>
        <p:nvSpPr>
          <p:cNvPr id="4" name="Slide Number Placeholder 3"/>
          <p:cNvSpPr>
            <a:spLocks noGrp="1"/>
          </p:cNvSpPr>
          <p:nvPr>
            <p:ph type="sldNum" sz="quarter" idx="5"/>
          </p:nvPr>
        </p:nvSpPr>
        <p:spPr/>
        <p:txBody>
          <a:bodyPr/>
          <a:lstStyle/>
          <a:p>
            <a:fld id="{5152F38F-CC62-4C75-BD06-B8B5AE6F3AC1}" type="slidenum">
              <a:rPr lang="en-US" smtClean="0"/>
              <a:t>11</a:t>
            </a:fld>
            <a:endParaRPr lang="en-US" dirty="0"/>
          </a:p>
        </p:txBody>
      </p:sp>
    </p:spTree>
    <p:extLst>
      <p:ext uri="{BB962C8B-B14F-4D97-AF65-F5344CB8AC3E}">
        <p14:creationId xmlns:p14="http://schemas.microsoft.com/office/powerpoint/2010/main" val="1766706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Handout – breakout room topic 2 debrief </a:t>
            </a:r>
          </a:p>
        </p:txBody>
      </p:sp>
      <p:sp>
        <p:nvSpPr>
          <p:cNvPr id="4" name="Slide Number Placeholder 3"/>
          <p:cNvSpPr>
            <a:spLocks noGrp="1"/>
          </p:cNvSpPr>
          <p:nvPr>
            <p:ph type="sldNum" sz="quarter" idx="5"/>
          </p:nvPr>
        </p:nvSpPr>
        <p:spPr/>
        <p:txBody>
          <a:bodyPr/>
          <a:lstStyle/>
          <a:p>
            <a:fld id="{5152F38F-CC62-4C75-BD06-B8B5AE6F3AC1}" type="slidenum">
              <a:rPr lang="en-US" smtClean="0"/>
              <a:t>12</a:t>
            </a:fld>
            <a:endParaRPr lang="en-US" dirty="0"/>
          </a:p>
        </p:txBody>
      </p:sp>
    </p:spTree>
    <p:extLst>
      <p:ext uri="{BB962C8B-B14F-4D97-AF65-F5344CB8AC3E}">
        <p14:creationId xmlns:p14="http://schemas.microsoft.com/office/powerpoint/2010/main" val="2549540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 out room topic 3 debrief</a:t>
            </a:r>
          </a:p>
        </p:txBody>
      </p:sp>
      <p:sp>
        <p:nvSpPr>
          <p:cNvPr id="4" name="Slide Number Placeholder 3"/>
          <p:cNvSpPr>
            <a:spLocks noGrp="1"/>
          </p:cNvSpPr>
          <p:nvPr>
            <p:ph type="sldNum" sz="quarter" idx="5"/>
          </p:nvPr>
        </p:nvSpPr>
        <p:spPr/>
        <p:txBody>
          <a:bodyPr/>
          <a:lstStyle/>
          <a:p>
            <a:fld id="{5152F38F-CC62-4C75-BD06-B8B5AE6F3AC1}" type="slidenum">
              <a:rPr lang="en-US" smtClean="0"/>
              <a:t>13</a:t>
            </a:fld>
            <a:endParaRPr lang="en-US" dirty="0"/>
          </a:p>
        </p:txBody>
      </p:sp>
    </p:spTree>
    <p:extLst>
      <p:ext uri="{BB962C8B-B14F-4D97-AF65-F5344CB8AC3E}">
        <p14:creationId xmlns:p14="http://schemas.microsoft.com/office/powerpoint/2010/main" val="1099445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 Jaynie</a:t>
            </a:r>
          </a:p>
          <a:p>
            <a:endParaRPr lang="en-US" dirty="0"/>
          </a:p>
          <a:p>
            <a:r>
              <a:rPr lang="en-US" dirty="0"/>
              <a:t>What can you do to add faculty influencers to your resource list?  </a:t>
            </a:r>
          </a:p>
          <a:p>
            <a:r>
              <a:rPr lang="en-US" dirty="0"/>
              <a:t>Review each of these areas – ask for input and suggestions</a:t>
            </a:r>
          </a:p>
          <a:p>
            <a:endParaRPr lang="en-US" dirty="0"/>
          </a:p>
          <a:p>
            <a:r>
              <a:rPr lang="en-US" dirty="0"/>
              <a:t> </a:t>
            </a:r>
          </a:p>
        </p:txBody>
      </p:sp>
      <p:sp>
        <p:nvSpPr>
          <p:cNvPr id="4" name="Slide Number Placeholder 3"/>
          <p:cNvSpPr>
            <a:spLocks noGrp="1"/>
          </p:cNvSpPr>
          <p:nvPr>
            <p:ph type="sldNum" sz="quarter" idx="5"/>
          </p:nvPr>
        </p:nvSpPr>
        <p:spPr/>
        <p:txBody>
          <a:bodyPr/>
          <a:lstStyle/>
          <a:p>
            <a:fld id="{5152F38F-CC62-4C75-BD06-B8B5AE6F3AC1}" type="slidenum">
              <a:rPr lang="en-US" smtClean="0"/>
              <a:t>14</a:t>
            </a:fld>
            <a:endParaRPr lang="en-US" dirty="0"/>
          </a:p>
        </p:txBody>
      </p:sp>
    </p:spTree>
    <p:extLst>
      <p:ext uri="{BB962C8B-B14F-4D97-AF65-F5344CB8AC3E}">
        <p14:creationId xmlns:p14="http://schemas.microsoft.com/office/powerpoint/2010/main" val="3088512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 &amp; A </a:t>
            </a:r>
          </a:p>
        </p:txBody>
      </p:sp>
      <p:sp>
        <p:nvSpPr>
          <p:cNvPr id="4" name="Slide Number Placeholder 3"/>
          <p:cNvSpPr>
            <a:spLocks noGrp="1"/>
          </p:cNvSpPr>
          <p:nvPr>
            <p:ph type="sldNum" sz="quarter" idx="5"/>
          </p:nvPr>
        </p:nvSpPr>
        <p:spPr/>
        <p:txBody>
          <a:bodyPr/>
          <a:lstStyle/>
          <a:p>
            <a:fld id="{5152F38F-CC62-4C75-BD06-B8B5AE6F3AC1}" type="slidenum">
              <a:rPr lang="en-US" smtClean="0"/>
              <a:t>15</a:t>
            </a:fld>
            <a:endParaRPr lang="en-US" dirty="0"/>
          </a:p>
        </p:txBody>
      </p:sp>
    </p:spTree>
    <p:extLst>
      <p:ext uri="{BB962C8B-B14F-4D97-AF65-F5344CB8AC3E}">
        <p14:creationId xmlns:p14="http://schemas.microsoft.com/office/powerpoint/2010/main" val="3827684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2F38F-CC62-4C75-BD06-B8B5AE6F3AC1}" type="slidenum">
              <a:rPr lang="en-US" smtClean="0"/>
              <a:t>16</a:t>
            </a:fld>
            <a:endParaRPr lang="en-US" dirty="0"/>
          </a:p>
        </p:txBody>
      </p:sp>
    </p:spTree>
    <p:extLst>
      <p:ext uri="{BB962C8B-B14F-4D97-AF65-F5344CB8AC3E}">
        <p14:creationId xmlns:p14="http://schemas.microsoft.com/office/powerpoint/2010/main" val="252731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Team will </a:t>
            </a:r>
            <a:r>
              <a:rPr lang="en-US" dirty="0"/>
              <a:t>introduce themselves </a:t>
            </a:r>
          </a:p>
        </p:txBody>
      </p:sp>
      <p:sp>
        <p:nvSpPr>
          <p:cNvPr id="4" name="Slide Number Placeholder 3"/>
          <p:cNvSpPr>
            <a:spLocks noGrp="1"/>
          </p:cNvSpPr>
          <p:nvPr>
            <p:ph type="sldNum" sz="quarter" idx="5"/>
          </p:nvPr>
        </p:nvSpPr>
        <p:spPr/>
        <p:txBody>
          <a:bodyPr/>
          <a:lstStyle/>
          <a:p>
            <a:fld id="{5152F38F-CC62-4C75-BD06-B8B5AE6F3AC1}" type="slidenum">
              <a:rPr lang="en-US" smtClean="0"/>
              <a:t>2</a:t>
            </a:fld>
            <a:endParaRPr lang="en-US" dirty="0"/>
          </a:p>
        </p:txBody>
      </p:sp>
    </p:spTree>
    <p:extLst>
      <p:ext uri="{BB962C8B-B14F-4D97-AF65-F5344CB8AC3E}">
        <p14:creationId xmlns:p14="http://schemas.microsoft.com/office/powerpoint/2010/main" val="1406662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Kristen talks about the recent transition from all decentralized to current centralized and college based model.  </a:t>
            </a:r>
          </a:p>
        </p:txBody>
      </p:sp>
      <p:sp>
        <p:nvSpPr>
          <p:cNvPr id="4" name="Slide Number Placeholder 3"/>
          <p:cNvSpPr>
            <a:spLocks noGrp="1"/>
          </p:cNvSpPr>
          <p:nvPr>
            <p:ph type="sldNum" sz="quarter" idx="5"/>
          </p:nvPr>
        </p:nvSpPr>
        <p:spPr/>
        <p:txBody>
          <a:bodyPr/>
          <a:lstStyle/>
          <a:p>
            <a:fld id="{5152F38F-CC62-4C75-BD06-B8B5AE6F3AC1}" type="slidenum">
              <a:rPr lang="en-US" smtClean="0"/>
              <a:t>3</a:t>
            </a:fld>
            <a:endParaRPr lang="en-US" dirty="0"/>
          </a:p>
        </p:txBody>
      </p:sp>
    </p:spTree>
    <p:extLst>
      <p:ext uri="{BB962C8B-B14F-4D97-AF65-F5344CB8AC3E}">
        <p14:creationId xmlns:p14="http://schemas.microsoft.com/office/powerpoint/2010/main" val="3315066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Kristen – review poll results </a:t>
            </a:r>
          </a:p>
        </p:txBody>
      </p:sp>
      <p:sp>
        <p:nvSpPr>
          <p:cNvPr id="4" name="Slide Number Placeholder 3"/>
          <p:cNvSpPr>
            <a:spLocks noGrp="1"/>
          </p:cNvSpPr>
          <p:nvPr>
            <p:ph type="sldNum" sz="quarter" idx="5"/>
          </p:nvPr>
        </p:nvSpPr>
        <p:spPr/>
        <p:txBody>
          <a:bodyPr/>
          <a:lstStyle/>
          <a:p>
            <a:fld id="{5152F38F-CC62-4C75-BD06-B8B5AE6F3AC1}" type="slidenum">
              <a:rPr lang="en-US" smtClean="0"/>
              <a:t>4</a:t>
            </a:fld>
            <a:endParaRPr lang="en-US" dirty="0"/>
          </a:p>
        </p:txBody>
      </p:sp>
    </p:spTree>
    <p:extLst>
      <p:ext uri="{BB962C8B-B14F-4D97-AF65-F5344CB8AC3E}">
        <p14:creationId xmlns:p14="http://schemas.microsoft.com/office/powerpoint/2010/main" val="2542457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Kristen - importance of culture, overview of how research culture can develop on campus.  Faculty influencers are only one part of the circle of influence. </a:t>
            </a:r>
          </a:p>
        </p:txBody>
      </p:sp>
      <p:sp>
        <p:nvSpPr>
          <p:cNvPr id="4" name="Slide Number Placeholder 3"/>
          <p:cNvSpPr>
            <a:spLocks noGrp="1"/>
          </p:cNvSpPr>
          <p:nvPr>
            <p:ph type="sldNum" sz="quarter" idx="5"/>
          </p:nvPr>
        </p:nvSpPr>
        <p:spPr/>
        <p:txBody>
          <a:bodyPr/>
          <a:lstStyle/>
          <a:p>
            <a:fld id="{5152F38F-CC62-4C75-BD06-B8B5AE6F3AC1}" type="slidenum">
              <a:rPr lang="en-US" smtClean="0"/>
              <a:t>5</a:t>
            </a:fld>
            <a:endParaRPr lang="en-US" dirty="0"/>
          </a:p>
        </p:txBody>
      </p:sp>
    </p:spTree>
    <p:extLst>
      <p:ext uri="{BB962C8B-B14F-4D97-AF65-F5344CB8AC3E}">
        <p14:creationId xmlns:p14="http://schemas.microsoft.com/office/powerpoint/2010/main" val="3904144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Kristen  - Why this topic is important – genesis of subject </a:t>
            </a:r>
          </a:p>
        </p:txBody>
      </p:sp>
      <p:sp>
        <p:nvSpPr>
          <p:cNvPr id="4" name="Slide Number Placeholder 3"/>
          <p:cNvSpPr>
            <a:spLocks noGrp="1"/>
          </p:cNvSpPr>
          <p:nvPr>
            <p:ph type="sldNum" sz="quarter" idx="5"/>
          </p:nvPr>
        </p:nvSpPr>
        <p:spPr/>
        <p:txBody>
          <a:bodyPr/>
          <a:lstStyle/>
          <a:p>
            <a:fld id="{5152F38F-CC62-4C75-BD06-B8B5AE6F3AC1}" type="slidenum">
              <a:rPr lang="en-US" smtClean="0"/>
              <a:t>6</a:t>
            </a:fld>
            <a:endParaRPr lang="en-US" dirty="0"/>
          </a:p>
        </p:txBody>
      </p:sp>
    </p:spTree>
    <p:extLst>
      <p:ext uri="{BB962C8B-B14F-4D97-AF65-F5344CB8AC3E}">
        <p14:creationId xmlns:p14="http://schemas.microsoft.com/office/powerpoint/2010/main" val="2119396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Kristen reviews case study and talks about how RD services should be faculty-centered.   </a:t>
            </a:r>
          </a:p>
        </p:txBody>
      </p:sp>
      <p:sp>
        <p:nvSpPr>
          <p:cNvPr id="4" name="Slide Number Placeholder 3"/>
          <p:cNvSpPr>
            <a:spLocks noGrp="1"/>
          </p:cNvSpPr>
          <p:nvPr>
            <p:ph type="sldNum" sz="quarter" idx="5"/>
          </p:nvPr>
        </p:nvSpPr>
        <p:spPr/>
        <p:txBody>
          <a:bodyPr/>
          <a:lstStyle/>
          <a:p>
            <a:fld id="{5152F38F-CC62-4C75-BD06-B8B5AE6F3AC1}" type="slidenum">
              <a:rPr lang="en-US" smtClean="0"/>
              <a:t>7</a:t>
            </a:fld>
            <a:endParaRPr lang="en-US" dirty="0"/>
          </a:p>
        </p:txBody>
      </p:sp>
    </p:spTree>
    <p:extLst>
      <p:ext uri="{BB962C8B-B14F-4D97-AF65-F5344CB8AC3E}">
        <p14:creationId xmlns:p14="http://schemas.microsoft.com/office/powerpoint/2010/main" val="1852418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Jaynie – definition of an influencer</a:t>
            </a:r>
          </a:p>
        </p:txBody>
      </p:sp>
      <p:sp>
        <p:nvSpPr>
          <p:cNvPr id="4" name="Slide Number Placeholder 3"/>
          <p:cNvSpPr>
            <a:spLocks noGrp="1"/>
          </p:cNvSpPr>
          <p:nvPr>
            <p:ph type="sldNum" sz="quarter" idx="5"/>
          </p:nvPr>
        </p:nvSpPr>
        <p:spPr/>
        <p:txBody>
          <a:bodyPr/>
          <a:lstStyle/>
          <a:p>
            <a:fld id="{5152F38F-CC62-4C75-BD06-B8B5AE6F3AC1}" type="slidenum">
              <a:rPr lang="en-US" smtClean="0"/>
              <a:t>8</a:t>
            </a:fld>
            <a:endParaRPr lang="en-US" dirty="0"/>
          </a:p>
        </p:txBody>
      </p:sp>
    </p:spTree>
    <p:extLst>
      <p:ext uri="{BB962C8B-B14F-4D97-AF65-F5344CB8AC3E}">
        <p14:creationId xmlns:p14="http://schemas.microsoft.com/office/powerpoint/2010/main" val="2175783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Jaynie - Where we see influencers in key roles at BYU, how RD can expand their limited resources through their influence.</a:t>
            </a:r>
          </a:p>
        </p:txBody>
      </p:sp>
      <p:sp>
        <p:nvSpPr>
          <p:cNvPr id="4" name="Slide Number Placeholder 3"/>
          <p:cNvSpPr>
            <a:spLocks noGrp="1"/>
          </p:cNvSpPr>
          <p:nvPr>
            <p:ph type="sldNum" sz="quarter" idx="5"/>
          </p:nvPr>
        </p:nvSpPr>
        <p:spPr/>
        <p:txBody>
          <a:bodyPr/>
          <a:lstStyle/>
          <a:p>
            <a:fld id="{5152F38F-CC62-4C75-BD06-B8B5AE6F3AC1}" type="slidenum">
              <a:rPr lang="en-US" smtClean="0"/>
              <a:t>9</a:t>
            </a:fld>
            <a:endParaRPr lang="en-US" dirty="0"/>
          </a:p>
        </p:txBody>
      </p:sp>
    </p:spTree>
    <p:extLst>
      <p:ext uri="{BB962C8B-B14F-4D97-AF65-F5344CB8AC3E}">
        <p14:creationId xmlns:p14="http://schemas.microsoft.com/office/powerpoint/2010/main" val="633086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F6C17ED-C23E-4927-97A0-DD6D8BE6D7DA}" type="datetime1">
              <a:rPr lang="en-US" smtClean="0"/>
              <a:t>5/3/2021</a:t>
            </a:fld>
            <a:endParaRPr lang="en-US" dirty="0"/>
          </a:p>
        </p:txBody>
      </p:sp>
      <p:sp>
        <p:nvSpPr>
          <p:cNvPr id="5" name="Footer Placeholder 4"/>
          <p:cNvSpPr>
            <a:spLocks noGrp="1"/>
          </p:cNvSpPr>
          <p:nvPr>
            <p:ph type="ftr" sz="quarter" idx="11"/>
          </p:nvPr>
        </p:nvSpPr>
        <p:spPr/>
        <p:txBody>
          <a:bodyPr/>
          <a:lstStyle/>
          <a:p>
            <a:r>
              <a:rPr lang="en-US" dirty="0"/>
              <a:t>NORDP 2021</a:t>
            </a:r>
          </a:p>
        </p:txBody>
      </p:sp>
      <p:sp>
        <p:nvSpPr>
          <p:cNvPr id="6" name="Slide Number Placeholder 5"/>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237340836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628210-9DE5-45EE-99B7-8901295DC11E}" type="datetime1">
              <a:rPr lang="en-US" smtClean="0"/>
              <a:t>5/3/2021</a:t>
            </a:fld>
            <a:endParaRPr lang="en-US" dirty="0"/>
          </a:p>
        </p:txBody>
      </p:sp>
      <p:sp>
        <p:nvSpPr>
          <p:cNvPr id="5" name="Footer Placeholder 4"/>
          <p:cNvSpPr>
            <a:spLocks noGrp="1"/>
          </p:cNvSpPr>
          <p:nvPr>
            <p:ph type="ftr" sz="quarter" idx="11"/>
          </p:nvPr>
        </p:nvSpPr>
        <p:spPr/>
        <p:txBody>
          <a:bodyPr/>
          <a:lstStyle/>
          <a:p>
            <a:r>
              <a:rPr lang="en-US" dirty="0"/>
              <a:t>NORDP 2021</a:t>
            </a:r>
          </a:p>
        </p:txBody>
      </p:sp>
      <p:sp>
        <p:nvSpPr>
          <p:cNvPr id="6" name="Slide Number Placeholder 5"/>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80804170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8CC5F7-39B9-4D45-8531-CDAD1C8E683F}" type="datetime1">
              <a:rPr lang="en-US" smtClean="0"/>
              <a:t>5/3/2021</a:t>
            </a:fld>
            <a:endParaRPr lang="en-US" dirty="0"/>
          </a:p>
        </p:txBody>
      </p:sp>
      <p:sp>
        <p:nvSpPr>
          <p:cNvPr id="5" name="Footer Placeholder 4"/>
          <p:cNvSpPr>
            <a:spLocks noGrp="1"/>
          </p:cNvSpPr>
          <p:nvPr>
            <p:ph type="ftr" sz="quarter" idx="11"/>
          </p:nvPr>
        </p:nvSpPr>
        <p:spPr/>
        <p:txBody>
          <a:bodyPr/>
          <a:lstStyle/>
          <a:p>
            <a:r>
              <a:rPr lang="en-US" dirty="0"/>
              <a:t>NORDP 2021</a:t>
            </a:r>
          </a:p>
        </p:txBody>
      </p:sp>
      <p:sp>
        <p:nvSpPr>
          <p:cNvPr id="6" name="Slide Number Placeholder 5"/>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140609756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4D2317-91CE-4F2F-976E-71EA02B11F5D}" type="datetime1">
              <a:rPr lang="en-US" smtClean="0"/>
              <a:t>5/3/2021</a:t>
            </a:fld>
            <a:endParaRPr lang="en-US" dirty="0"/>
          </a:p>
        </p:txBody>
      </p:sp>
      <p:sp>
        <p:nvSpPr>
          <p:cNvPr id="5" name="Footer Placeholder 4"/>
          <p:cNvSpPr>
            <a:spLocks noGrp="1"/>
          </p:cNvSpPr>
          <p:nvPr>
            <p:ph type="ftr" sz="quarter" idx="11"/>
          </p:nvPr>
        </p:nvSpPr>
        <p:spPr/>
        <p:txBody>
          <a:bodyPr/>
          <a:lstStyle/>
          <a:p>
            <a:r>
              <a:rPr lang="en-US" dirty="0"/>
              <a:t>NORDP 2021</a:t>
            </a:r>
          </a:p>
        </p:txBody>
      </p:sp>
      <p:sp>
        <p:nvSpPr>
          <p:cNvPr id="6" name="Slide Number Placeholder 5"/>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401270277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1C8EF9-FD37-4620-9286-DE9125DFE13F}" type="datetime1">
              <a:rPr lang="en-US" smtClean="0"/>
              <a:t>5/3/2021</a:t>
            </a:fld>
            <a:endParaRPr lang="en-US" dirty="0"/>
          </a:p>
        </p:txBody>
      </p:sp>
      <p:sp>
        <p:nvSpPr>
          <p:cNvPr id="5" name="Footer Placeholder 4"/>
          <p:cNvSpPr>
            <a:spLocks noGrp="1"/>
          </p:cNvSpPr>
          <p:nvPr>
            <p:ph type="ftr" sz="quarter" idx="11"/>
          </p:nvPr>
        </p:nvSpPr>
        <p:spPr/>
        <p:txBody>
          <a:bodyPr/>
          <a:lstStyle/>
          <a:p>
            <a:r>
              <a:rPr lang="en-US" dirty="0"/>
              <a:t>NORDP 2021</a:t>
            </a:r>
          </a:p>
        </p:txBody>
      </p:sp>
      <p:sp>
        <p:nvSpPr>
          <p:cNvPr id="6" name="Slide Number Placeholder 5"/>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5311412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6B47A76-6488-4EDC-8493-443AF64474B8}" type="datetime1">
              <a:rPr lang="en-US" smtClean="0"/>
              <a:t>5/3/2021</a:t>
            </a:fld>
            <a:endParaRPr lang="en-US" dirty="0"/>
          </a:p>
        </p:txBody>
      </p:sp>
      <p:sp>
        <p:nvSpPr>
          <p:cNvPr id="6" name="Footer Placeholder 5"/>
          <p:cNvSpPr>
            <a:spLocks noGrp="1"/>
          </p:cNvSpPr>
          <p:nvPr>
            <p:ph type="ftr" sz="quarter" idx="11"/>
          </p:nvPr>
        </p:nvSpPr>
        <p:spPr/>
        <p:txBody>
          <a:bodyPr/>
          <a:lstStyle/>
          <a:p>
            <a:r>
              <a:rPr lang="en-US" dirty="0"/>
              <a:t>NORDP 2021</a:t>
            </a:r>
          </a:p>
        </p:txBody>
      </p:sp>
      <p:sp>
        <p:nvSpPr>
          <p:cNvPr id="7" name="Slide Number Placeholder 6"/>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1662154816"/>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663852-3EC0-4B28-8394-822F744C9AD6}" type="datetime1">
              <a:rPr lang="en-US" smtClean="0"/>
              <a:t>5/3/2021</a:t>
            </a:fld>
            <a:endParaRPr lang="en-US" dirty="0"/>
          </a:p>
        </p:txBody>
      </p:sp>
      <p:sp>
        <p:nvSpPr>
          <p:cNvPr id="8" name="Footer Placeholder 7"/>
          <p:cNvSpPr>
            <a:spLocks noGrp="1"/>
          </p:cNvSpPr>
          <p:nvPr>
            <p:ph type="ftr" sz="quarter" idx="11"/>
          </p:nvPr>
        </p:nvSpPr>
        <p:spPr/>
        <p:txBody>
          <a:bodyPr/>
          <a:lstStyle/>
          <a:p>
            <a:r>
              <a:rPr lang="en-US" dirty="0"/>
              <a:t>NORDP 2021</a:t>
            </a:r>
          </a:p>
        </p:txBody>
      </p:sp>
      <p:sp>
        <p:nvSpPr>
          <p:cNvPr id="9" name="Slide Number Placeholder 8"/>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249782144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E6E7F9-62EC-4AB4-A4A5-5205F2FBA2AA}" type="datetime1">
              <a:rPr lang="en-US" smtClean="0"/>
              <a:t>5/3/2021</a:t>
            </a:fld>
            <a:endParaRPr lang="en-US" dirty="0"/>
          </a:p>
        </p:txBody>
      </p:sp>
      <p:sp>
        <p:nvSpPr>
          <p:cNvPr id="4" name="Footer Placeholder 3"/>
          <p:cNvSpPr>
            <a:spLocks noGrp="1"/>
          </p:cNvSpPr>
          <p:nvPr>
            <p:ph type="ftr" sz="quarter" idx="11"/>
          </p:nvPr>
        </p:nvSpPr>
        <p:spPr/>
        <p:txBody>
          <a:bodyPr/>
          <a:lstStyle/>
          <a:p>
            <a:r>
              <a:rPr lang="en-US" dirty="0"/>
              <a:t>NORDP 2021</a:t>
            </a:r>
          </a:p>
        </p:txBody>
      </p:sp>
      <p:sp>
        <p:nvSpPr>
          <p:cNvPr id="5" name="Slide Number Placeholder 4"/>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275875650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EA4F7-D091-4A71-8167-37A4E5C68302}" type="datetime1">
              <a:rPr lang="en-US" smtClean="0"/>
              <a:t>5/3/2021</a:t>
            </a:fld>
            <a:endParaRPr lang="en-US" dirty="0"/>
          </a:p>
        </p:txBody>
      </p:sp>
      <p:sp>
        <p:nvSpPr>
          <p:cNvPr id="3" name="Footer Placeholder 2"/>
          <p:cNvSpPr>
            <a:spLocks noGrp="1"/>
          </p:cNvSpPr>
          <p:nvPr>
            <p:ph type="ftr" sz="quarter" idx="11"/>
          </p:nvPr>
        </p:nvSpPr>
        <p:spPr/>
        <p:txBody>
          <a:bodyPr/>
          <a:lstStyle/>
          <a:p>
            <a:r>
              <a:rPr lang="en-US" dirty="0"/>
              <a:t>NORDP 2021</a:t>
            </a:r>
          </a:p>
        </p:txBody>
      </p:sp>
      <p:sp>
        <p:nvSpPr>
          <p:cNvPr id="4" name="Slide Number Placeholder 3"/>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52764027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03CAE23-EC17-457B-82F9-0745A80C5260}" type="datetime1">
              <a:rPr lang="en-US" smtClean="0"/>
              <a:t>5/3/2021</a:t>
            </a:fld>
            <a:endParaRPr lang="en-US" dirty="0"/>
          </a:p>
        </p:txBody>
      </p:sp>
      <p:sp>
        <p:nvSpPr>
          <p:cNvPr id="6" name="Footer Placeholder 5"/>
          <p:cNvSpPr>
            <a:spLocks noGrp="1"/>
          </p:cNvSpPr>
          <p:nvPr>
            <p:ph type="ftr" sz="quarter" idx="11"/>
          </p:nvPr>
        </p:nvSpPr>
        <p:spPr/>
        <p:txBody>
          <a:bodyPr/>
          <a:lstStyle/>
          <a:p>
            <a:r>
              <a:rPr lang="en-US" dirty="0"/>
              <a:t>NORDP 2021</a:t>
            </a:r>
          </a:p>
        </p:txBody>
      </p:sp>
      <p:sp>
        <p:nvSpPr>
          <p:cNvPr id="7" name="Slide Number Placeholder 6"/>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15790852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521213-B934-4D86-951C-C768D30DABBD}" type="datetime1">
              <a:rPr lang="en-US" smtClean="0"/>
              <a:t>5/3/2021</a:t>
            </a:fld>
            <a:endParaRPr lang="en-US" dirty="0"/>
          </a:p>
        </p:txBody>
      </p:sp>
      <p:sp>
        <p:nvSpPr>
          <p:cNvPr id="6" name="Footer Placeholder 5"/>
          <p:cNvSpPr>
            <a:spLocks noGrp="1"/>
          </p:cNvSpPr>
          <p:nvPr>
            <p:ph type="ftr" sz="quarter" idx="11"/>
          </p:nvPr>
        </p:nvSpPr>
        <p:spPr/>
        <p:txBody>
          <a:bodyPr/>
          <a:lstStyle/>
          <a:p>
            <a:r>
              <a:rPr lang="en-US" dirty="0"/>
              <a:t>NORDP 2021</a:t>
            </a:r>
          </a:p>
        </p:txBody>
      </p:sp>
      <p:sp>
        <p:nvSpPr>
          <p:cNvPr id="7" name="Slide Number Placeholder 6"/>
          <p:cNvSpPr>
            <a:spLocks noGrp="1"/>
          </p:cNvSpPr>
          <p:nvPr>
            <p:ph type="sldNum" sz="quarter" idx="12"/>
          </p:nvPr>
        </p:nvSpPr>
        <p:spPr/>
        <p:txBody>
          <a:bodyPr/>
          <a:lstStyle/>
          <a:p>
            <a:fld id="{0E65EDC0-10B2-4F83-B327-CB8929F0B48B}" type="slidenum">
              <a:rPr lang="en-US" smtClean="0"/>
              <a:t>‹#›</a:t>
            </a:fld>
            <a:endParaRPr lang="en-US" dirty="0"/>
          </a:p>
        </p:txBody>
      </p:sp>
    </p:spTree>
    <p:extLst>
      <p:ext uri="{BB962C8B-B14F-4D97-AF65-F5344CB8AC3E}">
        <p14:creationId xmlns:p14="http://schemas.microsoft.com/office/powerpoint/2010/main" val="423148038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6454CE-A2FC-4B30-AE6C-8EFB50D04F7D}" type="datetime1">
              <a:rPr lang="en-US" smtClean="0"/>
              <a:t>5/3/2021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NORDP 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65EDC0-10B2-4F83-B327-CB8929F0B48B}" type="slidenum">
              <a:rPr lang="en-US" smtClean="0"/>
              <a:t>‹#›</a:t>
            </a:fld>
            <a:endParaRPr lang="en-US" dirty="0"/>
          </a:p>
        </p:txBody>
      </p:sp>
    </p:spTree>
    <p:extLst>
      <p:ext uri="{BB962C8B-B14F-4D97-AF65-F5344CB8AC3E}">
        <p14:creationId xmlns:p14="http://schemas.microsoft.com/office/powerpoint/2010/main" val="1139350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comments" Target="../comments/commen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png"/><Relationship Id="rId7"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microsoft.com/office/2007/relationships/hdphoto" Target="../media/hdphoto1.wdp"/><Relationship Id="rId10" Type="http://schemas.openxmlformats.org/officeDocument/2006/relationships/image" Target="../media/image9.jpeg"/><Relationship Id="rId4" Type="http://schemas.openxmlformats.org/officeDocument/2006/relationships/image" Target="../media/image4.pn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comments" Target="../comments/commen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0" y="4916452"/>
            <a:ext cx="12341372" cy="1323439"/>
          </a:xfrm>
          <a:prstGeom prst="rect">
            <a:avLst/>
          </a:prstGeom>
          <a:solidFill>
            <a:schemeClr val="bg1"/>
          </a:solidFill>
          <a:ln w="53975">
            <a:solidFill>
              <a:schemeClr val="bg1">
                <a:alpha val="75000"/>
              </a:schemeClr>
            </a:solidFill>
          </a:ln>
        </p:spPr>
        <p:txBody>
          <a:bodyPr wrap="square" rtlCol="0">
            <a:spAutoFit/>
          </a:bodyPr>
          <a:lstStyle/>
          <a:p>
            <a:pPr algn="ctr"/>
            <a:r>
              <a:rPr lang="en-US" sz="4000" dirty="0">
                <a:latin typeface="Franklin Gothic Book" panose="020B0503020102020204" pitchFamily="34" charset="0"/>
              </a:rPr>
              <a:t>How </a:t>
            </a:r>
            <a:r>
              <a:rPr lang="en-US" sz="4000" i="1" dirty="0">
                <a:latin typeface="Franklin Gothic Book" panose="020B0503020102020204" pitchFamily="34" charset="0"/>
              </a:rPr>
              <a:t>Faculty Influencers </a:t>
            </a:r>
            <a:r>
              <a:rPr lang="en-US" sz="4000" dirty="0">
                <a:latin typeface="Franklin Gothic Book" panose="020B0503020102020204" pitchFamily="34" charset="0"/>
              </a:rPr>
              <a:t>can strategically grow your campus research culture</a:t>
            </a:r>
          </a:p>
        </p:txBody>
      </p:sp>
      <p:pic>
        <p:nvPicPr>
          <p:cNvPr id="3" name="Picture 2" descr="A picture containing text&#10;&#10;Description automatically generated">
            <a:extLst>
              <a:ext uri="{FF2B5EF4-FFF2-40B4-BE49-F238E27FC236}">
                <a16:creationId xmlns:a16="http://schemas.microsoft.com/office/drawing/2014/main" id="{B73558AB-B58D-4FB4-8003-C3FE599203D2}"/>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95117" y="179970"/>
            <a:ext cx="1643208" cy="1643208"/>
          </a:xfrm>
          <a:prstGeom prst="rect">
            <a:avLst/>
          </a:prstGeom>
        </p:spPr>
      </p:pic>
      <p:sp>
        <p:nvSpPr>
          <p:cNvPr id="4" name="TextBox 3">
            <a:extLst>
              <a:ext uri="{FF2B5EF4-FFF2-40B4-BE49-F238E27FC236}">
                <a16:creationId xmlns:a16="http://schemas.microsoft.com/office/drawing/2014/main" id="{3B1BAA3C-399A-49D9-9BFE-60A29D3A939E}"/>
              </a:ext>
            </a:extLst>
          </p:cNvPr>
          <p:cNvSpPr txBox="1"/>
          <p:nvPr/>
        </p:nvSpPr>
        <p:spPr>
          <a:xfrm>
            <a:off x="6834753" y="6326909"/>
            <a:ext cx="4990454" cy="369332"/>
          </a:xfrm>
          <a:prstGeom prst="rect">
            <a:avLst/>
          </a:prstGeom>
          <a:noFill/>
        </p:spPr>
        <p:txBody>
          <a:bodyPr wrap="square" rtlCol="0">
            <a:spAutoFit/>
          </a:bodyPr>
          <a:lstStyle/>
          <a:p>
            <a:r>
              <a:rPr lang="en-US" dirty="0">
                <a:solidFill>
                  <a:schemeClr val="bg1"/>
                </a:solidFill>
              </a:rPr>
              <a:t>BYU Research Development Coordinating Council </a:t>
            </a:r>
          </a:p>
        </p:txBody>
      </p:sp>
    </p:spTree>
    <p:extLst>
      <p:ext uri="{BB962C8B-B14F-4D97-AF65-F5344CB8AC3E}">
        <p14:creationId xmlns:p14="http://schemas.microsoft.com/office/powerpoint/2010/main" val="217410735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0" y="214427"/>
            <a:ext cx="11917478" cy="707886"/>
          </a:xfrm>
          <a:prstGeom prst="rect">
            <a:avLst/>
          </a:prstGeom>
          <a:noFill/>
        </p:spPr>
        <p:txBody>
          <a:bodyPr wrap="square" rtlCol="0">
            <a:spAutoFit/>
          </a:bodyPr>
          <a:lstStyle/>
          <a:p>
            <a:pPr algn="ctr"/>
            <a:r>
              <a:rPr lang="en-US" sz="4000" dirty="0">
                <a:solidFill>
                  <a:schemeClr val="bg1"/>
                </a:solidFill>
                <a:latin typeface="Franklin Gothic Book" panose="020B0503020102020204" pitchFamily="34" charset="0"/>
              </a:rPr>
              <a:t>Let’s Discuss! </a:t>
            </a:r>
          </a:p>
        </p:txBody>
      </p:sp>
      <p:sp>
        <p:nvSpPr>
          <p:cNvPr id="6" name="TextBox 5"/>
          <p:cNvSpPr txBox="1"/>
          <p:nvPr/>
        </p:nvSpPr>
        <p:spPr>
          <a:xfrm>
            <a:off x="-72666" y="6601646"/>
            <a:ext cx="12323204" cy="276999"/>
          </a:xfrm>
          <a:prstGeom prst="rect">
            <a:avLst/>
          </a:prstGeom>
          <a:solidFill>
            <a:schemeClr val="bg1">
              <a:alpha val="10000"/>
            </a:schemeClr>
          </a:solidFill>
        </p:spPr>
        <p:txBody>
          <a:bodyPr wrap="square" rtlCol="0">
            <a:spAutoFit/>
          </a:bodyPr>
          <a:lstStyle/>
          <a:p>
            <a:pPr algn="ctr"/>
            <a:r>
              <a:rPr lang="en-US" sz="1200" dirty="0">
                <a:solidFill>
                  <a:srgbClr val="3280C0"/>
                </a:solidFill>
                <a:latin typeface="Franklin Gothic Book" panose="020B0503020102020204" pitchFamily="34" charset="0"/>
              </a:rPr>
              <a:t>NORDP 2021</a:t>
            </a:r>
          </a:p>
        </p:txBody>
      </p:sp>
      <p:sp>
        <p:nvSpPr>
          <p:cNvPr id="7" name="Rounded Rectangle 6"/>
          <p:cNvSpPr/>
          <p:nvPr/>
        </p:nvSpPr>
        <p:spPr>
          <a:xfrm>
            <a:off x="863403" y="1460140"/>
            <a:ext cx="5773479" cy="1068572"/>
          </a:xfrm>
          <a:prstGeom prst="roundRect">
            <a:avLst>
              <a:gd name="adj" fmla="val 50000"/>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Franklin Gothic Book" panose="020B0503020102020204" pitchFamily="34" charset="0"/>
              </a:rPr>
              <a:t>How RD encourages </a:t>
            </a:r>
            <a:r>
              <a:rPr lang="en-US" dirty="0">
                <a:solidFill>
                  <a:schemeClr val="bg1"/>
                </a:solidFill>
                <a:latin typeface="Franklin Gothic Book" panose="020B0503020102020204" pitchFamily="34" charset="0"/>
              </a:rPr>
              <a:t>p</a:t>
            </a:r>
            <a:r>
              <a:rPr lang="en-US" sz="1800" dirty="0">
                <a:solidFill>
                  <a:schemeClr val="bg1"/>
                </a:solidFill>
                <a:latin typeface="Franklin Gothic Book" panose="020B0503020102020204" pitchFamily="34" charset="0"/>
              </a:rPr>
              <a:t>articipation in </a:t>
            </a:r>
            <a:r>
              <a:rPr lang="en-US" dirty="0">
                <a:solidFill>
                  <a:schemeClr val="bg1"/>
                </a:solidFill>
                <a:latin typeface="Franklin Gothic Book" panose="020B0503020102020204" pitchFamily="34" charset="0"/>
              </a:rPr>
              <a:t>i</a:t>
            </a:r>
            <a:r>
              <a:rPr lang="en-US" sz="1800" dirty="0">
                <a:solidFill>
                  <a:schemeClr val="bg1"/>
                </a:solidFill>
                <a:latin typeface="Franklin Gothic Book" panose="020B0503020102020204" pitchFamily="34" charset="0"/>
              </a:rPr>
              <a:t>nterdisciplinary projects</a:t>
            </a:r>
          </a:p>
          <a:p>
            <a:pPr algn="ctr"/>
            <a:endParaRPr lang="en-US" dirty="0"/>
          </a:p>
        </p:txBody>
      </p:sp>
      <p:sp>
        <p:nvSpPr>
          <p:cNvPr id="8" name="Rounded Rectangle 7"/>
          <p:cNvSpPr/>
          <p:nvPr/>
        </p:nvSpPr>
        <p:spPr>
          <a:xfrm>
            <a:off x="3300437" y="2693407"/>
            <a:ext cx="5773479" cy="1068572"/>
          </a:xfrm>
          <a:prstGeom prst="roundRect">
            <a:avLst>
              <a:gd name="adj" fmla="val 50000"/>
            </a:avLst>
          </a:prstGeom>
          <a:solidFill>
            <a:srgbClr val="073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Franklin Gothic Book" panose="020B0503020102020204" pitchFamily="34" charset="0"/>
              </a:rPr>
              <a:t>How RD </a:t>
            </a:r>
            <a:r>
              <a:rPr lang="en-US" dirty="0">
                <a:solidFill>
                  <a:schemeClr val="bg1"/>
                </a:solidFill>
                <a:latin typeface="Franklin Gothic Book" panose="020B0503020102020204" pitchFamily="34" charset="0"/>
              </a:rPr>
              <a:t>f</a:t>
            </a:r>
            <a:r>
              <a:rPr lang="en-US" sz="1800" dirty="0">
                <a:solidFill>
                  <a:schemeClr val="bg1"/>
                </a:solidFill>
                <a:latin typeface="Franklin Gothic Book" panose="020B0503020102020204" pitchFamily="34" charset="0"/>
              </a:rPr>
              <a:t>acilitates new and early </a:t>
            </a:r>
            <a:r>
              <a:rPr lang="en-US" dirty="0">
                <a:solidFill>
                  <a:schemeClr val="bg1"/>
                </a:solidFill>
                <a:latin typeface="Franklin Gothic Book" panose="020B0503020102020204" pitchFamily="34" charset="0"/>
              </a:rPr>
              <a:t>c</a:t>
            </a:r>
            <a:r>
              <a:rPr lang="en-US" sz="1800" dirty="0">
                <a:solidFill>
                  <a:schemeClr val="bg1"/>
                </a:solidFill>
                <a:latin typeface="Franklin Gothic Book" panose="020B0503020102020204" pitchFamily="34" charset="0"/>
              </a:rPr>
              <a:t>areer </a:t>
            </a:r>
            <a:r>
              <a:rPr lang="en-US" dirty="0">
                <a:solidFill>
                  <a:schemeClr val="bg1"/>
                </a:solidFill>
                <a:latin typeface="Franklin Gothic Book" panose="020B0503020102020204" pitchFamily="34" charset="0"/>
              </a:rPr>
              <a:t>f</a:t>
            </a:r>
            <a:r>
              <a:rPr lang="en-US" sz="1800" dirty="0">
                <a:solidFill>
                  <a:schemeClr val="bg1"/>
                </a:solidFill>
                <a:latin typeface="Franklin Gothic Book" panose="020B0503020102020204" pitchFamily="34" charset="0"/>
              </a:rPr>
              <a:t>aculty </a:t>
            </a:r>
            <a:r>
              <a:rPr lang="en-US" dirty="0">
                <a:solidFill>
                  <a:schemeClr val="bg1"/>
                </a:solidFill>
                <a:latin typeface="Franklin Gothic Book" panose="020B0503020102020204" pitchFamily="34" charset="0"/>
              </a:rPr>
              <a:t>m</a:t>
            </a:r>
            <a:r>
              <a:rPr lang="en-US" sz="1800" dirty="0">
                <a:solidFill>
                  <a:schemeClr val="bg1"/>
                </a:solidFill>
                <a:latin typeface="Franklin Gothic Book" panose="020B0503020102020204" pitchFamily="34" charset="0"/>
              </a:rPr>
              <a:t>entoring</a:t>
            </a:r>
          </a:p>
          <a:p>
            <a:pPr algn="ctr"/>
            <a:endParaRPr lang="en-US" dirty="0"/>
          </a:p>
        </p:txBody>
      </p:sp>
      <p:sp>
        <p:nvSpPr>
          <p:cNvPr id="9" name="Rounded Rectangle 8"/>
          <p:cNvSpPr/>
          <p:nvPr/>
        </p:nvSpPr>
        <p:spPr>
          <a:xfrm>
            <a:off x="4912617" y="4059824"/>
            <a:ext cx="5641804" cy="925033"/>
          </a:xfrm>
          <a:prstGeom prst="roundRect">
            <a:avLst>
              <a:gd name="adj" fmla="val 50000"/>
            </a:avLst>
          </a:prstGeom>
          <a:solidFill>
            <a:schemeClr val="bg1"/>
          </a:solidFill>
          <a:ln w="127000">
            <a:solidFill>
              <a:srgbClr val="0153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73573"/>
                </a:solidFill>
              </a:rPr>
              <a:t>How RD contributes to a culture of excellence</a:t>
            </a:r>
          </a:p>
          <a:p>
            <a:pPr algn="ctr"/>
            <a:endParaRPr lang="en-US" dirty="0">
              <a:solidFill>
                <a:srgbClr val="073573"/>
              </a:solidFill>
            </a:endParaRPr>
          </a:p>
        </p:txBody>
      </p:sp>
      <p:sp>
        <p:nvSpPr>
          <p:cNvPr id="2" name="Explosion: 14 Points 1">
            <a:extLst>
              <a:ext uri="{FF2B5EF4-FFF2-40B4-BE49-F238E27FC236}">
                <a16:creationId xmlns:a16="http://schemas.microsoft.com/office/drawing/2014/main" id="{FAB48383-0283-42B2-9719-08BAF1CB0B20}"/>
              </a:ext>
            </a:extLst>
          </p:cNvPr>
          <p:cNvSpPr/>
          <p:nvPr/>
        </p:nvSpPr>
        <p:spPr>
          <a:xfrm rot="20794068">
            <a:off x="85240" y="3799061"/>
            <a:ext cx="4006312" cy="251009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Interactive break out rooms </a:t>
            </a:r>
          </a:p>
        </p:txBody>
      </p:sp>
    </p:spTree>
    <p:extLst>
      <p:ext uri="{BB962C8B-B14F-4D97-AF65-F5344CB8AC3E}">
        <p14:creationId xmlns:p14="http://schemas.microsoft.com/office/powerpoint/2010/main" val="2273343799"/>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646331"/>
          </a:xfrm>
          <a:prstGeom prst="rect">
            <a:avLst/>
          </a:prstGeom>
          <a:noFill/>
        </p:spPr>
        <p:txBody>
          <a:bodyPr wrap="square" rtlCol="0">
            <a:spAutoFit/>
          </a:bodyPr>
          <a:lstStyle/>
          <a:p>
            <a:pPr algn="ctr"/>
            <a:r>
              <a:rPr lang="en-US" sz="3600" dirty="0">
                <a:solidFill>
                  <a:schemeClr val="bg1"/>
                </a:solidFill>
                <a:latin typeface="Franklin Gothic Book" panose="020B0503020102020204" pitchFamily="34" charset="0"/>
              </a:rPr>
              <a:t>RD Encourages Participation in Interdisciplinary Projects</a:t>
            </a: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2" name="TextBox 1">
            <a:extLst>
              <a:ext uri="{FF2B5EF4-FFF2-40B4-BE49-F238E27FC236}">
                <a16:creationId xmlns:a16="http://schemas.microsoft.com/office/drawing/2014/main" id="{3C48A89F-3C4B-48C6-84E1-C937E3393622}"/>
              </a:ext>
            </a:extLst>
          </p:cNvPr>
          <p:cNvSpPr txBox="1"/>
          <p:nvPr/>
        </p:nvSpPr>
        <p:spPr>
          <a:xfrm>
            <a:off x="1893294" y="2018306"/>
            <a:ext cx="9591040" cy="4524315"/>
          </a:xfrm>
          <a:prstGeom prst="rect">
            <a:avLst/>
          </a:prstGeom>
          <a:noFill/>
        </p:spPr>
        <p:txBody>
          <a:bodyPr wrap="square" rtlCol="0">
            <a:spAutoFit/>
          </a:bodyPr>
          <a:lstStyle/>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Hold research-focused networking events for faculty</a:t>
            </a:r>
          </a:p>
          <a:p>
            <a:pPr marL="342900" marR="0" lvl="0" indent="-342900">
              <a:spcBef>
                <a:spcPts val="0"/>
              </a:spcBef>
              <a:spcAft>
                <a:spcPts val="0"/>
              </a:spcAft>
              <a:buFont typeface="Arial" panose="020B0604020202020204" pitchFamily="34" charset="0"/>
              <a:buChar char="•"/>
            </a:pP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Compile faculty research interests to help faculty find collaborators for certain topics</a:t>
            </a:r>
          </a:p>
          <a:p>
            <a:pPr marL="285750" marR="0" lvl="0" indent="-285750">
              <a:spcBef>
                <a:spcPts val="0"/>
              </a:spcBef>
              <a:spcAft>
                <a:spcPts val="0"/>
              </a:spcAft>
              <a:buFont typeface="Arial" panose="020B0604020202020204" pitchFamily="34" charset="0"/>
              <a:buChar char="•"/>
            </a:pPr>
            <a:endParaRPr lang="en-US" sz="2400"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Provide physical space for collaboration meetings if possible</a:t>
            </a:r>
          </a:p>
          <a:p>
            <a:pPr marL="342900" marR="0" lvl="0" indent="-342900">
              <a:spcBef>
                <a:spcPts val="0"/>
              </a:spcBef>
              <a:spcAft>
                <a:spcPts val="0"/>
              </a:spcAft>
              <a:buFont typeface="Arial" panose="020B0604020202020204" pitchFamily="34" charset="0"/>
              <a:buChar char="•"/>
            </a:pPr>
            <a:endParaRPr lang="en-US" sz="24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Provide seed funding or other incentives for faculty to form </a:t>
            </a:r>
            <a:r>
              <a:rPr lang="en-US" sz="2400" dirty="0">
                <a:latin typeface="Calibri" panose="020F0502020204030204" pitchFamily="34" charset="0"/>
                <a:ea typeface="Calibri" panose="020F0502020204030204" pitchFamily="34" charset="0"/>
              </a:rPr>
              <a:t>i</a:t>
            </a:r>
            <a:r>
              <a:rPr lang="en-US" sz="2400" dirty="0">
                <a:effectLst/>
                <a:latin typeface="Calibri" panose="020F0502020204030204" pitchFamily="34" charset="0"/>
                <a:ea typeface="Calibri" panose="020F0502020204030204" pitchFamily="34" charset="0"/>
              </a:rPr>
              <a:t>nterdisciplinary research teams</a:t>
            </a:r>
          </a:p>
          <a:p>
            <a:pPr marL="342900" marR="0" lvl="0" indent="-342900">
              <a:spcBef>
                <a:spcPts val="0"/>
              </a:spcBef>
              <a:spcAft>
                <a:spcPts val="0"/>
              </a:spcAft>
              <a:buFont typeface="Arial" panose="020B0604020202020204" pitchFamily="34" charset="0"/>
              <a:buChar char="•"/>
            </a:pPr>
            <a:endParaRPr lang="en-US" sz="24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Calibri" panose="020F0502020204030204" pitchFamily="34" charset="0"/>
              </a:rPr>
              <a:t>Follow-up with teams with funding searches, peer-review panels, and skill development  </a:t>
            </a:r>
          </a:p>
        </p:txBody>
      </p:sp>
    </p:spTree>
    <p:extLst>
      <p:ext uri="{BB962C8B-B14F-4D97-AF65-F5344CB8AC3E}">
        <p14:creationId xmlns:p14="http://schemas.microsoft.com/office/powerpoint/2010/main" val="66103716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646331"/>
          </a:xfrm>
          <a:prstGeom prst="rect">
            <a:avLst/>
          </a:prstGeom>
          <a:noFill/>
        </p:spPr>
        <p:txBody>
          <a:bodyPr wrap="square" rtlCol="0">
            <a:spAutoFit/>
          </a:bodyPr>
          <a:lstStyle/>
          <a:p>
            <a:pPr algn="ctr"/>
            <a:r>
              <a:rPr lang="en-US" sz="3600" dirty="0">
                <a:solidFill>
                  <a:schemeClr val="bg1"/>
                </a:solidFill>
                <a:latin typeface="Franklin Gothic Book" panose="020B0503020102020204" pitchFamily="34" charset="0"/>
              </a:rPr>
              <a:t>RD Facilitates New and Early Career Faculty Mentoring</a:t>
            </a: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7" name="TextBox 6">
            <a:extLst>
              <a:ext uri="{FF2B5EF4-FFF2-40B4-BE49-F238E27FC236}">
                <a16:creationId xmlns:a16="http://schemas.microsoft.com/office/drawing/2014/main" id="{621F526E-5589-4657-A7A8-673EB086855D}"/>
              </a:ext>
            </a:extLst>
          </p:cNvPr>
          <p:cNvSpPr txBox="1"/>
          <p:nvPr/>
        </p:nvSpPr>
        <p:spPr>
          <a:xfrm>
            <a:off x="1876507" y="1637591"/>
            <a:ext cx="8197795" cy="4524315"/>
          </a:xfrm>
          <a:prstGeom prst="rect">
            <a:avLst/>
          </a:prstGeom>
          <a:noFill/>
        </p:spPr>
        <p:txBody>
          <a:bodyPr wrap="square">
            <a:spAutoFit/>
          </a:bodyPr>
          <a:lstStyle/>
          <a:p>
            <a:pPr marL="342900" marR="0" lvl="0" indent="-342900">
              <a:spcBef>
                <a:spcPts val="0"/>
              </a:spcBef>
              <a:spcAft>
                <a:spcPts val="0"/>
              </a:spcAft>
              <a:buFont typeface="Arial" panose="020B0604020202020204" pitchFamily="34" charset="0"/>
              <a:buChar char="•"/>
            </a:pPr>
            <a:r>
              <a:rPr lang="en-US" sz="2400" dirty="0">
                <a:latin typeface="Calibri" panose="020F0502020204030204" pitchFamily="34" charset="0"/>
                <a:ea typeface="Calibri" panose="020F0502020204030204" pitchFamily="34" charset="0"/>
              </a:rPr>
              <a:t>Collaborate with institutional on-boarding efforts to include research mentoring programs</a:t>
            </a:r>
          </a:p>
          <a:p>
            <a:pPr marL="342900" marR="0" lvl="0" indent="-342900">
              <a:spcBef>
                <a:spcPts val="0"/>
              </a:spcBef>
              <a:spcAft>
                <a:spcPts val="0"/>
              </a:spcAft>
              <a:buFont typeface="Arial" panose="020B0604020202020204" pitchFamily="34" charset="0"/>
              <a:buChar char="•"/>
            </a:pPr>
            <a:endParaRPr lang="en-US" sz="2400" dirty="0">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Hold intro to RD seminar for newer faculty</a:t>
            </a:r>
          </a:p>
          <a:p>
            <a:pPr marL="342900" indent="-342900">
              <a:buFont typeface="Arial" panose="020B0604020202020204" pitchFamily="34" charset="0"/>
              <a:buChar char="•"/>
            </a:pP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Hold seminars about early career opportunities</a:t>
            </a:r>
          </a:p>
          <a:p>
            <a:pPr marL="342900" marR="0" lvl="0" indent="-342900">
              <a:spcBef>
                <a:spcPts val="0"/>
              </a:spcBef>
              <a:spcAft>
                <a:spcPts val="0"/>
              </a:spcAft>
              <a:buFont typeface="Arial" panose="020B0604020202020204" pitchFamily="34" charset="0"/>
              <a:buChar char="•"/>
            </a:pP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Invite new faculty to research networking events and skill development workshops </a:t>
            </a:r>
          </a:p>
          <a:p>
            <a:pPr marR="0" lvl="0">
              <a:spcBef>
                <a:spcPts val="0"/>
              </a:spcBef>
              <a:spcAft>
                <a:spcPts val="0"/>
              </a:spcAft>
            </a:pP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Encourage </a:t>
            </a:r>
            <a:r>
              <a:rPr lang="en-US" sz="2400" dirty="0">
                <a:latin typeface="Calibri" panose="020F0502020204030204" pitchFamily="34" charset="0"/>
                <a:ea typeface="Times New Roman" panose="02020603050405020304" pitchFamily="18" charset="0"/>
              </a:rPr>
              <a:t>experienced</a:t>
            </a:r>
            <a:r>
              <a:rPr lang="en-US" sz="2400" dirty="0">
                <a:effectLst/>
                <a:latin typeface="Calibri" panose="020F0502020204030204" pitchFamily="34" charset="0"/>
                <a:ea typeface="Times New Roman" panose="02020603050405020304" pitchFamily="18" charset="0"/>
              </a:rPr>
              <a:t> faculty to include </a:t>
            </a:r>
            <a:r>
              <a:rPr lang="en-US" sz="2400" dirty="0">
                <a:latin typeface="Calibri" panose="020F0502020204030204" pitchFamily="34" charset="0"/>
                <a:ea typeface="Times New Roman" panose="02020603050405020304" pitchFamily="18" charset="0"/>
              </a:rPr>
              <a:t>early career </a:t>
            </a:r>
            <a:r>
              <a:rPr lang="en-US" sz="2400" dirty="0">
                <a:effectLst/>
                <a:latin typeface="Calibri" panose="020F0502020204030204" pitchFamily="34" charset="0"/>
                <a:ea typeface="Times New Roman" panose="02020603050405020304" pitchFamily="18" charset="0"/>
              </a:rPr>
              <a:t>faculty on research teams</a:t>
            </a:r>
            <a:endParaRPr lang="en-US"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992928"/>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646331"/>
          </a:xfrm>
          <a:prstGeom prst="rect">
            <a:avLst/>
          </a:prstGeom>
          <a:noFill/>
        </p:spPr>
        <p:txBody>
          <a:bodyPr wrap="square" rtlCol="0">
            <a:spAutoFit/>
          </a:bodyPr>
          <a:lstStyle/>
          <a:p>
            <a:pPr algn="ctr"/>
            <a:r>
              <a:rPr lang="en-US" sz="3600" dirty="0">
                <a:solidFill>
                  <a:schemeClr val="bg1"/>
                </a:solidFill>
                <a:latin typeface="Franklin Gothic Book" panose="020B0503020102020204" pitchFamily="34" charset="0"/>
              </a:rPr>
              <a:t>RD Contributes to a Culture of Excellence</a:t>
            </a: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7" name="TextBox 6">
            <a:extLst>
              <a:ext uri="{FF2B5EF4-FFF2-40B4-BE49-F238E27FC236}">
                <a16:creationId xmlns:a16="http://schemas.microsoft.com/office/drawing/2014/main" id="{C405AAB6-51E4-4BC7-A822-FA1429657488}"/>
              </a:ext>
            </a:extLst>
          </p:cNvPr>
          <p:cNvSpPr txBox="1"/>
          <p:nvPr/>
        </p:nvSpPr>
        <p:spPr>
          <a:xfrm>
            <a:off x="1920239" y="1994052"/>
            <a:ext cx="7048832" cy="4093428"/>
          </a:xfrm>
          <a:prstGeom prst="rect">
            <a:avLst/>
          </a:prstGeom>
          <a:noFill/>
        </p:spPr>
        <p:txBody>
          <a:bodyPr wrap="square">
            <a:spAutoFit/>
          </a:bodyPr>
          <a:lstStyle/>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Create a repository of exemplar proposals as examples of excellence</a:t>
            </a:r>
          </a:p>
          <a:p>
            <a:pPr marL="342900" marR="0" lvl="0" indent="-342900">
              <a:spcBef>
                <a:spcPts val="0"/>
              </a:spcBef>
              <a:spcAft>
                <a:spcPts val="0"/>
              </a:spcAft>
              <a:buFont typeface="Arial" panose="020B0604020202020204" pitchFamily="34" charset="0"/>
              <a:buChar char="•"/>
            </a:pPr>
            <a:endParaRPr lang="en-US" sz="2400"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Set up peer-review panels for specific funding opportunities or pending proposals</a:t>
            </a:r>
          </a:p>
          <a:p>
            <a:pPr marL="342900" marR="0" lvl="0" indent="-342900">
              <a:spcBef>
                <a:spcPts val="0"/>
              </a:spcBef>
              <a:spcAft>
                <a:spcPts val="0"/>
              </a:spcAft>
              <a:buFont typeface="Arial" panose="020B0604020202020204" pitchFamily="34" charset="0"/>
              <a:buChar char="•"/>
            </a:pPr>
            <a:endParaRPr lang="en-US" sz="2400"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Arial" panose="020B0604020202020204" pitchFamily="34" charset="0"/>
              <a:buChar char="•"/>
            </a:pPr>
            <a:r>
              <a:rPr lang="en-US" sz="2400" dirty="0">
                <a:effectLst/>
                <a:latin typeface="Calibri" panose="020F0502020204030204" pitchFamily="34" charset="0"/>
                <a:ea typeface="Times New Roman" panose="02020603050405020304" pitchFamily="18" charset="0"/>
              </a:rPr>
              <a:t>Highlight faculty research and awards in visible ways</a:t>
            </a:r>
          </a:p>
          <a:p>
            <a:pPr marL="342900" marR="0" lvl="0" indent="-342900">
              <a:spcBef>
                <a:spcPts val="0"/>
              </a:spcBef>
              <a:spcAft>
                <a:spcPts val="0"/>
              </a:spcAft>
              <a:buFont typeface="Arial" panose="020B0604020202020204" pitchFamily="34" charset="0"/>
              <a:buChar char="•"/>
            </a:pP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Arial" panose="020B0604020202020204" pitchFamily="34" charset="0"/>
              <a:buChar char="•"/>
            </a:pPr>
            <a:r>
              <a:rPr lang="en-US" sz="2400" dirty="0">
                <a:latin typeface="Calibri" panose="020F0502020204030204" pitchFamily="34" charset="0"/>
                <a:ea typeface="Times New Roman" panose="02020603050405020304" pitchFamily="18" charset="0"/>
              </a:rPr>
              <a:t>Invite</a:t>
            </a:r>
            <a:r>
              <a:rPr lang="en-US" sz="2400" dirty="0">
                <a:effectLst/>
                <a:latin typeface="Calibri" panose="020F0502020204030204" pitchFamily="34" charset="0"/>
                <a:ea typeface="Times New Roman" panose="02020603050405020304" pitchFamily="18" charset="0"/>
              </a:rPr>
              <a:t> </a:t>
            </a:r>
            <a:r>
              <a:rPr lang="en-US" sz="2400" i="1" dirty="0">
                <a:effectLst/>
                <a:latin typeface="Calibri" panose="020F0502020204030204" pitchFamily="34" charset="0"/>
                <a:ea typeface="Times New Roman" panose="02020603050405020304" pitchFamily="18" charset="0"/>
              </a:rPr>
              <a:t>faculty influencers </a:t>
            </a:r>
            <a:r>
              <a:rPr lang="en-US" sz="2400" dirty="0">
                <a:effectLst/>
                <a:latin typeface="Calibri" panose="020F0502020204030204" pitchFamily="34" charset="0"/>
                <a:ea typeface="Times New Roman" panose="02020603050405020304" pitchFamily="18" charset="0"/>
              </a:rPr>
              <a:t>as panelists and presenters for skill building and funding opportunity seminars</a:t>
            </a:r>
          </a:p>
          <a:p>
            <a:pPr marR="0" lvl="0">
              <a:spcBef>
                <a:spcPts val="0"/>
              </a:spcBef>
              <a:spcAft>
                <a:spcPts val="0"/>
              </a:spcAft>
            </a:pPr>
            <a:endParaRPr lang="en-US" sz="20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14807650"/>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2666" y="6601646"/>
            <a:ext cx="12323204" cy="276999"/>
          </a:xfrm>
          <a:prstGeom prst="rect">
            <a:avLst/>
          </a:prstGeom>
          <a:solidFill>
            <a:schemeClr val="bg1">
              <a:alpha val="10000"/>
            </a:schemeClr>
          </a:solidFill>
        </p:spPr>
        <p:txBody>
          <a:bodyPr wrap="square" rtlCol="0">
            <a:spAutoFit/>
          </a:bodyPr>
          <a:lstStyle/>
          <a:p>
            <a:pPr algn="ctr"/>
            <a:r>
              <a:rPr lang="en-US" sz="1200" dirty="0">
                <a:solidFill>
                  <a:srgbClr val="3280C0"/>
                </a:solidFill>
                <a:latin typeface="Franklin Gothic Book" panose="020B0503020102020204" pitchFamily="34" charset="0"/>
              </a:rPr>
              <a:t>NORDP 2021</a:t>
            </a:r>
          </a:p>
        </p:txBody>
      </p:sp>
      <p:grpSp>
        <p:nvGrpSpPr>
          <p:cNvPr id="3" name="Group 2"/>
          <p:cNvGrpSpPr/>
          <p:nvPr/>
        </p:nvGrpSpPr>
        <p:grpSpPr>
          <a:xfrm>
            <a:off x="1586888" y="1104383"/>
            <a:ext cx="2616362" cy="3474014"/>
            <a:chOff x="1586888" y="1104383"/>
            <a:chExt cx="2616362" cy="3474014"/>
          </a:xfrm>
        </p:grpSpPr>
        <p:cxnSp>
          <p:nvCxnSpPr>
            <p:cNvPr id="4" name="Straight Connector 3"/>
            <p:cNvCxnSpPr/>
            <p:nvPr/>
          </p:nvCxnSpPr>
          <p:spPr>
            <a:xfrm>
              <a:off x="1586888" y="1104383"/>
              <a:ext cx="2616362" cy="1105417"/>
            </a:xfrm>
            <a:prstGeom prst="line">
              <a:avLst/>
            </a:prstGeom>
            <a:ln w="79375">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673612" y="3768851"/>
              <a:ext cx="2486049" cy="809546"/>
            </a:xfrm>
            <a:prstGeom prst="line">
              <a:avLst/>
            </a:prstGeom>
            <a:ln w="79375">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flipH="1">
            <a:off x="7768154" y="1104383"/>
            <a:ext cx="2616362" cy="3474014"/>
            <a:chOff x="1586888" y="1104383"/>
            <a:chExt cx="2616362" cy="3474014"/>
          </a:xfrm>
        </p:grpSpPr>
        <p:cxnSp>
          <p:nvCxnSpPr>
            <p:cNvPr id="8" name="Straight Connector 7"/>
            <p:cNvCxnSpPr/>
            <p:nvPr/>
          </p:nvCxnSpPr>
          <p:spPr>
            <a:xfrm>
              <a:off x="1586888" y="1104383"/>
              <a:ext cx="2616362" cy="1105417"/>
            </a:xfrm>
            <a:prstGeom prst="line">
              <a:avLst/>
            </a:prstGeom>
            <a:ln w="79375">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673612" y="3768851"/>
              <a:ext cx="2486049" cy="809546"/>
            </a:xfrm>
            <a:prstGeom prst="line">
              <a:avLst/>
            </a:prstGeom>
            <a:ln w="79375">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10" name="Oval 9"/>
          <p:cNvSpPr/>
          <p:nvPr/>
        </p:nvSpPr>
        <p:spPr>
          <a:xfrm>
            <a:off x="771079" y="287565"/>
            <a:ext cx="1631618" cy="16190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73573"/>
                </a:solidFill>
                <a:latin typeface="Franklin Gothic Book" panose="020B0503020102020204" pitchFamily="34" charset="0"/>
              </a:rPr>
              <a:t>Identify </a:t>
            </a:r>
          </a:p>
        </p:txBody>
      </p:sp>
      <p:sp>
        <p:nvSpPr>
          <p:cNvPr id="11" name="Oval 10"/>
          <p:cNvSpPr/>
          <p:nvPr/>
        </p:nvSpPr>
        <p:spPr>
          <a:xfrm>
            <a:off x="771079" y="3768851"/>
            <a:ext cx="1631618" cy="16190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73573"/>
                </a:solidFill>
                <a:latin typeface="Franklin Gothic Book" panose="020B0503020102020204" pitchFamily="34" charset="0"/>
              </a:rPr>
              <a:t>Connect</a:t>
            </a:r>
          </a:p>
        </p:txBody>
      </p:sp>
      <p:sp>
        <p:nvSpPr>
          <p:cNvPr id="12" name="Oval 11"/>
          <p:cNvSpPr/>
          <p:nvPr/>
        </p:nvSpPr>
        <p:spPr>
          <a:xfrm>
            <a:off x="9661585" y="287565"/>
            <a:ext cx="1631618" cy="16190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73573"/>
                </a:solidFill>
                <a:latin typeface="Franklin Gothic Book" panose="020B0503020102020204" pitchFamily="34" charset="0"/>
              </a:rPr>
              <a:t>Support</a:t>
            </a:r>
          </a:p>
        </p:txBody>
      </p:sp>
      <p:sp>
        <p:nvSpPr>
          <p:cNvPr id="13" name="Oval 12"/>
          <p:cNvSpPr/>
          <p:nvPr/>
        </p:nvSpPr>
        <p:spPr>
          <a:xfrm>
            <a:off x="9661585" y="3761579"/>
            <a:ext cx="1631618" cy="16190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73573"/>
                </a:solidFill>
                <a:latin typeface="Franklin Gothic Book" panose="020B0503020102020204" pitchFamily="34" charset="0"/>
              </a:rPr>
              <a:t>Energize</a:t>
            </a:r>
          </a:p>
        </p:txBody>
      </p:sp>
      <p:sp>
        <p:nvSpPr>
          <p:cNvPr id="14" name="TextBox 13"/>
          <p:cNvSpPr txBox="1"/>
          <p:nvPr/>
        </p:nvSpPr>
        <p:spPr>
          <a:xfrm>
            <a:off x="222908" y="1917785"/>
            <a:ext cx="2727960" cy="584775"/>
          </a:xfrm>
          <a:prstGeom prst="rect">
            <a:avLst/>
          </a:prstGeom>
          <a:noFill/>
        </p:spPr>
        <p:txBody>
          <a:bodyPr wrap="square" rtlCol="0">
            <a:spAutoFit/>
          </a:bodyPr>
          <a:lstStyle/>
          <a:p>
            <a:pPr algn="ctr"/>
            <a:r>
              <a:rPr lang="en-US" sz="1600" dirty="0">
                <a:solidFill>
                  <a:schemeClr val="bg1"/>
                </a:solidFill>
                <a:latin typeface="Franklin Gothic Book" panose="020B0503020102020204" pitchFamily="34" charset="0"/>
              </a:rPr>
              <a:t>Know your faculty and their research</a:t>
            </a:r>
          </a:p>
        </p:txBody>
      </p:sp>
      <p:sp>
        <p:nvSpPr>
          <p:cNvPr id="15" name="TextBox 14"/>
          <p:cNvSpPr txBox="1"/>
          <p:nvPr/>
        </p:nvSpPr>
        <p:spPr>
          <a:xfrm>
            <a:off x="9014248" y="5380672"/>
            <a:ext cx="2848729" cy="584775"/>
          </a:xfrm>
          <a:prstGeom prst="rect">
            <a:avLst/>
          </a:prstGeom>
          <a:noFill/>
        </p:spPr>
        <p:txBody>
          <a:bodyPr wrap="square" rtlCol="0">
            <a:spAutoFit/>
          </a:bodyPr>
          <a:lstStyle/>
          <a:p>
            <a:pPr algn="ctr"/>
            <a:r>
              <a:rPr lang="en-US" sz="1600" dirty="0">
                <a:solidFill>
                  <a:schemeClr val="bg1"/>
                </a:solidFill>
                <a:latin typeface="Franklin Gothic Book" panose="020B0503020102020204" pitchFamily="34" charset="0"/>
              </a:rPr>
              <a:t>Encourage and celebrate research efforts at all levels</a:t>
            </a:r>
          </a:p>
        </p:txBody>
      </p:sp>
      <p:sp>
        <p:nvSpPr>
          <p:cNvPr id="16" name="TextBox 15"/>
          <p:cNvSpPr txBox="1"/>
          <p:nvPr/>
        </p:nvSpPr>
        <p:spPr>
          <a:xfrm>
            <a:off x="320698" y="5380672"/>
            <a:ext cx="2532380" cy="830997"/>
          </a:xfrm>
          <a:prstGeom prst="rect">
            <a:avLst/>
          </a:prstGeom>
          <a:noFill/>
        </p:spPr>
        <p:txBody>
          <a:bodyPr wrap="square" rtlCol="0">
            <a:spAutoFit/>
          </a:bodyPr>
          <a:lstStyle/>
          <a:p>
            <a:pPr algn="ctr"/>
            <a:r>
              <a:rPr lang="en-US" sz="1600" dirty="0">
                <a:solidFill>
                  <a:schemeClr val="bg1"/>
                </a:solidFill>
                <a:latin typeface="Franklin Gothic Book" panose="020B0503020102020204" pitchFamily="34" charset="0"/>
              </a:rPr>
              <a:t>Provide robust opportunities for faculty to network and mentor</a:t>
            </a:r>
          </a:p>
        </p:txBody>
      </p:sp>
      <p:sp>
        <p:nvSpPr>
          <p:cNvPr id="17" name="TextBox 16"/>
          <p:cNvSpPr txBox="1"/>
          <p:nvPr/>
        </p:nvSpPr>
        <p:spPr>
          <a:xfrm>
            <a:off x="9020304" y="1917785"/>
            <a:ext cx="2848729" cy="584775"/>
          </a:xfrm>
          <a:prstGeom prst="rect">
            <a:avLst/>
          </a:prstGeom>
          <a:noFill/>
        </p:spPr>
        <p:txBody>
          <a:bodyPr wrap="square" rtlCol="0">
            <a:spAutoFit/>
          </a:bodyPr>
          <a:lstStyle/>
          <a:p>
            <a:pPr algn="ctr"/>
            <a:r>
              <a:rPr lang="en-US" sz="1600" dirty="0">
                <a:solidFill>
                  <a:schemeClr val="bg1"/>
                </a:solidFill>
                <a:latin typeface="Franklin Gothic Book" panose="020B0503020102020204" pitchFamily="34" charset="0"/>
              </a:rPr>
              <a:t>Expand RD touchpoints throughout the research cycle </a:t>
            </a:r>
          </a:p>
        </p:txBody>
      </p:sp>
      <p:pic>
        <p:nvPicPr>
          <p:cNvPr id="25" name="Picture 24">
            <a:extLst>
              <a:ext uri="{FF2B5EF4-FFF2-40B4-BE49-F238E27FC236}">
                <a16:creationId xmlns:a16="http://schemas.microsoft.com/office/drawing/2014/main" id="{C83EDCD4-497F-4497-AF18-D442BB95C1B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276440" y="905568"/>
            <a:ext cx="5382321" cy="4036741"/>
          </a:xfrm>
          <a:prstGeom prst="rect">
            <a:avLst/>
          </a:prstGeom>
          <a:effectLst>
            <a:softEdge rad="12700"/>
          </a:effectLst>
        </p:spPr>
      </p:pic>
    </p:spTree>
    <p:extLst>
      <p:ext uri="{BB962C8B-B14F-4D97-AF65-F5344CB8AC3E}">
        <p14:creationId xmlns:p14="http://schemas.microsoft.com/office/powerpoint/2010/main" val="120399707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2666" y="6601646"/>
            <a:ext cx="12323204" cy="276999"/>
          </a:xfrm>
          <a:prstGeom prst="rect">
            <a:avLst/>
          </a:prstGeom>
          <a:solidFill>
            <a:schemeClr val="bg1">
              <a:alpha val="10000"/>
            </a:schemeClr>
          </a:solidFill>
        </p:spPr>
        <p:txBody>
          <a:bodyPr wrap="square" rtlCol="0">
            <a:spAutoFit/>
          </a:bodyPr>
          <a:lstStyle/>
          <a:p>
            <a:pPr algn="ctr"/>
            <a:r>
              <a:rPr lang="en-US" sz="1200" dirty="0">
                <a:solidFill>
                  <a:srgbClr val="3280C0"/>
                </a:solidFill>
                <a:latin typeface="Franklin Gothic Book" panose="020B0503020102020204" pitchFamily="34" charset="0"/>
              </a:rPr>
              <a:t>NORDP 2021</a:t>
            </a:r>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89653" y="1246049"/>
            <a:ext cx="2599949" cy="4239777"/>
          </a:xfrm>
          <a:prstGeom prst="rect">
            <a:avLst/>
          </a:prstGeom>
        </p:spPr>
      </p:pic>
      <p:sp>
        <p:nvSpPr>
          <p:cNvPr id="3" name="TextBox 2">
            <a:extLst>
              <a:ext uri="{FF2B5EF4-FFF2-40B4-BE49-F238E27FC236}">
                <a16:creationId xmlns:a16="http://schemas.microsoft.com/office/drawing/2014/main" id="{EC41B1C8-6F63-4951-808F-4C83F3FF54C7}"/>
              </a:ext>
            </a:extLst>
          </p:cNvPr>
          <p:cNvSpPr txBox="1"/>
          <p:nvPr/>
        </p:nvSpPr>
        <p:spPr>
          <a:xfrm>
            <a:off x="2133600" y="1666240"/>
            <a:ext cx="6543040" cy="2062103"/>
          </a:xfrm>
          <a:prstGeom prst="rect">
            <a:avLst/>
          </a:prstGeom>
          <a:noFill/>
        </p:spPr>
        <p:txBody>
          <a:bodyPr wrap="square" rtlCol="0">
            <a:spAutoFit/>
          </a:bodyPr>
          <a:lstStyle/>
          <a:p>
            <a:pPr algn="ctr"/>
            <a:r>
              <a:rPr lang="en-US" sz="3200" dirty="0">
                <a:solidFill>
                  <a:schemeClr val="bg1"/>
                </a:solidFill>
              </a:rPr>
              <a:t>Questions?   </a:t>
            </a:r>
          </a:p>
          <a:p>
            <a:pPr algn="ctr"/>
            <a:endParaRPr lang="en-US" sz="3200" dirty="0">
              <a:solidFill>
                <a:schemeClr val="bg1"/>
              </a:solidFill>
            </a:endParaRPr>
          </a:p>
          <a:p>
            <a:pPr algn="ctr"/>
            <a:endParaRPr lang="en-US" sz="3200" dirty="0">
              <a:solidFill>
                <a:schemeClr val="bg1"/>
              </a:solidFill>
            </a:endParaRPr>
          </a:p>
          <a:p>
            <a:pPr algn="ctr"/>
            <a:r>
              <a:rPr lang="en-US" sz="3200" dirty="0">
                <a:solidFill>
                  <a:schemeClr val="bg1"/>
                </a:solidFill>
              </a:rPr>
              <a:t>Contact us at RDAdmin@byu.edu</a:t>
            </a:r>
            <a:r>
              <a:rPr lang="en-US" dirty="0"/>
              <a:t>&gt;</a:t>
            </a:r>
          </a:p>
        </p:txBody>
      </p:sp>
    </p:spTree>
    <p:extLst>
      <p:ext uri="{BB962C8B-B14F-4D97-AF65-F5344CB8AC3E}">
        <p14:creationId xmlns:p14="http://schemas.microsoft.com/office/powerpoint/2010/main" val="903795847"/>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show="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72666" y="6601646"/>
            <a:ext cx="12323204" cy="215444"/>
          </a:xfrm>
          <a:prstGeom prst="rect">
            <a:avLst/>
          </a:prstGeom>
          <a:solidFill>
            <a:srgbClr val="073573">
              <a:alpha val="5000"/>
            </a:srgbClr>
          </a:solidFill>
        </p:spPr>
        <p:txBody>
          <a:bodyPr wrap="square" rtlCol="0">
            <a:spAutoFit/>
          </a:bodyPr>
          <a:lstStyle/>
          <a:p>
            <a:pPr algn="ctr"/>
            <a:r>
              <a:rPr lang="en-US" sz="1200" baseline="-25000" dirty="0">
                <a:solidFill>
                  <a:srgbClr val="073573"/>
                </a:solidFill>
                <a:latin typeface="Franklin Gothic Book" panose="020B0503020102020204" pitchFamily="34" charset="0"/>
              </a:rPr>
              <a:t>NORDP 2021</a:t>
            </a:r>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4316" y="1213977"/>
            <a:ext cx="2599949" cy="4239777"/>
          </a:xfrm>
          <a:prstGeom prst="rect">
            <a:avLst/>
          </a:prstGeom>
        </p:spPr>
      </p:pic>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44949" y="3272515"/>
            <a:ext cx="6126151" cy="3106690"/>
          </a:xfrm>
          <a:prstGeom prst="rect">
            <a:avLst/>
          </a:prstGeom>
        </p:spPr>
      </p:pic>
      <p:pic>
        <p:nvPicPr>
          <p:cNvPr id="1026" name="Picture 2" descr="Sabrina Franchini (@sabrinagandhi23) | Twitte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48366" y="3905642"/>
            <a:ext cx="3053955" cy="22599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tudy suggests optimal social networks of no more than 150 people | Article  | The United States Army"/>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702321" y="419734"/>
            <a:ext cx="6194589" cy="2973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26610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707886"/>
          </a:xfrm>
          <a:prstGeom prst="rect">
            <a:avLst/>
          </a:prstGeom>
          <a:noFill/>
        </p:spPr>
        <p:txBody>
          <a:bodyPr wrap="square" lIns="91440" tIns="45720" rIns="91440" bIns="45720" rtlCol="0" anchor="t">
            <a:spAutoFit/>
          </a:bodyPr>
          <a:lstStyle/>
          <a:p>
            <a:pPr algn="ctr"/>
            <a:r>
              <a:rPr lang="en-US" sz="4000">
                <a:solidFill>
                  <a:schemeClr val="bg1"/>
                </a:solidFill>
                <a:latin typeface="Franklin Gothic Book"/>
              </a:rPr>
              <a:t>Research Development Coordinating Council</a:t>
            </a: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pic>
        <p:nvPicPr>
          <p:cNvPr id="5" name="Picture 4">
            <a:extLst>
              <a:ext uri="{FF2B5EF4-FFF2-40B4-BE49-F238E27FC236}">
                <a16:creationId xmlns:a16="http://schemas.microsoft.com/office/drawing/2014/main" id="{F6C80E97-0D80-4B0F-9604-40F2D0A62651}"/>
              </a:ext>
            </a:extLst>
          </p:cNvPr>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2318214" y="1704831"/>
            <a:ext cx="967628" cy="13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8">
            <a:extLst>
              <a:ext uri="{FF2B5EF4-FFF2-40B4-BE49-F238E27FC236}">
                <a16:creationId xmlns:a16="http://schemas.microsoft.com/office/drawing/2014/main" id="{55F2B2D2-26DE-4A98-B51A-266CBA13E1B5}"/>
              </a:ext>
            </a:extLst>
          </p:cNvPr>
          <p:cNvSpPr txBox="1">
            <a:spLocks noChangeArrowheads="1"/>
          </p:cNvSpPr>
          <p:nvPr/>
        </p:nvSpPr>
        <p:spPr bwMode="auto">
          <a:xfrm>
            <a:off x="3504837" y="1664773"/>
            <a:ext cx="2836140" cy="1395970"/>
          </a:xfrm>
          <a:prstGeom prst="rect">
            <a:avLst/>
          </a:prstGeom>
          <a:noFill/>
          <a:ln>
            <a:noFill/>
          </a:ln>
          <a:extLst>
            <a:ext uri="{909E8E84-426E-40dd-AFC4-6F175D3DCCD1}"/>
            <a:ext uri="{91240B29-F687-4f45-9708-019B960494DF}"/>
          </a:extLst>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359" b="1" dirty="0">
                <a:latin typeface="+mj-lt"/>
              </a:rPr>
              <a:t>Kristen Clarke Kellems</a:t>
            </a:r>
          </a:p>
          <a:p>
            <a:pPr>
              <a:defRPr/>
            </a:pPr>
            <a:r>
              <a:rPr lang="en-US" sz="1359" i="1" dirty="0">
                <a:latin typeface="+mj-lt"/>
              </a:rPr>
              <a:t>Director of Research  </a:t>
            </a:r>
            <a:br>
              <a:rPr lang="en-US" sz="1359" i="1" dirty="0">
                <a:latin typeface="+mj-lt"/>
              </a:rPr>
            </a:br>
            <a:r>
              <a:rPr lang="en-US" sz="1359" i="1" dirty="0">
                <a:latin typeface="+mj-lt"/>
              </a:rPr>
              <a:t>    Development </a:t>
            </a:r>
          </a:p>
          <a:p>
            <a:pPr>
              <a:defRPr/>
            </a:pPr>
            <a:r>
              <a:rPr lang="en-US" sz="1359" dirty="0">
                <a:latin typeface="+mj-lt"/>
              </a:rPr>
              <a:t>275 MB</a:t>
            </a:r>
          </a:p>
          <a:p>
            <a:pPr>
              <a:defRPr/>
            </a:pPr>
            <a:r>
              <a:rPr lang="en-US" sz="1359" dirty="0">
                <a:latin typeface="+mj-lt"/>
              </a:rPr>
              <a:t>Tel: 801-422-7722</a:t>
            </a:r>
          </a:p>
          <a:p>
            <a:pPr>
              <a:defRPr/>
            </a:pPr>
            <a:r>
              <a:rPr lang="en-US" sz="1350" u="sng" dirty="0">
                <a:latin typeface="+mj-lt"/>
                <a:ea typeface="ＭＳ Ｐゴシック"/>
              </a:rPr>
              <a:t>kckellems@byu.edu</a:t>
            </a:r>
            <a:r>
              <a:rPr lang="en-US" sz="1350" u="sng" dirty="0">
                <a:solidFill>
                  <a:srgbClr val="0070C0"/>
                </a:solidFill>
                <a:latin typeface="+mj-lt"/>
                <a:ea typeface="ＭＳ Ｐゴシック"/>
              </a:rPr>
              <a:t>  </a:t>
            </a:r>
            <a:endParaRPr lang="en-US" sz="1350" u="sng" dirty="0">
              <a:solidFill>
                <a:srgbClr val="0070C0"/>
              </a:solidFill>
              <a:latin typeface="+mj-lt"/>
            </a:endParaRPr>
          </a:p>
        </p:txBody>
      </p:sp>
      <p:sp>
        <p:nvSpPr>
          <p:cNvPr id="8" name="Rectangle 7">
            <a:extLst>
              <a:ext uri="{FF2B5EF4-FFF2-40B4-BE49-F238E27FC236}">
                <a16:creationId xmlns:a16="http://schemas.microsoft.com/office/drawing/2014/main" id="{1D0F1056-9208-45BE-869B-AB29FF5A33AF}"/>
              </a:ext>
            </a:extLst>
          </p:cNvPr>
          <p:cNvSpPr>
            <a:spLocks noChangeArrowheads="1"/>
          </p:cNvSpPr>
          <p:nvPr/>
        </p:nvSpPr>
        <p:spPr bwMode="auto">
          <a:xfrm>
            <a:off x="7740426" y="1664773"/>
            <a:ext cx="2400814" cy="134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350" b="1" dirty="0">
                <a:latin typeface="+mj-lt"/>
              </a:rPr>
              <a:t>Kaylie Winterton</a:t>
            </a:r>
          </a:p>
          <a:p>
            <a:r>
              <a:rPr lang="en-US" altLang="en-US" sz="1359" i="1" dirty="0">
                <a:latin typeface="+mj-lt"/>
              </a:rPr>
              <a:t>Research Development    </a:t>
            </a:r>
            <a:br>
              <a:rPr lang="en-US" altLang="en-US" sz="1359" i="1" dirty="0">
                <a:latin typeface="+mj-lt"/>
              </a:rPr>
            </a:br>
            <a:r>
              <a:rPr lang="en-US" altLang="en-US" sz="1359" i="1" dirty="0">
                <a:latin typeface="+mj-lt"/>
              </a:rPr>
              <a:t>    Administrator</a:t>
            </a:r>
          </a:p>
          <a:p>
            <a:r>
              <a:rPr lang="en-US" altLang="en-US" sz="1359" dirty="0">
                <a:latin typeface="+mj-lt"/>
              </a:rPr>
              <a:t>269 McDonald Building</a:t>
            </a:r>
          </a:p>
          <a:p>
            <a:r>
              <a:rPr lang="en-US" altLang="en-US" sz="1359" dirty="0">
                <a:latin typeface="+mj-lt"/>
              </a:rPr>
              <a:t>Tel: 801-422-0132</a:t>
            </a:r>
          </a:p>
          <a:p>
            <a:r>
              <a:rPr lang="en-US" altLang="en-US" sz="1350" u="sng" dirty="0">
                <a:latin typeface="+mj-lt"/>
              </a:rPr>
              <a:t>rdadmin@byu.edu </a:t>
            </a:r>
          </a:p>
        </p:txBody>
      </p:sp>
      <p:sp>
        <p:nvSpPr>
          <p:cNvPr id="9" name="TextBox 8">
            <a:extLst>
              <a:ext uri="{FF2B5EF4-FFF2-40B4-BE49-F238E27FC236}">
                <a16:creationId xmlns:a16="http://schemas.microsoft.com/office/drawing/2014/main" id="{21BABC6E-4404-43DD-AB02-EB2C870E6B99}"/>
              </a:ext>
            </a:extLst>
          </p:cNvPr>
          <p:cNvSpPr txBox="1">
            <a:spLocks noChangeArrowheads="1"/>
          </p:cNvSpPr>
          <p:nvPr/>
        </p:nvSpPr>
        <p:spPr bwMode="auto">
          <a:xfrm>
            <a:off x="7830406" y="3276314"/>
            <a:ext cx="2127268" cy="1344471"/>
          </a:xfrm>
          <a:prstGeom prst="rect">
            <a:avLst/>
          </a:prstGeom>
          <a:noFill/>
          <a:ln>
            <a:noFill/>
          </a:ln>
          <a:extLst>
            <a:ext uri="{909E8E84-426E-40dd-AFC4-6F175D3DCCD1}"/>
            <a:ext uri="{91240B29-F687-4f45-9708-019B960494DF}"/>
          </a:extLst>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350" b="1" dirty="0">
                <a:latin typeface="+mj-lt"/>
                <a:ea typeface="ＭＳ Ｐゴシック"/>
              </a:rPr>
              <a:t>Jaynie Mitchell</a:t>
            </a:r>
          </a:p>
          <a:p>
            <a:pPr>
              <a:defRPr/>
            </a:pPr>
            <a:r>
              <a:rPr lang="en-US" sz="1359" i="1" dirty="0">
                <a:latin typeface="+mj-lt"/>
              </a:rPr>
              <a:t>MSE Research </a:t>
            </a:r>
            <a:br>
              <a:rPr lang="en-US" sz="1359" i="1" dirty="0">
                <a:latin typeface="+mj-lt"/>
              </a:rPr>
            </a:br>
            <a:r>
              <a:rPr lang="en-US" sz="1359" i="1" dirty="0">
                <a:latin typeface="+mj-lt"/>
              </a:rPr>
              <a:t>    Development Officer</a:t>
            </a:r>
          </a:p>
          <a:p>
            <a:pPr>
              <a:defRPr/>
            </a:pPr>
            <a:r>
              <a:rPr lang="en-US" sz="1359" dirty="0">
                <a:latin typeface="+mj-lt"/>
              </a:rPr>
              <a:t>306C MCKB </a:t>
            </a:r>
            <a:br>
              <a:rPr lang="en-US" sz="1359" dirty="0">
                <a:latin typeface="+mj-lt"/>
              </a:rPr>
            </a:br>
            <a:r>
              <a:rPr lang="en-US" sz="1359" dirty="0">
                <a:latin typeface="+mj-lt"/>
              </a:rPr>
              <a:t>Tel: 801-422-3067 </a:t>
            </a:r>
          </a:p>
          <a:p>
            <a:pPr>
              <a:defRPr/>
            </a:pPr>
            <a:r>
              <a:rPr lang="en-US" sz="1350" u="sng" dirty="0">
                <a:latin typeface="+mj-lt"/>
                <a:ea typeface="ＭＳ Ｐゴシック"/>
              </a:rPr>
              <a:t>Jaynie@byu.edu</a:t>
            </a:r>
          </a:p>
        </p:txBody>
      </p:sp>
      <p:pic>
        <p:nvPicPr>
          <p:cNvPr id="10" name="Picture 9" descr="A person who is smiling and looking at the camera&#10;&#10;Description automatically generated">
            <a:extLst>
              <a:ext uri="{FF2B5EF4-FFF2-40B4-BE49-F238E27FC236}">
                <a16:creationId xmlns:a16="http://schemas.microsoft.com/office/drawing/2014/main" id="{C4FDD048-3AA8-496C-BBA8-60CA08D2637A}"/>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2318214" y="3372583"/>
            <a:ext cx="1008590" cy="1335324"/>
          </a:xfrm>
          <a:prstGeom prst="rect">
            <a:avLst/>
          </a:prstGeom>
        </p:spPr>
      </p:pic>
      <p:sp>
        <p:nvSpPr>
          <p:cNvPr id="11" name="TextBox 8">
            <a:extLst>
              <a:ext uri="{FF2B5EF4-FFF2-40B4-BE49-F238E27FC236}">
                <a16:creationId xmlns:a16="http://schemas.microsoft.com/office/drawing/2014/main" id="{0FC6D6C5-4FEA-4ABC-9F01-49DBF667FB73}"/>
              </a:ext>
            </a:extLst>
          </p:cNvPr>
          <p:cNvSpPr txBox="1">
            <a:spLocks noChangeArrowheads="1"/>
          </p:cNvSpPr>
          <p:nvPr/>
        </p:nvSpPr>
        <p:spPr bwMode="auto">
          <a:xfrm>
            <a:off x="3635670" y="3377798"/>
            <a:ext cx="3089724" cy="1292662"/>
          </a:xfrm>
          <a:prstGeom prst="rect">
            <a:avLst/>
          </a:prstGeom>
          <a:noFill/>
          <a:ln>
            <a:noFill/>
          </a:ln>
          <a:extLst>
            <a:ext uri="{909E8E84-426E-40dd-AFC4-6F175D3DCCD1}"/>
            <a:ext uri="{91240B29-F687-4f45-9708-019B960494DF}"/>
          </a:extLst>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300" b="1" dirty="0">
                <a:latin typeface="+mj-lt"/>
                <a:ea typeface="ＭＳ Ｐゴシック"/>
              </a:rPr>
              <a:t>Aimee Kirlew</a:t>
            </a:r>
          </a:p>
          <a:p>
            <a:pPr>
              <a:defRPr/>
            </a:pPr>
            <a:r>
              <a:rPr lang="en-US" sz="1300" i="1" dirty="0">
                <a:latin typeface="+mj-lt"/>
              </a:rPr>
              <a:t>CPMS Research </a:t>
            </a:r>
            <a:br>
              <a:rPr lang="en-US" sz="1300" i="1" dirty="0">
                <a:latin typeface="+mj-lt"/>
              </a:rPr>
            </a:br>
            <a:r>
              <a:rPr lang="en-US" sz="1300" i="1" dirty="0">
                <a:latin typeface="+mj-lt"/>
              </a:rPr>
              <a:t>    Development Officer</a:t>
            </a:r>
          </a:p>
          <a:p>
            <a:pPr>
              <a:defRPr/>
            </a:pPr>
            <a:r>
              <a:rPr lang="en-US" sz="1300" dirty="0">
                <a:latin typeface="+mj-lt"/>
              </a:rPr>
              <a:t>268 MCDB</a:t>
            </a:r>
            <a:br>
              <a:rPr lang="en-US" sz="1300" dirty="0">
                <a:latin typeface="+mj-lt"/>
              </a:rPr>
            </a:br>
            <a:r>
              <a:rPr lang="en-US" sz="1300" dirty="0">
                <a:latin typeface="+mj-lt"/>
              </a:rPr>
              <a:t>Tel: 801-422-5818</a:t>
            </a:r>
          </a:p>
          <a:p>
            <a:pPr>
              <a:defRPr/>
            </a:pPr>
            <a:r>
              <a:rPr lang="en-US" sz="1300" u="sng" dirty="0">
                <a:latin typeface="+mj-lt"/>
                <a:ea typeface="ＭＳ Ｐゴシック"/>
              </a:rPr>
              <a:t>aimee_kirlew@byu.edu</a:t>
            </a:r>
          </a:p>
        </p:txBody>
      </p:sp>
      <p:pic>
        <p:nvPicPr>
          <p:cNvPr id="12" name="Picture 11">
            <a:extLst>
              <a:ext uri="{FF2B5EF4-FFF2-40B4-BE49-F238E27FC236}">
                <a16:creationId xmlns:a16="http://schemas.microsoft.com/office/drawing/2014/main" id="{15D5E1E2-5BF2-423E-BFDD-C7509FD01CED}"/>
              </a:ext>
            </a:extLst>
          </p:cNvPr>
          <p:cNvPicPr>
            <a:picLocks noChangeAspect="1"/>
          </p:cNvPicPr>
          <p:nvPr/>
        </p:nvPicPr>
        <p:blipFill>
          <a:blip r:embed="rId7"/>
          <a:stretch>
            <a:fillRect/>
          </a:stretch>
        </p:blipFill>
        <p:spPr>
          <a:xfrm>
            <a:off x="6503704" y="3328123"/>
            <a:ext cx="1149812" cy="1292662"/>
          </a:xfrm>
          <a:prstGeom prst="rect">
            <a:avLst/>
          </a:prstGeom>
        </p:spPr>
      </p:pic>
      <p:sp>
        <p:nvSpPr>
          <p:cNvPr id="13" name="Rectangle 12">
            <a:extLst>
              <a:ext uri="{FF2B5EF4-FFF2-40B4-BE49-F238E27FC236}">
                <a16:creationId xmlns:a16="http://schemas.microsoft.com/office/drawing/2014/main" id="{241256D1-D035-4A6D-B025-B20A0BE7D5F9}"/>
              </a:ext>
            </a:extLst>
          </p:cNvPr>
          <p:cNvSpPr>
            <a:spLocks noChangeArrowheads="1"/>
          </p:cNvSpPr>
          <p:nvPr/>
        </p:nvSpPr>
        <p:spPr bwMode="auto">
          <a:xfrm>
            <a:off x="7740426" y="4987515"/>
            <a:ext cx="2313504"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300" b="1" dirty="0">
                <a:latin typeface="+mj-lt"/>
                <a:ea typeface="ＭＳ Ｐゴシック" charset="0"/>
                <a:cs typeface="ＭＳ Ｐゴシック" charset="0"/>
              </a:rPr>
              <a:t>Rita Cortez</a:t>
            </a:r>
          </a:p>
          <a:p>
            <a:r>
              <a:rPr lang="en-US" altLang="en-US" sz="1300" i="1" dirty="0">
                <a:latin typeface="+mj-lt"/>
                <a:ea typeface="ＭＳ Ｐゴシック" charset="0"/>
                <a:cs typeface="ＭＳ Ｐゴシック" charset="0"/>
              </a:rPr>
              <a:t>Humanities Research Development</a:t>
            </a:r>
            <a:br>
              <a:rPr lang="en-US" altLang="en-US" sz="1300" i="1" dirty="0">
                <a:latin typeface="+mj-lt"/>
                <a:ea typeface="ＭＳ Ｐゴシック" charset="0"/>
                <a:cs typeface="ＭＳ Ｐゴシック" charset="0"/>
              </a:rPr>
            </a:br>
            <a:r>
              <a:rPr lang="en-US" altLang="en-US" sz="1300" dirty="0">
                <a:latin typeface="+mj-lt"/>
                <a:ea typeface="ＭＳ Ｐゴシック" charset="0"/>
                <a:cs typeface="ＭＳ Ｐゴシック" charset="0"/>
              </a:rPr>
              <a:t>3122 JKB </a:t>
            </a:r>
          </a:p>
          <a:p>
            <a:r>
              <a:rPr lang="en-US" altLang="en-US" sz="1300" dirty="0">
                <a:latin typeface="+mj-lt"/>
                <a:ea typeface="ＭＳ Ｐゴシック"/>
                <a:cs typeface="ＭＳ Ｐゴシック" charset="0"/>
              </a:rPr>
              <a:t>Tel: (801) 422-2200</a:t>
            </a:r>
          </a:p>
          <a:p>
            <a:r>
              <a:rPr lang="en-US" altLang="en-US" sz="1300" dirty="0" err="1">
                <a:latin typeface="+mj-lt"/>
                <a:ea typeface="ＭＳ Ｐゴシック"/>
                <a:cs typeface="ＭＳ Ｐゴシック" charset="0"/>
              </a:rPr>
              <a:t>Rita_cortez@byu.edu</a:t>
            </a:r>
            <a:r>
              <a:rPr lang="en-US" altLang="en-US" sz="1300" dirty="0">
                <a:latin typeface="+mj-lt"/>
                <a:ea typeface="ＭＳ Ｐゴシック"/>
                <a:cs typeface="ＭＳ Ｐゴシック" charset="0"/>
              </a:rPr>
              <a:t>  </a:t>
            </a:r>
            <a:endParaRPr lang="en-US" altLang="en-US" sz="1300" dirty="0">
              <a:latin typeface="+mj-lt"/>
              <a:ea typeface="ＭＳ Ｐゴシック" charset="0"/>
              <a:cs typeface="ＭＳ Ｐゴシック" charset="0"/>
            </a:endParaRPr>
          </a:p>
        </p:txBody>
      </p:sp>
      <p:pic>
        <p:nvPicPr>
          <p:cNvPr id="14" name="Picture 13" descr="A person smiling for the camera&#10;&#10;Description automatically generated with low confidence">
            <a:extLst>
              <a:ext uri="{FF2B5EF4-FFF2-40B4-BE49-F238E27FC236}">
                <a16:creationId xmlns:a16="http://schemas.microsoft.com/office/drawing/2014/main" id="{9E5ADF3A-0890-4F93-8721-32852AB635CF}"/>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318214" y="4924344"/>
            <a:ext cx="1007666" cy="1350722"/>
          </a:xfrm>
          <a:prstGeom prst="rect">
            <a:avLst/>
          </a:prstGeom>
        </p:spPr>
      </p:pic>
      <p:sp>
        <p:nvSpPr>
          <p:cNvPr id="15" name="TextBox 8">
            <a:extLst>
              <a:ext uri="{FF2B5EF4-FFF2-40B4-BE49-F238E27FC236}">
                <a16:creationId xmlns:a16="http://schemas.microsoft.com/office/drawing/2014/main" id="{750141F1-9CF5-43E2-BE7F-A678E04D54C9}"/>
              </a:ext>
            </a:extLst>
          </p:cNvPr>
          <p:cNvSpPr txBox="1">
            <a:spLocks noChangeArrowheads="1"/>
          </p:cNvSpPr>
          <p:nvPr/>
        </p:nvSpPr>
        <p:spPr bwMode="auto">
          <a:xfrm>
            <a:off x="3635670" y="4987515"/>
            <a:ext cx="2438623" cy="1092607"/>
          </a:xfrm>
          <a:prstGeom prst="rect">
            <a:avLst/>
          </a:prstGeom>
          <a:noFill/>
          <a:ln>
            <a:noFill/>
          </a:ln>
          <a:extLst>
            <a:ext uri="{909E8E84-426E-40dd-AFC4-6F175D3DCCD1}"/>
            <a:ext uri="{91240B29-F687-4f45-9708-019B960494DF}"/>
          </a:extLst>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300" b="1" dirty="0">
                <a:latin typeface="+mj-lt"/>
                <a:ea typeface="ＭＳ Ｐゴシック"/>
              </a:rPr>
              <a:t>Michelle Prososki</a:t>
            </a:r>
          </a:p>
          <a:p>
            <a:pPr>
              <a:defRPr/>
            </a:pPr>
            <a:r>
              <a:rPr lang="en-US" sz="1300" i="1" dirty="0">
                <a:latin typeface="+mj-lt"/>
              </a:rPr>
              <a:t>CPMS Research </a:t>
            </a:r>
            <a:br>
              <a:rPr lang="en-US" sz="1300" i="1" dirty="0">
                <a:latin typeface="+mj-lt"/>
              </a:rPr>
            </a:br>
            <a:r>
              <a:rPr lang="en-US" sz="1300" i="1" dirty="0">
                <a:latin typeface="+mj-lt"/>
              </a:rPr>
              <a:t>    Development Administrator</a:t>
            </a:r>
          </a:p>
          <a:p>
            <a:pPr>
              <a:defRPr/>
            </a:pPr>
            <a:r>
              <a:rPr lang="en-US" sz="1300" dirty="0">
                <a:latin typeface="+mj-lt"/>
                <a:ea typeface="ＭＳ Ｐゴシック"/>
              </a:rPr>
              <a:t>256 MCDB</a:t>
            </a:r>
          </a:p>
          <a:p>
            <a:pPr>
              <a:defRPr/>
            </a:pPr>
            <a:r>
              <a:rPr lang="en-US" sz="1300" dirty="0">
                <a:latin typeface="+mj-lt"/>
                <a:ea typeface="ＭＳ Ｐゴシック"/>
              </a:rPr>
              <a:t> </a:t>
            </a:r>
            <a:r>
              <a:rPr lang="en-US" sz="1300" u="sng" dirty="0">
                <a:latin typeface="+mj-lt"/>
                <a:ea typeface="ＭＳ Ｐゴシック"/>
              </a:rPr>
              <a:t>michelle_prososki@byu.edu</a:t>
            </a:r>
          </a:p>
        </p:txBody>
      </p:sp>
      <p:pic>
        <p:nvPicPr>
          <p:cNvPr id="16" name="Picture 15" descr="A person with long hair&#10;&#10;Description automatically generated with low confidence">
            <a:extLst>
              <a:ext uri="{FF2B5EF4-FFF2-40B4-BE49-F238E27FC236}">
                <a16:creationId xmlns:a16="http://schemas.microsoft.com/office/drawing/2014/main" id="{C067EA80-96C0-418F-A90D-A04A0FBFE40F}"/>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6503704" y="1664773"/>
            <a:ext cx="967628" cy="1451441"/>
          </a:xfrm>
          <a:prstGeom prst="rect">
            <a:avLst/>
          </a:prstGeom>
        </p:spPr>
      </p:pic>
      <p:pic>
        <p:nvPicPr>
          <p:cNvPr id="17" name="Picture 16" descr="A person wearing glasses&#10;&#10;Description automatically generated with medium confidence">
            <a:extLst>
              <a:ext uri="{FF2B5EF4-FFF2-40B4-BE49-F238E27FC236}">
                <a16:creationId xmlns:a16="http://schemas.microsoft.com/office/drawing/2014/main" id="{E81A1993-B36F-4904-8E9A-598F6254FC1C}"/>
              </a:ext>
            </a:extLst>
          </p:cNvPr>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6514835" y="4932045"/>
            <a:ext cx="1007666" cy="1341238"/>
          </a:xfrm>
          <a:prstGeom prst="rect">
            <a:avLst/>
          </a:prstGeom>
        </p:spPr>
      </p:pic>
    </p:spTree>
    <p:extLst>
      <p:ext uri="{BB962C8B-B14F-4D97-AF65-F5344CB8AC3E}">
        <p14:creationId xmlns:p14="http://schemas.microsoft.com/office/powerpoint/2010/main" val="557225742"/>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707886"/>
          </a:xfrm>
          <a:prstGeom prst="rect">
            <a:avLst/>
          </a:prstGeom>
          <a:noFill/>
        </p:spPr>
        <p:txBody>
          <a:bodyPr wrap="square" rtlCol="0">
            <a:spAutoFit/>
          </a:bodyPr>
          <a:lstStyle/>
          <a:p>
            <a:pPr algn="ctr"/>
            <a:r>
              <a:rPr lang="en-US" sz="4000" dirty="0">
                <a:solidFill>
                  <a:schemeClr val="bg1"/>
                </a:solidFill>
                <a:latin typeface="Franklin Gothic Book" panose="020B0503020102020204" pitchFamily="34" charset="0"/>
              </a:rPr>
              <a:t>Research Development at BYU</a:t>
            </a:r>
          </a:p>
        </p:txBody>
      </p:sp>
      <p:sp>
        <p:nvSpPr>
          <p:cNvPr id="5" name="TextBox 4"/>
          <p:cNvSpPr txBox="1"/>
          <p:nvPr/>
        </p:nvSpPr>
        <p:spPr>
          <a:xfrm>
            <a:off x="813661" y="1828196"/>
            <a:ext cx="11089037" cy="1692771"/>
          </a:xfrm>
          <a:prstGeom prst="rect">
            <a:avLst/>
          </a:prstGeom>
          <a:noFill/>
        </p:spPr>
        <p:txBody>
          <a:bodyPr wrap="square" rtlCol="0">
            <a:spAutoFit/>
          </a:bodyPr>
          <a:lstStyle/>
          <a:p>
            <a:pPr algn="ctr"/>
            <a:r>
              <a:rPr lang="en-US" sz="2800" dirty="0">
                <a:solidFill>
                  <a:srgbClr val="073573"/>
                </a:solidFill>
                <a:latin typeface="Franklin Gothic Book" panose="020B0503020102020204" pitchFamily="34" charset="0"/>
              </a:rPr>
              <a:t>Brigham Young University (BYU) is a large private faith-based R2 institution with a mission to promote </a:t>
            </a:r>
          </a:p>
          <a:p>
            <a:pPr algn="ctr"/>
            <a:r>
              <a:rPr lang="en-US" sz="2800" dirty="0">
                <a:solidFill>
                  <a:srgbClr val="073573"/>
                </a:solidFill>
                <a:latin typeface="Franklin Gothic Book" panose="020B0503020102020204" pitchFamily="34" charset="0"/>
              </a:rPr>
              <a:t>mentored research opportunities for its students</a:t>
            </a:r>
          </a:p>
          <a:p>
            <a:pPr algn="ctr"/>
            <a:endParaRPr lang="en-US" sz="2000" dirty="0">
              <a:solidFill>
                <a:srgbClr val="073573"/>
              </a:solidFill>
              <a:latin typeface="Franklin Gothic Book" panose="020B0503020102020204" pitchFamily="34" charset="0"/>
            </a:endParaRP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4" name="TextBox 3">
            <a:extLst>
              <a:ext uri="{FF2B5EF4-FFF2-40B4-BE49-F238E27FC236}">
                <a16:creationId xmlns:a16="http://schemas.microsoft.com/office/drawing/2014/main" id="{C8F4BB3D-AC29-4D6F-8677-4E5EBB4093B3}"/>
              </a:ext>
            </a:extLst>
          </p:cNvPr>
          <p:cNvSpPr txBox="1"/>
          <p:nvPr/>
        </p:nvSpPr>
        <p:spPr>
          <a:xfrm>
            <a:off x="369551" y="3686086"/>
            <a:ext cx="11533147" cy="2954655"/>
          </a:xfrm>
          <a:prstGeom prst="rect">
            <a:avLst/>
          </a:prstGeom>
          <a:noFill/>
        </p:spPr>
        <p:txBody>
          <a:bodyPr wrap="square" lIns="91440" tIns="45720" rIns="91440" bIns="45720" rtlCol="0" anchor="t">
            <a:spAutoFit/>
          </a:bodyPr>
          <a:lstStyle/>
          <a:p>
            <a:r>
              <a:rPr lang="en-US" sz="2400" dirty="0"/>
              <a:t>Research Development has a centralized office focused on pre-proposal/pre-award development that</a:t>
            </a:r>
          </a:p>
          <a:p>
            <a:pPr marL="800100" lvl="1" indent="-342900">
              <a:buFont typeface="Arial" panose="020B0604020202020204" pitchFamily="34" charset="0"/>
              <a:buChar char="•"/>
            </a:pPr>
            <a:r>
              <a:rPr lang="en-US" sz="2400" dirty="0"/>
              <a:t>functions independently from the Research Administration (Sponsored Projects) office </a:t>
            </a:r>
          </a:p>
          <a:p>
            <a:pPr marL="800100" lvl="1" indent="-342900">
              <a:buFont typeface="Arial" panose="020B0604020202020204" pitchFamily="34" charset="0"/>
              <a:buChar char="•"/>
            </a:pPr>
            <a:r>
              <a:rPr lang="en-US" sz="2400" dirty="0"/>
              <a:t>collaborates with Research Developers who support individual colleges </a:t>
            </a:r>
            <a:endParaRPr lang="en-US" sz="2400" dirty="0">
              <a:cs typeface="Calibri" panose="020F0502020204030204"/>
            </a:endParaRPr>
          </a:p>
          <a:p>
            <a:pPr marL="742950" lvl="1" indent="-285750">
              <a:buFont typeface="Arial" panose="020B0604020202020204" pitchFamily="34" charset="0"/>
              <a:buChar char="•"/>
            </a:pPr>
            <a:r>
              <a:rPr lang="en-US" sz="2400" dirty="0"/>
              <a:t>fosters faculty and graduate student researcher skill sets </a:t>
            </a:r>
            <a:endParaRPr lang="en-US" sz="2400" dirty="0">
              <a:cs typeface="Calibri"/>
            </a:endParaRPr>
          </a:p>
          <a:p>
            <a:pPr marL="742950" lvl="1" indent="-285750">
              <a:buFont typeface="Arial" panose="020B0604020202020204" pitchFamily="34" charset="0"/>
              <a:buChar char="•"/>
            </a:pPr>
            <a:r>
              <a:rPr lang="en-US" sz="2400" dirty="0"/>
              <a:t>promotes a campus-wide research culture </a:t>
            </a:r>
            <a:endParaRPr lang="en-US" sz="2400" dirty="0">
              <a:cs typeface="Calibri" panose="020F0502020204030204"/>
            </a:endParaRPr>
          </a:p>
          <a:p>
            <a:endParaRPr lang="en-US" dirty="0"/>
          </a:p>
        </p:txBody>
      </p:sp>
    </p:spTree>
    <p:extLst>
      <p:ext uri="{BB962C8B-B14F-4D97-AF65-F5344CB8AC3E}">
        <p14:creationId xmlns:p14="http://schemas.microsoft.com/office/powerpoint/2010/main" val="2189055142"/>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646331"/>
          </a:xfrm>
          <a:prstGeom prst="rect">
            <a:avLst/>
          </a:prstGeom>
          <a:noFill/>
        </p:spPr>
        <p:txBody>
          <a:bodyPr wrap="square" rtlCol="0">
            <a:spAutoFit/>
          </a:bodyPr>
          <a:lstStyle/>
          <a:p>
            <a:pPr algn="ctr"/>
            <a:r>
              <a:rPr lang="en-US" sz="3600" dirty="0">
                <a:solidFill>
                  <a:schemeClr val="bg1"/>
                </a:solidFill>
                <a:latin typeface="Franklin Gothic Book" panose="020B0503020102020204" pitchFamily="34" charset="0"/>
              </a:rPr>
              <a:t>BYU Research Development Coordinating Council (RDCC)</a:t>
            </a:r>
          </a:p>
        </p:txBody>
      </p:sp>
      <p:sp>
        <p:nvSpPr>
          <p:cNvPr id="5" name="TextBox 4"/>
          <p:cNvSpPr txBox="1"/>
          <p:nvPr/>
        </p:nvSpPr>
        <p:spPr>
          <a:xfrm>
            <a:off x="1216617" y="2001064"/>
            <a:ext cx="11089037" cy="3724096"/>
          </a:xfrm>
          <a:prstGeom prst="rect">
            <a:avLst/>
          </a:prstGeom>
          <a:noFill/>
        </p:spPr>
        <p:txBody>
          <a:bodyPr wrap="square" rtlCol="0">
            <a:spAutoFit/>
          </a:bodyPr>
          <a:lstStyle/>
          <a:p>
            <a:r>
              <a:rPr lang="en-US" sz="2400" dirty="0">
                <a:solidFill>
                  <a:srgbClr val="073573"/>
                </a:solidFill>
                <a:latin typeface="Franklin Gothic Book" panose="020B0503020102020204" pitchFamily="34" charset="0"/>
              </a:rPr>
              <a:t>RDCC seeks to support over 1200 faculty across campus through </a:t>
            </a:r>
          </a:p>
          <a:p>
            <a:endParaRPr lang="en-US" sz="2400" dirty="0">
              <a:solidFill>
                <a:srgbClr val="073573"/>
              </a:solidFill>
              <a:latin typeface="Franklin Gothic Book" panose="020B0503020102020204" pitchFamily="34" charset="0"/>
            </a:endParaRP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research networking</a:t>
            </a: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interdisciplinary research team support including seed funding</a:t>
            </a: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faculty research mentoring</a:t>
            </a: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targeted funding opportunity searches</a:t>
            </a: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proposal writing workshop series </a:t>
            </a: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proposal submission support</a:t>
            </a:r>
          </a:p>
          <a:p>
            <a:pPr marL="342900" indent="-342900">
              <a:buFont typeface="Arial" panose="020B0604020202020204" pitchFamily="34" charset="0"/>
              <a:buChar char="•"/>
            </a:pPr>
            <a:r>
              <a:rPr lang="en-US" sz="2400" dirty="0">
                <a:solidFill>
                  <a:srgbClr val="073573"/>
                </a:solidFill>
                <a:latin typeface="Franklin Gothic Book" panose="020B0503020102020204" pitchFamily="34" charset="0"/>
              </a:rPr>
              <a:t>funder-specific trainings</a:t>
            </a:r>
          </a:p>
          <a:p>
            <a:endParaRPr lang="en-US" sz="2000" dirty="0">
              <a:solidFill>
                <a:srgbClr val="073573"/>
              </a:solidFill>
              <a:latin typeface="Franklin Gothic Book" panose="020B0503020102020204" pitchFamily="34" charset="0"/>
            </a:endParaRP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Tree>
    <p:extLst>
      <p:ext uri="{BB962C8B-B14F-4D97-AF65-F5344CB8AC3E}">
        <p14:creationId xmlns:p14="http://schemas.microsoft.com/office/powerpoint/2010/main" val="369664790"/>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grpSp>
        <p:nvGrpSpPr>
          <p:cNvPr id="4" name="Group 3"/>
          <p:cNvGrpSpPr/>
          <p:nvPr/>
        </p:nvGrpSpPr>
        <p:grpSpPr>
          <a:xfrm>
            <a:off x="2676275" y="92905"/>
            <a:ext cx="6825322" cy="6527084"/>
            <a:chOff x="2701085" y="183778"/>
            <a:chExt cx="6825322" cy="6527084"/>
          </a:xfrm>
        </p:grpSpPr>
        <p:grpSp>
          <p:nvGrpSpPr>
            <p:cNvPr id="3" name="Group 2"/>
            <p:cNvGrpSpPr/>
            <p:nvPr/>
          </p:nvGrpSpPr>
          <p:grpSpPr>
            <a:xfrm>
              <a:off x="2701085" y="1384746"/>
              <a:ext cx="6825322" cy="3857264"/>
              <a:chOff x="-171848" y="-611181"/>
              <a:chExt cx="12278865" cy="6939283"/>
            </a:xfrm>
          </p:grpSpPr>
          <p:grpSp>
            <p:nvGrpSpPr>
              <p:cNvPr id="26" name="Group 25"/>
              <p:cNvGrpSpPr/>
              <p:nvPr/>
            </p:nvGrpSpPr>
            <p:grpSpPr>
              <a:xfrm>
                <a:off x="1586888" y="1104383"/>
                <a:ext cx="2616362" cy="3474014"/>
                <a:chOff x="1586888" y="1104383"/>
                <a:chExt cx="2616362" cy="3474014"/>
              </a:xfrm>
            </p:grpSpPr>
            <p:cxnSp>
              <p:nvCxnSpPr>
                <p:cNvPr id="27" name="Straight Connector 26"/>
                <p:cNvCxnSpPr/>
                <p:nvPr/>
              </p:nvCxnSpPr>
              <p:spPr>
                <a:xfrm>
                  <a:off x="1586888" y="1104383"/>
                  <a:ext cx="2616362" cy="1105417"/>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673612" y="3768851"/>
                  <a:ext cx="2486049" cy="809546"/>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flipH="1">
                <a:off x="7768154" y="1104383"/>
                <a:ext cx="2616362" cy="3474014"/>
                <a:chOff x="1586888" y="1104383"/>
                <a:chExt cx="2616362" cy="3474014"/>
              </a:xfrm>
            </p:grpSpPr>
            <p:cxnSp>
              <p:nvCxnSpPr>
                <p:cNvPr id="30" name="Straight Connector 29"/>
                <p:cNvCxnSpPr/>
                <p:nvPr/>
              </p:nvCxnSpPr>
              <p:spPr>
                <a:xfrm>
                  <a:off x="1586888" y="1104383"/>
                  <a:ext cx="2616362" cy="1105417"/>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1673612" y="3768851"/>
                  <a:ext cx="2486049" cy="809546"/>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grpSp>
          <p:sp>
            <p:nvSpPr>
              <p:cNvPr id="17" name="Oval 16"/>
              <p:cNvSpPr/>
              <p:nvPr/>
            </p:nvSpPr>
            <p:spPr>
              <a:xfrm>
                <a:off x="5657" y="-468332"/>
                <a:ext cx="2616360" cy="2832412"/>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1"/>
                    </a:solidFill>
                    <a:latin typeface="Franklin Gothic Book" panose="020B0503020102020204" pitchFamily="34" charset="0"/>
                  </a:rPr>
                  <a:t>Faculty</a:t>
                </a:r>
              </a:p>
            </p:txBody>
          </p:sp>
          <p:sp>
            <p:nvSpPr>
              <p:cNvPr id="18" name="Oval 17"/>
              <p:cNvSpPr/>
              <p:nvPr/>
            </p:nvSpPr>
            <p:spPr>
              <a:xfrm>
                <a:off x="-171848" y="3291022"/>
                <a:ext cx="2772459" cy="2748484"/>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latin typeface="Franklin Gothic Book" panose="020B0503020102020204" pitchFamily="34" charset="0"/>
                  </a:rPr>
                  <a:t>Innovation</a:t>
                </a:r>
              </a:p>
            </p:txBody>
          </p:sp>
          <p:sp>
            <p:nvSpPr>
              <p:cNvPr id="19" name="Oval 18"/>
              <p:cNvSpPr/>
              <p:nvPr/>
            </p:nvSpPr>
            <p:spPr>
              <a:xfrm>
                <a:off x="9213675" y="-611181"/>
                <a:ext cx="2893342" cy="2820981"/>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latin typeface="Franklin Gothic Book" panose="020B0503020102020204" pitchFamily="34" charset="0"/>
                  </a:rPr>
                  <a:t>Campus </a:t>
                </a:r>
              </a:p>
              <a:p>
                <a:pPr algn="ctr"/>
                <a:r>
                  <a:rPr lang="en-US" sz="2000" dirty="0">
                    <a:latin typeface="Franklin Gothic Book" panose="020B0503020102020204" pitchFamily="34" charset="0"/>
                  </a:rPr>
                  <a:t>Resources</a:t>
                </a:r>
              </a:p>
            </p:txBody>
          </p:sp>
          <p:sp>
            <p:nvSpPr>
              <p:cNvPr id="20" name="Oval 19"/>
              <p:cNvSpPr/>
              <p:nvPr/>
            </p:nvSpPr>
            <p:spPr>
              <a:xfrm>
                <a:off x="9437630" y="3507121"/>
                <a:ext cx="2669387" cy="2820981"/>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latin typeface="Franklin Gothic Book" panose="020B0503020102020204" pitchFamily="34" charset="0"/>
                  </a:rPr>
                  <a:t>Mentored </a:t>
                </a:r>
              </a:p>
              <a:p>
                <a:pPr algn="ctr"/>
                <a:r>
                  <a:rPr lang="en-US" sz="2000" dirty="0">
                    <a:latin typeface="Franklin Gothic Book" panose="020B0503020102020204" pitchFamily="34" charset="0"/>
                  </a:rPr>
                  <a:t>Students</a:t>
                </a:r>
              </a:p>
            </p:txBody>
          </p:sp>
        </p:grpSp>
        <p:grpSp>
          <p:nvGrpSpPr>
            <p:cNvPr id="2" name="Group 1"/>
            <p:cNvGrpSpPr/>
            <p:nvPr/>
          </p:nvGrpSpPr>
          <p:grpSpPr>
            <a:xfrm rot="5400000">
              <a:off x="2844192" y="1581769"/>
              <a:ext cx="6527084" cy="3731102"/>
              <a:chOff x="441811" y="-460188"/>
              <a:chExt cx="11742335" cy="6712315"/>
            </a:xfrm>
          </p:grpSpPr>
          <p:grpSp>
            <p:nvGrpSpPr>
              <p:cNvPr id="23" name="Group 22"/>
              <p:cNvGrpSpPr/>
              <p:nvPr/>
            </p:nvGrpSpPr>
            <p:grpSpPr>
              <a:xfrm>
                <a:off x="1606062" y="1087225"/>
                <a:ext cx="2616362" cy="3474014"/>
                <a:chOff x="1586888" y="1104383"/>
                <a:chExt cx="2616362" cy="3474014"/>
              </a:xfrm>
            </p:grpSpPr>
            <p:cxnSp>
              <p:nvCxnSpPr>
                <p:cNvPr id="25" name="Straight Connector 24"/>
                <p:cNvCxnSpPr/>
                <p:nvPr/>
              </p:nvCxnSpPr>
              <p:spPr>
                <a:xfrm>
                  <a:off x="1586888" y="1104383"/>
                  <a:ext cx="2616362" cy="1105417"/>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673612" y="3768851"/>
                  <a:ext cx="2486049" cy="809546"/>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flipH="1">
                <a:off x="7787328" y="1087225"/>
                <a:ext cx="2616362" cy="3474014"/>
                <a:chOff x="1586888" y="1104383"/>
                <a:chExt cx="2616362" cy="3474014"/>
              </a:xfrm>
            </p:grpSpPr>
            <p:cxnSp>
              <p:nvCxnSpPr>
                <p:cNvPr id="36" name="Straight Connector 35"/>
                <p:cNvCxnSpPr/>
                <p:nvPr/>
              </p:nvCxnSpPr>
              <p:spPr>
                <a:xfrm>
                  <a:off x="1586888" y="1104383"/>
                  <a:ext cx="2616362" cy="1105417"/>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673612" y="3768851"/>
                  <a:ext cx="2486049" cy="809546"/>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grpSp>
          <p:sp>
            <p:nvSpPr>
              <p:cNvPr id="38" name="Oval 37"/>
              <p:cNvSpPr/>
              <p:nvPr/>
            </p:nvSpPr>
            <p:spPr>
              <a:xfrm rot="16200000">
                <a:off x="489256" y="-369428"/>
                <a:ext cx="2553582" cy="2648472"/>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solidFill>
                      <a:schemeClr val="bg1"/>
                    </a:solidFill>
                    <a:latin typeface="Franklin Gothic Book" panose="020B0503020102020204" pitchFamily="34" charset="0"/>
                  </a:rPr>
                  <a:t>Funders</a:t>
                </a:r>
              </a:p>
            </p:txBody>
          </p:sp>
          <p:sp>
            <p:nvSpPr>
              <p:cNvPr id="39" name="Oval 38"/>
              <p:cNvSpPr/>
              <p:nvPr/>
            </p:nvSpPr>
            <p:spPr>
              <a:xfrm rot="16200000">
                <a:off x="400525" y="3233958"/>
                <a:ext cx="2616361" cy="2457058"/>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latin typeface="Franklin Gothic Book" panose="020B0503020102020204" pitchFamily="34" charset="0"/>
                  </a:rPr>
                  <a:t>RD</a:t>
                </a:r>
              </a:p>
              <a:p>
                <a:pPr algn="ctr"/>
                <a:r>
                  <a:rPr lang="en-US" sz="2000" dirty="0">
                    <a:latin typeface="Franklin Gothic Book" panose="020B0503020102020204" pitchFamily="34" charset="0"/>
                  </a:rPr>
                  <a:t>Champions</a:t>
                </a:r>
              </a:p>
            </p:txBody>
          </p:sp>
          <p:sp>
            <p:nvSpPr>
              <p:cNvPr id="40" name="Oval 39"/>
              <p:cNvSpPr/>
              <p:nvPr/>
            </p:nvSpPr>
            <p:spPr>
              <a:xfrm rot="16200000">
                <a:off x="9312409" y="-425662"/>
                <a:ext cx="2722637" cy="2653586"/>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Franklin Gothic Book" panose="020B0503020102020204" pitchFamily="34" charset="0"/>
                  </a:rPr>
                  <a:t>SPO</a:t>
                </a:r>
              </a:p>
            </p:txBody>
          </p:sp>
          <p:sp>
            <p:nvSpPr>
              <p:cNvPr id="41" name="Oval 40"/>
              <p:cNvSpPr/>
              <p:nvPr/>
            </p:nvSpPr>
            <p:spPr>
              <a:xfrm rot="16200000">
                <a:off x="9310089" y="3378070"/>
                <a:ext cx="2933908" cy="2814206"/>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000" dirty="0">
                    <a:latin typeface="Franklin Gothic Book" panose="020B0503020102020204" pitchFamily="34" charset="0"/>
                  </a:rPr>
                  <a:t>B&amp;I</a:t>
                </a:r>
              </a:p>
              <a:p>
                <a:pPr algn="ctr"/>
                <a:r>
                  <a:rPr lang="en-US" sz="2000" dirty="0">
                    <a:latin typeface="Franklin Gothic Book" panose="020B0503020102020204" pitchFamily="34" charset="0"/>
                  </a:rPr>
                  <a:t>Partners</a:t>
                </a:r>
              </a:p>
            </p:txBody>
          </p:sp>
        </p:grpSp>
      </p:grpSp>
      <p:sp>
        <p:nvSpPr>
          <p:cNvPr id="45" name="Oval 44"/>
          <p:cNvSpPr/>
          <p:nvPr/>
        </p:nvSpPr>
        <p:spPr>
          <a:xfrm>
            <a:off x="4521011" y="1646478"/>
            <a:ext cx="3328987" cy="3328987"/>
          </a:xfrm>
          <a:prstGeom prst="ellipse">
            <a:avLst/>
          </a:prstGeom>
          <a:solidFill>
            <a:schemeClr val="bg1"/>
          </a:solidFill>
          <a:ln w="190500">
            <a:solidFill>
              <a:srgbClr val="0153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73573"/>
                </a:solidFill>
                <a:latin typeface="Franklin Gothic Book" panose="020B0503020102020204" pitchFamily="34" charset="0"/>
              </a:rPr>
              <a:t>Creating a positive research culture requires RD to bring together many influencers</a:t>
            </a:r>
          </a:p>
        </p:txBody>
      </p:sp>
    </p:spTree>
    <p:extLst>
      <p:ext uri="{BB962C8B-B14F-4D97-AF65-F5344CB8AC3E}">
        <p14:creationId xmlns:p14="http://schemas.microsoft.com/office/powerpoint/2010/main" val="15275414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1077132" y="1993315"/>
            <a:ext cx="9996407" cy="830997"/>
          </a:xfrm>
          <a:prstGeom prst="rect">
            <a:avLst/>
          </a:prstGeom>
          <a:noFill/>
        </p:spPr>
        <p:txBody>
          <a:bodyPr wrap="square" rtlCol="0">
            <a:spAutoFit/>
          </a:bodyPr>
          <a:lstStyle/>
          <a:p>
            <a:endParaRPr lang="en-US" sz="2400" dirty="0">
              <a:solidFill>
                <a:schemeClr val="bg1"/>
              </a:solidFill>
              <a:latin typeface="Franklin Gothic Book" panose="020B0503020102020204" pitchFamily="34" charset="0"/>
            </a:endParaRPr>
          </a:p>
          <a:p>
            <a:r>
              <a:rPr lang="en-US" sz="2400" dirty="0">
                <a:solidFill>
                  <a:schemeClr val="bg1"/>
                </a:solidFill>
                <a:latin typeface="Franklin Gothic Book" panose="020B0503020102020204" pitchFamily="34" charset="0"/>
              </a:rPr>
              <a:t>		</a:t>
            </a:r>
            <a:endParaRPr lang="en-US" sz="2000" dirty="0">
              <a:solidFill>
                <a:schemeClr val="bg1"/>
              </a:solidFill>
              <a:latin typeface="Franklin Gothic Book" panose="020B0503020102020204" pitchFamily="34" charset="0"/>
            </a:endParaRPr>
          </a:p>
        </p:txBody>
      </p:sp>
      <p:sp>
        <p:nvSpPr>
          <p:cNvPr id="7" name="TextBox 6"/>
          <p:cNvSpPr txBox="1"/>
          <p:nvPr/>
        </p:nvSpPr>
        <p:spPr>
          <a:xfrm>
            <a:off x="-74440" y="6583928"/>
            <a:ext cx="12323204" cy="276999"/>
          </a:xfrm>
          <a:prstGeom prst="rect">
            <a:avLst/>
          </a:prstGeom>
          <a:solidFill>
            <a:schemeClr val="bg1">
              <a:alpha val="10000"/>
            </a:schemeClr>
          </a:solidFill>
        </p:spPr>
        <p:txBody>
          <a:bodyPr wrap="square" rtlCol="0">
            <a:spAutoFit/>
          </a:bodyPr>
          <a:lstStyle/>
          <a:p>
            <a:pPr algn="ctr"/>
            <a:r>
              <a:rPr lang="en-US" sz="1200" dirty="0">
                <a:solidFill>
                  <a:srgbClr val="3280C0"/>
                </a:solidFill>
                <a:latin typeface="Franklin Gothic Book" panose="020B0503020102020204" pitchFamily="34" charset="0"/>
              </a:rPr>
              <a:t>NORDP 2021</a:t>
            </a:r>
          </a:p>
        </p:txBody>
      </p:sp>
      <p:sp>
        <p:nvSpPr>
          <p:cNvPr id="2" name="TextBox 1">
            <a:extLst>
              <a:ext uri="{FF2B5EF4-FFF2-40B4-BE49-F238E27FC236}">
                <a16:creationId xmlns:a16="http://schemas.microsoft.com/office/drawing/2014/main" id="{23BBCAB8-B03F-4D2F-83F1-23DD7BEB35D4}"/>
              </a:ext>
            </a:extLst>
          </p:cNvPr>
          <p:cNvSpPr txBox="1"/>
          <p:nvPr/>
        </p:nvSpPr>
        <p:spPr>
          <a:xfrm>
            <a:off x="2152649" y="2824312"/>
            <a:ext cx="9077326" cy="1200329"/>
          </a:xfrm>
          <a:prstGeom prst="rect">
            <a:avLst/>
          </a:prstGeom>
          <a:noFill/>
        </p:spPr>
        <p:txBody>
          <a:bodyPr wrap="square" rtlCol="0">
            <a:spAutoFit/>
          </a:bodyPr>
          <a:lstStyle/>
          <a:p>
            <a:pPr algn="ctr"/>
            <a:r>
              <a:rPr lang="en-US" sz="3600" i="1" dirty="0">
                <a:solidFill>
                  <a:schemeClr val="bg2"/>
                </a:solidFill>
              </a:rPr>
              <a:t>Faculty Influencers </a:t>
            </a:r>
            <a:r>
              <a:rPr lang="en-US" sz="3600" dirty="0">
                <a:solidFill>
                  <a:schemeClr val="bg2"/>
                </a:solidFill>
              </a:rPr>
              <a:t>can help build a collaborative research culture on your campus</a:t>
            </a:r>
          </a:p>
        </p:txBody>
      </p:sp>
    </p:spTree>
    <p:extLst>
      <p:ext uri="{BB962C8B-B14F-4D97-AF65-F5344CB8AC3E}">
        <p14:creationId xmlns:p14="http://schemas.microsoft.com/office/powerpoint/2010/main" val="245727476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7169" y="218003"/>
            <a:ext cx="11917478" cy="646331"/>
          </a:xfrm>
          <a:prstGeom prst="rect">
            <a:avLst/>
          </a:prstGeom>
          <a:noFill/>
        </p:spPr>
        <p:txBody>
          <a:bodyPr wrap="square" rtlCol="0">
            <a:spAutoFit/>
          </a:bodyPr>
          <a:lstStyle/>
          <a:p>
            <a:pPr algn="ctr"/>
            <a:r>
              <a:rPr lang="en-US" sz="3600" dirty="0">
                <a:solidFill>
                  <a:schemeClr val="bg1"/>
                </a:solidFill>
                <a:latin typeface="Franklin Gothic Book" panose="020B0503020102020204" pitchFamily="34" charset="0"/>
              </a:rPr>
              <a:t>Case Study</a:t>
            </a: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2" name="TextBox 1">
            <a:extLst>
              <a:ext uri="{FF2B5EF4-FFF2-40B4-BE49-F238E27FC236}">
                <a16:creationId xmlns:a16="http://schemas.microsoft.com/office/drawing/2014/main" id="{5B78C685-8B19-4170-9850-CAA8F9B2CBD7}"/>
              </a:ext>
            </a:extLst>
          </p:cNvPr>
          <p:cNvSpPr txBox="1"/>
          <p:nvPr/>
        </p:nvSpPr>
        <p:spPr>
          <a:xfrm>
            <a:off x="1114508" y="2281316"/>
            <a:ext cx="9870432"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015396"/>
                </a:solidFill>
                <a:latin typeface="Franklin Gothic Book"/>
                <a:cs typeface="Calibri"/>
              </a:rPr>
              <a:t>I am a relatively new Computer Engineering faculty. My area of research is on the Internet of Things (IoT). IoT is the idea of connecting everything to the Internet to collect data and control things. Doing so allows for a lot of exciting innovations.</a:t>
            </a:r>
            <a:br>
              <a:rPr lang="en-US" dirty="0">
                <a:solidFill>
                  <a:srgbClr val="015396"/>
                </a:solidFill>
                <a:latin typeface="Franklin Gothic Book"/>
                <a:cs typeface="Calibri"/>
              </a:rPr>
            </a:br>
            <a:br>
              <a:rPr lang="en-US" dirty="0">
                <a:solidFill>
                  <a:srgbClr val="015396"/>
                </a:solidFill>
                <a:latin typeface="Franklin Gothic Book"/>
                <a:cs typeface="Calibri"/>
              </a:rPr>
            </a:br>
            <a:r>
              <a:rPr lang="en-US" dirty="0">
                <a:solidFill>
                  <a:srgbClr val="015396"/>
                </a:solidFill>
                <a:latin typeface="Franklin Gothic Book"/>
                <a:cs typeface="Calibri"/>
              </a:rPr>
              <a:t>One of the reasons I wanted to introduce myself is because I feel that my research is collaborative in nature. A lot of my work is on how to connect "things"—the more interesting the "things" that I am connecting, the better. Much value from my research comes from challenging contexts and applications. For example, I have researched air quality sensors in Mongolia. Also, I am currently working on a collaboration with the Plant and Wildlife Sciences Department and Geography Department, looking at turfgrass watering and monitoring the soil's moisture level.</a:t>
            </a:r>
            <a:br>
              <a:rPr lang="en-US" dirty="0">
                <a:solidFill>
                  <a:srgbClr val="015396"/>
                </a:solidFill>
                <a:latin typeface="Franklin Gothic Book"/>
                <a:cs typeface="Calibri"/>
              </a:rPr>
            </a:br>
            <a:br>
              <a:rPr lang="en-US" dirty="0">
                <a:solidFill>
                  <a:srgbClr val="015396"/>
                </a:solidFill>
                <a:latin typeface="Franklin Gothic Book"/>
                <a:cs typeface="Calibri"/>
              </a:rPr>
            </a:br>
            <a:r>
              <a:rPr lang="en-US" dirty="0">
                <a:solidFill>
                  <a:srgbClr val="015396"/>
                </a:solidFill>
                <a:latin typeface="Franklin Gothic Book"/>
                <a:cs typeface="Calibri"/>
              </a:rPr>
              <a:t>My research often can supplement other fields such as environmental impact research, public health, personal monitoring, etc. I need people with exciting problems where data collection is hard to do.  I wanted you to know that I am out here if someone is looking to deploy sensors and collect data.</a:t>
            </a:r>
            <a:endParaRPr lang="en-US" dirty="0">
              <a:solidFill>
                <a:srgbClr val="015396"/>
              </a:solidFill>
              <a:latin typeface="Franklin Gothic Book"/>
            </a:endParaRPr>
          </a:p>
        </p:txBody>
      </p:sp>
      <p:sp>
        <p:nvSpPr>
          <p:cNvPr id="5" name="TextBox 4">
            <a:extLst>
              <a:ext uri="{FF2B5EF4-FFF2-40B4-BE49-F238E27FC236}">
                <a16:creationId xmlns:a16="http://schemas.microsoft.com/office/drawing/2014/main" id="{6421EFF8-E22B-431D-8443-C09828A6D795}"/>
              </a:ext>
            </a:extLst>
          </p:cNvPr>
          <p:cNvSpPr txBox="1"/>
          <p:nvPr/>
        </p:nvSpPr>
        <p:spPr>
          <a:xfrm>
            <a:off x="1377128" y="1714182"/>
            <a:ext cx="9883924" cy="523220"/>
          </a:xfrm>
          <a:prstGeom prst="rect">
            <a:avLst/>
          </a:prstGeom>
          <a:noFill/>
        </p:spPr>
        <p:txBody>
          <a:bodyPr wrap="square" lIns="91440" tIns="45720" rIns="91440" bIns="45720" rtlCol="0" anchor="t">
            <a:spAutoFit/>
          </a:bodyPr>
          <a:lstStyle/>
          <a:p>
            <a:r>
              <a:rPr lang="en-US" sz="2800" i="1" dirty="0">
                <a:solidFill>
                  <a:schemeClr val="accent1">
                    <a:lumMod val="50000"/>
                  </a:schemeClr>
                </a:solidFill>
                <a:latin typeface="Franklin Gothic Book"/>
              </a:rPr>
              <a:t>How can Research Development help this faculty member?</a:t>
            </a:r>
            <a:endParaRPr lang="en-US" sz="2800" dirty="0">
              <a:solidFill>
                <a:schemeClr val="accent1">
                  <a:lumMod val="50000"/>
                </a:schemeClr>
              </a:solidFill>
              <a:latin typeface="Franklin Gothic Book" panose="020B0503020102020204" pitchFamily="34" charset="0"/>
            </a:endParaRPr>
          </a:p>
        </p:txBody>
      </p:sp>
    </p:spTree>
    <p:extLst>
      <p:ext uri="{BB962C8B-B14F-4D97-AF65-F5344CB8AC3E}">
        <p14:creationId xmlns:p14="http://schemas.microsoft.com/office/powerpoint/2010/main" val="399125907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562100" y="0"/>
            <a:ext cx="10688438" cy="646331"/>
          </a:xfrm>
          <a:prstGeom prst="rect">
            <a:avLst/>
          </a:prstGeom>
          <a:noFill/>
        </p:spPr>
        <p:txBody>
          <a:bodyPr wrap="square" rtlCol="0">
            <a:spAutoFit/>
          </a:bodyPr>
          <a:lstStyle/>
          <a:p>
            <a:pPr algn="ctr"/>
            <a:r>
              <a:rPr lang="en-US" sz="3600" i="1" dirty="0">
                <a:solidFill>
                  <a:schemeClr val="bg1"/>
                </a:solidFill>
                <a:latin typeface="Franklin Gothic Book" panose="020B0503020102020204" pitchFamily="34" charset="0"/>
              </a:rPr>
              <a:t>Faculty Influencers </a:t>
            </a:r>
            <a:r>
              <a:rPr lang="en-US" sz="3600" dirty="0">
                <a:solidFill>
                  <a:schemeClr val="bg1"/>
                </a:solidFill>
                <a:latin typeface="Franklin Gothic Book" panose="020B0503020102020204" pitchFamily="34" charset="0"/>
              </a:rPr>
              <a:t>extend RD’s reach and resources </a:t>
            </a:r>
          </a:p>
        </p:txBody>
      </p:sp>
      <p:sp>
        <p:nvSpPr>
          <p:cNvPr id="6" name="TextBox 5"/>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7" name="Rounded Rectangle 6"/>
          <p:cNvSpPr/>
          <p:nvPr/>
        </p:nvSpPr>
        <p:spPr>
          <a:xfrm>
            <a:off x="6023344" y="1488554"/>
            <a:ext cx="5773479" cy="1068572"/>
          </a:xfrm>
          <a:prstGeom prst="roundRect">
            <a:avLst>
              <a:gd name="adj" fmla="val 50000"/>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chemeClr val="bg1"/>
                </a:solidFill>
                <a:latin typeface="Franklin Gothic Book"/>
              </a:rPr>
              <a:t>received significant funding awards.</a:t>
            </a:r>
          </a:p>
        </p:txBody>
      </p:sp>
      <p:sp>
        <p:nvSpPr>
          <p:cNvPr id="8" name="Rounded Rectangle 7"/>
          <p:cNvSpPr/>
          <p:nvPr/>
        </p:nvSpPr>
        <p:spPr>
          <a:xfrm>
            <a:off x="6023344" y="2741320"/>
            <a:ext cx="5773479" cy="1068572"/>
          </a:xfrm>
          <a:prstGeom prst="roundRect">
            <a:avLst>
              <a:gd name="adj" fmla="val 50000"/>
            </a:avLst>
          </a:prstGeom>
          <a:solidFill>
            <a:srgbClr val="073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ranklin Gothic Book" panose="020B0503020102020204" pitchFamily="34" charset="0"/>
              </a:rPr>
              <a:t>served as PI or co-PI on large projects.</a:t>
            </a:r>
          </a:p>
          <a:p>
            <a:pPr algn="ctr"/>
            <a:endParaRPr lang="en-US" dirty="0"/>
          </a:p>
        </p:txBody>
      </p:sp>
      <p:sp>
        <p:nvSpPr>
          <p:cNvPr id="9" name="Rounded Rectangle 8"/>
          <p:cNvSpPr/>
          <p:nvPr/>
        </p:nvSpPr>
        <p:spPr>
          <a:xfrm>
            <a:off x="6096000" y="4019160"/>
            <a:ext cx="5641804" cy="925033"/>
          </a:xfrm>
          <a:prstGeom prst="roundRect">
            <a:avLst>
              <a:gd name="adj" fmla="val 50000"/>
            </a:avLst>
          </a:prstGeom>
          <a:solidFill>
            <a:schemeClr val="bg1"/>
          </a:solidFill>
          <a:ln w="127000">
            <a:solidFill>
              <a:srgbClr val="0153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latin typeface="Franklin Gothic Book" panose="020B0503020102020204" pitchFamily="34" charset="0"/>
              </a:rPr>
              <a:t>served as a proposal reviewer</a:t>
            </a:r>
            <a:r>
              <a:rPr lang="en-US" sz="2000" dirty="0">
                <a:solidFill>
                  <a:schemeClr val="bg1"/>
                </a:solidFill>
                <a:latin typeface="Franklin Gothic Book" panose="020B0503020102020204" pitchFamily="34" charset="0"/>
              </a:rPr>
              <a:t> </a:t>
            </a:r>
            <a:r>
              <a:rPr lang="en-US" sz="2000" dirty="0">
                <a:solidFill>
                  <a:schemeClr val="accent1">
                    <a:lumMod val="50000"/>
                  </a:schemeClr>
                </a:solidFill>
                <a:latin typeface="Franklin Gothic Book" panose="020B0503020102020204" pitchFamily="34" charset="0"/>
              </a:rPr>
              <a:t>or project officer.</a:t>
            </a:r>
          </a:p>
          <a:p>
            <a:pPr algn="ctr"/>
            <a:endParaRPr lang="en-US" dirty="0">
              <a:solidFill>
                <a:schemeClr val="accent1">
                  <a:lumMod val="50000"/>
                </a:schemeClr>
              </a:solidFill>
            </a:endParaRPr>
          </a:p>
        </p:txBody>
      </p:sp>
      <p:sp>
        <p:nvSpPr>
          <p:cNvPr id="11" name="Rounded Rectangle 10"/>
          <p:cNvSpPr/>
          <p:nvPr/>
        </p:nvSpPr>
        <p:spPr>
          <a:xfrm>
            <a:off x="6089181" y="5180796"/>
            <a:ext cx="5641804" cy="925033"/>
          </a:xfrm>
          <a:prstGeom prst="roundRect">
            <a:avLst>
              <a:gd name="adj" fmla="val 50000"/>
            </a:avLst>
          </a:prstGeom>
          <a:solidFill>
            <a:schemeClr val="bg1"/>
          </a:solidFill>
          <a:ln w="127000">
            <a:solidFill>
              <a:srgbClr val="0735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latin typeface="Franklin Gothic Book" panose="020B0503020102020204" pitchFamily="34" charset="0"/>
              </a:rPr>
              <a:t>shown a willingness to share their expertise.</a:t>
            </a:r>
          </a:p>
          <a:p>
            <a:pPr algn="ctr"/>
            <a:endParaRPr lang="en-US" dirty="0">
              <a:solidFill>
                <a:srgbClr val="073573"/>
              </a:solidFill>
            </a:endParaRPr>
          </a:p>
        </p:txBody>
      </p:sp>
      <p:sp>
        <p:nvSpPr>
          <p:cNvPr id="12" name="TextBox 11"/>
          <p:cNvSpPr txBox="1"/>
          <p:nvPr/>
        </p:nvSpPr>
        <p:spPr>
          <a:xfrm>
            <a:off x="1111875" y="2022840"/>
            <a:ext cx="4535456" cy="1384995"/>
          </a:xfrm>
          <a:prstGeom prst="rect">
            <a:avLst/>
          </a:prstGeom>
          <a:noFill/>
        </p:spPr>
        <p:txBody>
          <a:bodyPr wrap="square" rtlCol="0">
            <a:spAutoFit/>
          </a:bodyPr>
          <a:lstStyle/>
          <a:p>
            <a:r>
              <a:rPr lang="en-US" sz="2800" i="1" dirty="0">
                <a:solidFill>
                  <a:schemeClr val="accent1">
                    <a:lumMod val="50000"/>
                  </a:schemeClr>
                </a:solidFill>
                <a:latin typeface="Franklin Gothic Book" panose="020B0503020102020204" pitchFamily="34" charset="0"/>
              </a:rPr>
              <a:t>Faculty Influencers </a:t>
            </a:r>
            <a:r>
              <a:rPr lang="en-US" sz="2800" dirty="0">
                <a:solidFill>
                  <a:schemeClr val="accent1">
                    <a:lumMod val="50000"/>
                  </a:schemeClr>
                </a:solidFill>
                <a:latin typeface="Franklin Gothic Book" panose="020B0503020102020204" pitchFamily="34" charset="0"/>
              </a:rPr>
              <a:t>are experienced research faculty who have…</a:t>
            </a:r>
            <a:r>
              <a:rPr lang="en-US" sz="2800" dirty="0">
                <a:solidFill>
                  <a:schemeClr val="bg1"/>
                </a:solidFill>
                <a:latin typeface="Franklin Gothic Book" panose="020B0503020102020204" pitchFamily="34" charset="0"/>
              </a:rPr>
              <a:t>av </a:t>
            </a:r>
          </a:p>
        </p:txBody>
      </p:sp>
    </p:spTree>
    <p:extLst>
      <p:ext uri="{BB962C8B-B14F-4D97-AF65-F5344CB8AC3E}">
        <p14:creationId xmlns:p14="http://schemas.microsoft.com/office/powerpoint/2010/main" val="366536727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6" name="Group 25"/>
          <p:cNvGrpSpPr/>
          <p:nvPr/>
        </p:nvGrpSpPr>
        <p:grpSpPr>
          <a:xfrm>
            <a:off x="1694211" y="1222438"/>
            <a:ext cx="2616362" cy="3474014"/>
            <a:chOff x="1586888" y="1104383"/>
            <a:chExt cx="2616362" cy="3474014"/>
          </a:xfrm>
        </p:grpSpPr>
        <p:cxnSp>
          <p:nvCxnSpPr>
            <p:cNvPr id="27" name="Straight Connector 26"/>
            <p:cNvCxnSpPr/>
            <p:nvPr/>
          </p:nvCxnSpPr>
          <p:spPr>
            <a:xfrm>
              <a:off x="1586888" y="1104383"/>
              <a:ext cx="2616362" cy="1105417"/>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673612" y="3768851"/>
              <a:ext cx="2486049" cy="809546"/>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flipH="1">
            <a:off x="7660830" y="1598073"/>
            <a:ext cx="2616362" cy="3474014"/>
            <a:chOff x="1586888" y="1104383"/>
            <a:chExt cx="2616362" cy="3474014"/>
          </a:xfrm>
        </p:grpSpPr>
        <p:cxnSp>
          <p:nvCxnSpPr>
            <p:cNvPr id="30" name="Straight Connector 29"/>
            <p:cNvCxnSpPr/>
            <p:nvPr/>
          </p:nvCxnSpPr>
          <p:spPr>
            <a:xfrm>
              <a:off x="1586888" y="1104383"/>
              <a:ext cx="2616362" cy="1105417"/>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1673612" y="3768851"/>
              <a:ext cx="2486049" cy="809546"/>
            </a:xfrm>
            <a:prstGeom prst="line">
              <a:avLst/>
            </a:prstGeom>
            <a:ln w="79375">
              <a:solidFill>
                <a:srgbClr val="015396"/>
              </a:solidFill>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72666" y="6601646"/>
            <a:ext cx="12323204" cy="276999"/>
          </a:xfrm>
          <a:prstGeom prst="rect">
            <a:avLst/>
          </a:prstGeom>
          <a:solidFill>
            <a:srgbClr val="073573">
              <a:alpha val="5000"/>
            </a:srgbClr>
          </a:solidFill>
        </p:spPr>
        <p:txBody>
          <a:bodyPr wrap="square" rtlCol="0">
            <a:spAutoFit/>
          </a:bodyPr>
          <a:lstStyle/>
          <a:p>
            <a:pPr algn="ctr"/>
            <a:r>
              <a:rPr lang="en-US" sz="1200" dirty="0">
                <a:solidFill>
                  <a:srgbClr val="073573"/>
                </a:solidFill>
                <a:latin typeface="Franklin Gothic Book" panose="020B0503020102020204" pitchFamily="34" charset="0"/>
              </a:rPr>
              <a:t>NORDP 2021</a:t>
            </a:r>
          </a:p>
        </p:txBody>
      </p:sp>
      <p:sp>
        <p:nvSpPr>
          <p:cNvPr id="17" name="Oval 16"/>
          <p:cNvSpPr/>
          <p:nvPr/>
        </p:nvSpPr>
        <p:spPr>
          <a:xfrm>
            <a:off x="427643" y="545142"/>
            <a:ext cx="1631618" cy="1619093"/>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600" dirty="0">
                <a:solidFill>
                  <a:schemeClr val="bg1"/>
                </a:solidFill>
                <a:latin typeface="Franklin Gothic Book" panose="020B0503020102020204" pitchFamily="34" charset="0"/>
              </a:rPr>
              <a:t>Networkers</a:t>
            </a:r>
          </a:p>
        </p:txBody>
      </p:sp>
      <p:sp>
        <p:nvSpPr>
          <p:cNvPr id="18" name="Oval 17"/>
          <p:cNvSpPr/>
          <p:nvPr/>
        </p:nvSpPr>
        <p:spPr>
          <a:xfrm>
            <a:off x="470572" y="3843977"/>
            <a:ext cx="1631618" cy="1619093"/>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Peer Reviewers</a:t>
            </a:r>
          </a:p>
        </p:txBody>
      </p:sp>
      <p:sp>
        <p:nvSpPr>
          <p:cNvPr id="19" name="Oval 18"/>
          <p:cNvSpPr/>
          <p:nvPr/>
        </p:nvSpPr>
        <p:spPr>
          <a:xfrm>
            <a:off x="9994289" y="791987"/>
            <a:ext cx="1631618" cy="1619093"/>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Early Career Mentors</a:t>
            </a:r>
          </a:p>
        </p:txBody>
      </p:sp>
      <p:sp>
        <p:nvSpPr>
          <p:cNvPr id="20" name="Oval 19"/>
          <p:cNvSpPr/>
          <p:nvPr/>
        </p:nvSpPr>
        <p:spPr>
          <a:xfrm>
            <a:off x="9822571" y="3986959"/>
            <a:ext cx="1631618" cy="1619093"/>
          </a:xfrm>
          <a:prstGeom prst="ellipse">
            <a:avLst/>
          </a:prstGeom>
          <a:solidFill>
            <a:srgbClr val="0153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Research Proposal Exemplars</a:t>
            </a:r>
          </a:p>
        </p:txBody>
      </p:sp>
      <p:sp>
        <p:nvSpPr>
          <p:cNvPr id="21" name="TextBox 20"/>
          <p:cNvSpPr txBox="1"/>
          <p:nvPr/>
        </p:nvSpPr>
        <p:spPr>
          <a:xfrm>
            <a:off x="201443" y="2261221"/>
            <a:ext cx="2727960" cy="1077218"/>
          </a:xfrm>
          <a:prstGeom prst="rect">
            <a:avLst/>
          </a:prstGeom>
          <a:noFill/>
        </p:spPr>
        <p:txBody>
          <a:bodyPr wrap="square" rtlCol="0">
            <a:spAutoFit/>
          </a:bodyPr>
          <a:lstStyle/>
          <a:p>
            <a:pPr algn="ctr"/>
            <a:r>
              <a:rPr lang="en-US" sz="1600" dirty="0">
                <a:solidFill>
                  <a:srgbClr val="073573"/>
                </a:solidFill>
                <a:latin typeface="Franklin Gothic Book" panose="020B0503020102020204" pitchFamily="34" charset="0"/>
              </a:rPr>
              <a:t>RD Networking events give faculty an opportunity to share their research and ask for collaborators</a:t>
            </a:r>
          </a:p>
        </p:txBody>
      </p:sp>
      <p:sp>
        <p:nvSpPr>
          <p:cNvPr id="22" name="TextBox 21"/>
          <p:cNvSpPr txBox="1"/>
          <p:nvPr/>
        </p:nvSpPr>
        <p:spPr>
          <a:xfrm>
            <a:off x="9033405" y="5604859"/>
            <a:ext cx="2848729" cy="830997"/>
          </a:xfrm>
          <a:prstGeom prst="rect">
            <a:avLst/>
          </a:prstGeom>
          <a:noFill/>
        </p:spPr>
        <p:txBody>
          <a:bodyPr wrap="square" rtlCol="0">
            <a:spAutoFit/>
          </a:bodyPr>
          <a:lstStyle/>
          <a:p>
            <a:pPr algn="ctr"/>
            <a:r>
              <a:rPr lang="en-US" sz="1600" dirty="0">
                <a:solidFill>
                  <a:srgbClr val="073573"/>
                </a:solidFill>
                <a:latin typeface="Franklin Gothic Book" panose="020B0503020102020204" pitchFamily="34" charset="0"/>
              </a:rPr>
              <a:t>Faculty who have won awards are exemplars to the next cycle of proposers </a:t>
            </a:r>
          </a:p>
        </p:txBody>
      </p:sp>
      <p:sp>
        <p:nvSpPr>
          <p:cNvPr id="24" name="TextBox 23"/>
          <p:cNvSpPr txBox="1"/>
          <p:nvPr/>
        </p:nvSpPr>
        <p:spPr>
          <a:xfrm>
            <a:off x="513882" y="5434335"/>
            <a:ext cx="2532380" cy="1077218"/>
          </a:xfrm>
          <a:prstGeom prst="rect">
            <a:avLst/>
          </a:prstGeom>
          <a:noFill/>
        </p:spPr>
        <p:txBody>
          <a:bodyPr wrap="square" rtlCol="0">
            <a:spAutoFit/>
          </a:bodyPr>
          <a:lstStyle/>
          <a:p>
            <a:pPr algn="ctr"/>
            <a:r>
              <a:rPr lang="en-US" sz="1600" dirty="0">
                <a:solidFill>
                  <a:srgbClr val="073573"/>
                </a:solidFill>
                <a:latin typeface="Franklin Gothic Book" panose="020B0503020102020204" pitchFamily="34" charset="0"/>
              </a:rPr>
              <a:t>Experienced faculty provide a robust internal review prior to proposal submission</a:t>
            </a:r>
          </a:p>
        </p:txBody>
      </p:sp>
      <p:sp>
        <p:nvSpPr>
          <p:cNvPr id="32" name="TextBox 31"/>
          <p:cNvSpPr txBox="1"/>
          <p:nvPr/>
        </p:nvSpPr>
        <p:spPr>
          <a:xfrm>
            <a:off x="8848586" y="2475869"/>
            <a:ext cx="2848729" cy="1323439"/>
          </a:xfrm>
          <a:prstGeom prst="rect">
            <a:avLst/>
          </a:prstGeom>
          <a:noFill/>
        </p:spPr>
        <p:txBody>
          <a:bodyPr wrap="square" rtlCol="0">
            <a:spAutoFit/>
          </a:bodyPr>
          <a:lstStyle/>
          <a:p>
            <a:pPr algn="ctr"/>
            <a:r>
              <a:rPr lang="en-US" sz="1600" dirty="0">
                <a:solidFill>
                  <a:srgbClr val="073573"/>
                </a:solidFill>
                <a:latin typeface="Franklin Gothic Book" panose="020B0503020102020204" pitchFamily="34" charset="0"/>
              </a:rPr>
              <a:t>Pre-tenure faculty are paired with experienced faculty who provide support and encouragement during the proposal development process</a:t>
            </a:r>
          </a:p>
        </p:txBody>
      </p:sp>
      <p:sp>
        <p:nvSpPr>
          <p:cNvPr id="33" name="Oval 32"/>
          <p:cNvSpPr/>
          <p:nvPr/>
        </p:nvSpPr>
        <p:spPr>
          <a:xfrm>
            <a:off x="3748390" y="1551369"/>
            <a:ext cx="4062939" cy="4062939"/>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90500">
            <a:solidFill>
              <a:srgbClr val="0153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73573"/>
              </a:solidFill>
              <a:latin typeface="Franklin Gothic Book" panose="020B0503020102020204" pitchFamily="34" charset="0"/>
            </a:endParaRPr>
          </a:p>
        </p:txBody>
      </p:sp>
      <p:sp>
        <p:nvSpPr>
          <p:cNvPr id="2" name="TextBox 1">
            <a:extLst>
              <a:ext uri="{FF2B5EF4-FFF2-40B4-BE49-F238E27FC236}">
                <a16:creationId xmlns:a16="http://schemas.microsoft.com/office/drawing/2014/main" id="{4D72FB84-879B-40D8-B114-02B23509350C}"/>
              </a:ext>
            </a:extLst>
          </p:cNvPr>
          <p:cNvSpPr txBox="1"/>
          <p:nvPr/>
        </p:nvSpPr>
        <p:spPr>
          <a:xfrm>
            <a:off x="2103767" y="110830"/>
            <a:ext cx="4419404" cy="584775"/>
          </a:xfrm>
          <a:prstGeom prst="rect">
            <a:avLst/>
          </a:prstGeom>
          <a:noFill/>
        </p:spPr>
        <p:txBody>
          <a:bodyPr wrap="square" rtlCol="0">
            <a:spAutoFit/>
          </a:bodyPr>
          <a:lstStyle/>
          <a:p>
            <a:pPr algn="ctr"/>
            <a:r>
              <a:rPr lang="en-US" sz="3200" b="1" dirty="0"/>
              <a:t>Faculty Influencers are…</a:t>
            </a:r>
          </a:p>
        </p:txBody>
      </p:sp>
    </p:spTree>
    <p:extLst>
      <p:ext uri="{BB962C8B-B14F-4D97-AF65-F5344CB8AC3E}">
        <p14:creationId xmlns:p14="http://schemas.microsoft.com/office/powerpoint/2010/main" val="2916659272"/>
      </p:ext>
    </p:extLst>
  </p:cSld>
  <p:clrMapOvr>
    <a:masterClrMapping/>
  </p:clrMapOvr>
  <p:transition spd="med">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3106</TotalTime>
  <Words>1151</Words>
  <Application>Microsoft Office PowerPoint</Application>
  <PresentationFormat>Widescreen</PresentationFormat>
  <Paragraphs>177</Paragraphs>
  <Slides>16</Slides>
  <Notes>16</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Franklin Gothic Book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Mleynek</dc:creator>
  <cp:lastModifiedBy>Jaynie Mitchell</cp:lastModifiedBy>
  <cp:revision>151</cp:revision>
  <cp:lastPrinted>2021-05-03T20:29:24Z</cp:lastPrinted>
  <dcterms:created xsi:type="dcterms:W3CDTF">2021-02-03T21:38:42Z</dcterms:created>
  <dcterms:modified xsi:type="dcterms:W3CDTF">2021-05-03T20:34:10Z</dcterms:modified>
</cp:coreProperties>
</file>