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  <p:sldMasterId id="2147483671" r:id="rId2"/>
  </p:sldMasterIdLst>
  <p:notesMasterIdLst>
    <p:notesMasterId r:id="rId1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Franklin Gothic Book" panose="020B0503020102020204" pitchFamily="34" charset="0"/>
      <p:regular r:id="rId20"/>
      <p:italic r:id="rId21"/>
    </p:embeddedFont>
    <p:embeddedFont>
      <p:font typeface="Franklin Gothic Medium" panose="020B0603020102020204" pitchFamily="34" charset="0"/>
      <p:regular r:id="rId22"/>
      <p:italic r:id="rId23"/>
    </p:embeddedFont>
    <p:embeddedFont>
      <p:font typeface="Libre Franklin" panose="020B0604020202020204" charset="0"/>
      <p:regular r:id="rId24"/>
      <p:bold r:id="rId25"/>
      <p:italic r:id="rId26"/>
      <p:boldItalic r:id="rId27"/>
    </p:embeddedFont>
    <p:embeddedFont>
      <p:font typeface="Roboto" panose="02000000000000000000" pitchFamily="2" charset="0"/>
      <p:regular r:id="rId28"/>
      <p:bold r:id="rId29"/>
      <p:italic r:id="rId30"/>
      <p:boldItalic r:id="rId3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76F864A-F31A-4646-B6A8-2A7BA1D8A8B4}">
  <a:tblStyle styleId="{D76F864A-F31A-4646-B6A8-2A7BA1D8A8B4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18"/>
    <p:restoredTop sz="94671"/>
  </p:normalViewPr>
  <p:slideViewPr>
    <p:cSldViewPr snapToGrid="0">
      <p:cViewPr varScale="1">
        <p:scale>
          <a:sx n="165" d="100"/>
          <a:sy n="165" d="100"/>
        </p:scale>
        <p:origin x="162" y="3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1.xml"/><Relationship Id="rId21" Type="http://schemas.openxmlformats.org/officeDocument/2006/relationships/font" Target="fonts/font6.fntdata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9.fntdata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10" Type="http://schemas.openxmlformats.org/officeDocument/2006/relationships/slide" Target="slides/slide8.xml"/><Relationship Id="rId19" Type="http://schemas.openxmlformats.org/officeDocument/2006/relationships/font" Target="fonts/font4.fntdata"/><Relationship Id="rId31" Type="http://schemas.openxmlformats.org/officeDocument/2006/relationships/font" Target="fonts/font1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font" Target="fonts/font15.fntdata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c4feadd3c9_2_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Katie leads us into our presentation!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Point to the first poll in NORDP conference system: “Do you have an RD network at your institution?”</a:t>
            </a:r>
            <a:endParaRPr/>
          </a:p>
        </p:txBody>
      </p:sp>
      <p:sp>
        <p:nvSpPr>
          <p:cNvPr id="127" name="Google Shape;127;gc4feadd3c9_2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c67d02cad8_1_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Jess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Jill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U-M: events have improved understanding of RD; begun to build leadership buy-in (centralized RD office); spin-off groups (team science, proposal development)</a:t>
            </a:r>
            <a:endParaRPr/>
          </a:p>
        </p:txBody>
      </p:sp>
      <p:sp>
        <p:nvSpPr>
          <p:cNvPr id="218" name="Google Shape;218;gc67d02cad8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c43c6e53b5_0_30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Pose to attendees! Point to the poll in the NORDP Conference system: “What could NORDP do to support your institutional network?”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Katie to lead discussion while the poll is being conducted.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COP meetings (regional or national meetings), COP starter kit</a:t>
            </a:r>
            <a:endParaRPr/>
          </a:p>
        </p:txBody>
      </p:sp>
      <p:sp>
        <p:nvSpPr>
          <p:cNvPr id="224" name="Google Shape;224;gc43c6e53b5_0_3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ce05e0bb36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Origin story--no one knew who was doing RD, if anyone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After this slide, turn-off sharing and spur discussion. Onward!</a:t>
            </a:r>
            <a:endParaRPr dirty="0"/>
          </a:p>
        </p:txBody>
      </p:sp>
      <p:sp>
        <p:nvSpPr>
          <p:cNvPr id="230" name="Google Shape;230;gce05e0bb3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c43c6e53b5_0_1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gc43c6e53b5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c4feadd3c9_2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Name, position, university, how long in RD, how long in NORDP</a:t>
            </a:r>
            <a:endParaRPr/>
          </a:p>
        </p:txBody>
      </p:sp>
      <p:sp>
        <p:nvSpPr>
          <p:cNvPr id="143" name="Google Shape;143;gc4feadd3c9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c43c6e53b5_0_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1" name="Google Shape;161;gc43c6e53b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c43c6e53b5_0_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Origin story--no one knew who was doing RD, if anyone; RA infrastructure, but no RD presence in a central office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Found each other via NORDP: 4-6 ppl to 10-15 ppl, began planning half-day events (mini-NORDPs)--to help define RD in an RA-heavy institution--resources, shoestring budget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now 30-35 RDCP, larger community listserv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2019, RD established in central office; RD group more formalized now with; EC:  establish subcommittee for long-term plans for developing training for RDers, and for faculty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gc43c6e53b5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c43c6e53b5_0_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Pre-post graphics first, with bullet #1</a:t>
            </a:r>
            <a:endParaRPr/>
          </a:p>
        </p:txBody>
      </p:sp>
      <p:sp>
        <p:nvSpPr>
          <p:cNvPr id="187" name="Google Shape;187;gc43c6e53b5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c43c6e53b5_0_10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Apples to apples comparisons.</a:t>
            </a:r>
            <a:endParaRPr/>
          </a:p>
        </p:txBody>
      </p:sp>
      <p:sp>
        <p:nvSpPr>
          <p:cNvPr id="196" name="Google Shape;196;gc43c6e53b5_0_1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c4feadd3c9_2_1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Jill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Becca/Katie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UM--improved communication/collaboration; metrics; sharing best practices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UVA - breaking down silo barriers, connecting interdisciplinary researchers, information sharing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MTU — </a:t>
            </a:r>
            <a:endParaRPr/>
          </a:p>
        </p:txBody>
      </p:sp>
      <p:sp>
        <p:nvSpPr>
          <p:cNvPr id="206" name="Google Shape;206;gc4feadd3c9_2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c67d02cad8_1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Katie/Becca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Jess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Leader/champion, Potential member input, Small budget (meeting location, snacks, member incentives, etc.), Dedicated time (organizing, meeting content development, etc.)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COP awards (not yet implemented, discussed pre-pandemic), developing recognition (to leaders) for COP members (takes manpower), </a:t>
            </a:r>
            <a:endParaRPr/>
          </a:p>
        </p:txBody>
      </p:sp>
      <p:sp>
        <p:nvSpPr>
          <p:cNvPr id="212" name="Google Shape;212;gc67d02cad8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body" idx="1"/>
          </p:nvPr>
        </p:nvSpPr>
        <p:spPr>
          <a:xfrm>
            <a:off x="629841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body" idx="2"/>
          </p:nvPr>
        </p:nvSpPr>
        <p:spPr>
          <a:xfrm>
            <a:off x="629841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5350073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1349573" y="-447079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researchdevelopment.vpr.virginia.edu/cord" TargetMode="External"/><Relationship Id="rId5" Type="http://schemas.openxmlformats.org/officeDocument/2006/relationships/hyperlink" Target="https://kb.osu.edu/handle/1811/81426" TargetMode="External"/><Relationship Id="rId4" Type="http://schemas.openxmlformats.org/officeDocument/2006/relationships/hyperlink" Target="https://research.umich.edu/research-developmen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 txBox="1"/>
          <p:nvPr/>
        </p:nvSpPr>
        <p:spPr>
          <a:xfrm>
            <a:off x="979350" y="3510825"/>
            <a:ext cx="71853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Establishing RD Networks To Foster </a:t>
            </a:r>
            <a:endParaRPr sz="3000" dirty="0">
              <a:solidFill>
                <a:srgbClr val="FFFFFF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Cross-university Collaboration</a:t>
            </a:r>
            <a:endParaRPr dirty="0">
              <a:solidFill>
                <a:srgbClr val="FFFFFF"/>
              </a:solidFill>
            </a:endParaRPr>
          </a:p>
        </p:txBody>
      </p:sp>
      <p:sp>
        <p:nvSpPr>
          <p:cNvPr id="130" name="Google Shape;130;p25"/>
          <p:cNvSpPr txBox="1"/>
          <p:nvPr/>
        </p:nvSpPr>
        <p:spPr>
          <a:xfrm>
            <a:off x="1975341" y="4619025"/>
            <a:ext cx="5193318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13th Annual Research Development Conference ● May 3-6</a:t>
            </a:r>
            <a:endParaRPr dirty="0">
              <a:solidFill>
                <a:srgbClr val="FFFFFF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4"/>
          <p:cNvSpPr txBox="1"/>
          <p:nvPr/>
        </p:nvSpPr>
        <p:spPr>
          <a:xfrm>
            <a:off x="-54499" y="4951235"/>
            <a:ext cx="9242400" cy="207900"/>
          </a:xfrm>
          <a:prstGeom prst="rect">
            <a:avLst/>
          </a:prstGeom>
          <a:solidFill>
            <a:schemeClr val="lt1">
              <a:alpha val="9800"/>
            </a:schemeClr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NORDP 2021</a:t>
            </a:r>
            <a:endParaRPr sz="900">
              <a:solidFill>
                <a:srgbClr val="FFFFFF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221" name="Google Shape;221;p34"/>
          <p:cNvSpPr/>
          <p:nvPr/>
        </p:nvSpPr>
        <p:spPr>
          <a:xfrm>
            <a:off x="2443150" y="392826"/>
            <a:ext cx="4247100" cy="4247100"/>
          </a:xfrm>
          <a:prstGeom prst="ellipse">
            <a:avLst/>
          </a:prstGeom>
          <a:blipFill rotWithShape="1">
            <a:blip r:embed="rId3">
              <a:alphaModFix/>
            </a:blip>
            <a:stretch>
              <a:fillRect l="-50000" r="-50000"/>
            </a:stretch>
          </a:blipFill>
          <a:ln w="1905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Panel Q3: </a:t>
            </a:r>
            <a:endParaRPr sz="3100" b="1" dirty="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What has the network catalyzed?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" sz="1800" dirty="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5"/>
          <p:cNvSpPr txBox="1"/>
          <p:nvPr/>
        </p:nvSpPr>
        <p:spPr>
          <a:xfrm>
            <a:off x="-54499" y="4951235"/>
            <a:ext cx="9242400" cy="207900"/>
          </a:xfrm>
          <a:prstGeom prst="rect">
            <a:avLst/>
          </a:prstGeom>
          <a:solidFill>
            <a:schemeClr val="lt1">
              <a:alpha val="9800"/>
            </a:schemeClr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NORDP 2021</a:t>
            </a:r>
            <a:endParaRPr sz="900">
              <a:solidFill>
                <a:srgbClr val="FFFFFF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227" name="Google Shape;227;p35"/>
          <p:cNvSpPr/>
          <p:nvPr/>
        </p:nvSpPr>
        <p:spPr>
          <a:xfrm>
            <a:off x="2443150" y="392826"/>
            <a:ext cx="4247100" cy="4247100"/>
          </a:xfrm>
          <a:prstGeom prst="ellipse">
            <a:avLst/>
          </a:prstGeom>
          <a:blipFill rotWithShape="1">
            <a:blip r:embed="rId3">
              <a:alphaModFix/>
            </a:blip>
            <a:stretch>
              <a:fillRect l="-50000" r="-50000"/>
            </a:stretch>
          </a:blipFill>
          <a:ln w="1905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Panel Q4: </a:t>
            </a:r>
            <a:endParaRPr sz="3100" b="1" dirty="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What could NORDP do to help local communities of practice grow?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6"/>
          <p:cNvSpPr txBox="1"/>
          <p:nvPr/>
        </p:nvSpPr>
        <p:spPr>
          <a:xfrm>
            <a:off x="95377" y="163502"/>
            <a:ext cx="89382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Resources</a:t>
            </a:r>
            <a:endParaRPr sz="1100"/>
          </a:p>
        </p:txBody>
      </p:sp>
      <p:sp>
        <p:nvSpPr>
          <p:cNvPr id="233" name="Google Shape;233;p36"/>
          <p:cNvSpPr txBox="1"/>
          <p:nvPr/>
        </p:nvSpPr>
        <p:spPr>
          <a:xfrm>
            <a:off x="1092400" y="1649175"/>
            <a:ext cx="7172700" cy="28520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254000" lvl="0" indent="-234950" algn="l" rtl="0">
              <a:spcBef>
                <a:spcPts val="500"/>
              </a:spcBef>
              <a:spcAft>
                <a:spcPts val="0"/>
              </a:spcAft>
              <a:buClr>
                <a:srgbClr val="073573"/>
              </a:buClr>
              <a:buSzPts val="1300"/>
              <a:buChar char="●"/>
            </a:pPr>
            <a:r>
              <a:rPr lang="en" sz="2000" u="sng" dirty="0">
                <a:solidFill>
                  <a:schemeClr val="hlink"/>
                </a:solidFill>
                <a:latin typeface="Libre Franklin"/>
                <a:ea typeface="Libre Franklin"/>
                <a:cs typeface="Libre Franklin"/>
                <a:sym typeface="Libre Franklin"/>
                <a:hlinkClick r:id="rId4"/>
              </a:rPr>
              <a:t>U-M Research Development</a:t>
            </a:r>
            <a:endParaRPr sz="20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254000" lvl="0" indent="-234950" algn="l" rtl="0">
              <a:spcBef>
                <a:spcPts val="500"/>
              </a:spcBef>
              <a:spcAft>
                <a:spcPts val="0"/>
              </a:spcAft>
              <a:buClr>
                <a:srgbClr val="073573"/>
              </a:buClr>
              <a:buSzPts val="1300"/>
              <a:buFont typeface="Libre Franklin"/>
              <a:buChar char="●"/>
            </a:pPr>
            <a:r>
              <a:rPr lang="en" sz="20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“</a:t>
            </a:r>
            <a:r>
              <a:rPr lang="en" sz="2000" u="sng" dirty="0">
                <a:solidFill>
                  <a:schemeClr val="hlink"/>
                </a:solidFill>
                <a:latin typeface="Libre Franklin"/>
                <a:ea typeface="Libre Franklin"/>
                <a:cs typeface="Libre Franklin"/>
                <a:sym typeface="Libre Franklin"/>
                <a:hlinkClick r:id="rId5"/>
              </a:rPr>
              <a:t>Growing Research Development at a Decentralized University</a:t>
            </a:r>
            <a:r>
              <a:rPr lang="en" sz="20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,” J. Jividen &amp; B. </a:t>
            </a:r>
            <a:r>
              <a:rPr lang="en" sz="2000" dirty="0" err="1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LaPensee</a:t>
            </a:r>
            <a:r>
              <a:rPr lang="en" sz="20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, NORDP GL Regional Meeting, OSU, 2018.</a:t>
            </a:r>
          </a:p>
          <a:p>
            <a:pPr marL="254000" lvl="0" indent="-234950" algn="l" rtl="0">
              <a:spcBef>
                <a:spcPts val="500"/>
              </a:spcBef>
              <a:spcAft>
                <a:spcPts val="0"/>
              </a:spcAft>
              <a:buClr>
                <a:srgbClr val="073573"/>
              </a:buClr>
              <a:buSzPts val="1300"/>
              <a:buFont typeface="Libre Franklin"/>
              <a:buChar char="●"/>
            </a:pPr>
            <a:endParaRPr lang="en" sz="2000" u="sng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  <a:hlinkClick r:id="rId6"/>
            </a:endParaRPr>
          </a:p>
          <a:p>
            <a:pPr marL="254000" lvl="0" indent="-234950" algn="l" rtl="0">
              <a:spcBef>
                <a:spcPts val="500"/>
              </a:spcBef>
              <a:spcAft>
                <a:spcPts val="0"/>
              </a:spcAft>
              <a:buClr>
                <a:srgbClr val="073573"/>
              </a:buClr>
              <a:buSzPts val="1300"/>
              <a:buFont typeface="Libre Franklin"/>
              <a:buChar char="●"/>
            </a:pPr>
            <a:r>
              <a:rPr lang="en" sz="2000" u="sng" dirty="0">
                <a:solidFill>
                  <a:schemeClr val="hlink"/>
                </a:solidFill>
                <a:latin typeface="Libre Franklin"/>
                <a:ea typeface="Libre Franklin"/>
                <a:cs typeface="Libre Franklin"/>
                <a:sym typeface="Libre Franklin"/>
                <a:hlinkClick r:id="rId6"/>
              </a:rPr>
              <a:t>UVA Community of Research Development</a:t>
            </a:r>
            <a:endParaRPr sz="20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685800" lvl="0" indent="0" algn="l" rtl="0">
              <a:spcBef>
                <a:spcPts val="500"/>
              </a:spcBef>
              <a:spcAft>
                <a:spcPts val="0"/>
              </a:spcAft>
              <a:buNone/>
            </a:pPr>
            <a:endParaRPr sz="20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/>
          </a:p>
        </p:txBody>
      </p:sp>
      <p:sp>
        <p:nvSpPr>
          <p:cNvPr id="234" name="Google Shape;234;p36"/>
          <p:cNvSpPr txBox="1"/>
          <p:nvPr/>
        </p:nvSpPr>
        <p:spPr>
          <a:xfrm>
            <a:off x="-54499" y="4951235"/>
            <a:ext cx="9242400" cy="207900"/>
          </a:xfrm>
          <a:prstGeom prst="rect">
            <a:avLst/>
          </a:prstGeom>
          <a:solidFill>
            <a:srgbClr val="073573">
              <a:alpha val="4710"/>
            </a:srgbClr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NORDP 2021</a:t>
            </a:r>
            <a:endParaRPr sz="110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/>
        </p:nvSpPr>
        <p:spPr>
          <a:xfrm>
            <a:off x="95377" y="163502"/>
            <a:ext cx="89382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How We’ll Spend This Time Together</a:t>
            </a:r>
            <a:endParaRPr sz="1100" dirty="0"/>
          </a:p>
        </p:txBody>
      </p:sp>
      <p:sp>
        <p:nvSpPr>
          <p:cNvPr id="136" name="Google Shape;136;p26"/>
          <p:cNvSpPr txBox="1"/>
          <p:nvPr/>
        </p:nvSpPr>
        <p:spPr>
          <a:xfrm>
            <a:off x="-54499" y="4951235"/>
            <a:ext cx="9242400" cy="207900"/>
          </a:xfrm>
          <a:prstGeom prst="rect">
            <a:avLst/>
          </a:prstGeom>
          <a:solidFill>
            <a:schemeClr val="lt1">
              <a:alpha val="9800"/>
            </a:schemeClr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NORDP 2021</a:t>
            </a:r>
            <a:endParaRPr sz="1100">
              <a:solidFill>
                <a:srgbClr val="FFFFFF"/>
              </a:solidFill>
            </a:endParaRPr>
          </a:p>
        </p:txBody>
      </p:sp>
      <p:sp>
        <p:nvSpPr>
          <p:cNvPr id="137" name="Google Shape;137;p26"/>
          <p:cNvSpPr/>
          <p:nvPr/>
        </p:nvSpPr>
        <p:spPr>
          <a:xfrm>
            <a:off x="171434" y="1116416"/>
            <a:ext cx="4330200" cy="801600"/>
          </a:xfrm>
          <a:prstGeom prst="roundRect">
            <a:avLst>
              <a:gd name="adj" fmla="val 50000"/>
            </a:avLst>
          </a:prstGeom>
          <a:solidFill>
            <a:srgbClr val="015396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lt1"/>
                </a:solidFill>
                <a:latin typeface="Franklin Gothic Book" panose="020B0503020102020204" pitchFamily="34" charset="0"/>
                <a:ea typeface="Calibri"/>
                <a:cs typeface="Calibri"/>
                <a:sym typeface="Calibri"/>
              </a:rPr>
              <a:t>Introductions to the Panel</a:t>
            </a:r>
            <a:endParaRPr sz="1200" b="1" dirty="0">
              <a:solidFill>
                <a:schemeClr val="lt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38" name="Google Shape;138;p26"/>
          <p:cNvSpPr/>
          <p:nvPr/>
        </p:nvSpPr>
        <p:spPr>
          <a:xfrm>
            <a:off x="1630444" y="2035515"/>
            <a:ext cx="4330200" cy="801600"/>
          </a:xfrm>
          <a:prstGeom prst="roundRect">
            <a:avLst>
              <a:gd name="adj" fmla="val 50000"/>
            </a:avLst>
          </a:prstGeom>
          <a:solidFill>
            <a:srgbClr val="1A6EB3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lt1"/>
                </a:solidFill>
                <a:latin typeface="Franklin Gothic Book" panose="020B0503020102020204" pitchFamily="34" charset="0"/>
                <a:ea typeface="Calibri"/>
                <a:cs typeface="Calibri"/>
                <a:sym typeface="Calibri"/>
              </a:rPr>
              <a:t>Panelists Tell Their RD Network Stories</a:t>
            </a:r>
            <a:endParaRPr sz="1200" b="1" dirty="0">
              <a:solidFill>
                <a:schemeClr val="lt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39" name="Google Shape;139;p26"/>
          <p:cNvSpPr/>
          <p:nvPr/>
        </p:nvSpPr>
        <p:spPr>
          <a:xfrm>
            <a:off x="3089454" y="2954614"/>
            <a:ext cx="4330200" cy="801600"/>
          </a:xfrm>
          <a:prstGeom prst="roundRect">
            <a:avLst>
              <a:gd name="adj" fmla="val 50000"/>
            </a:avLst>
          </a:prstGeom>
          <a:solidFill>
            <a:srgbClr val="2F87CF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lt1"/>
                </a:solidFill>
                <a:latin typeface="Franklin Gothic Book" panose="020B0503020102020204" pitchFamily="34" charset="0"/>
                <a:ea typeface="Calibri"/>
                <a:cs typeface="Calibri"/>
                <a:sym typeface="Calibri"/>
              </a:rPr>
              <a:t>Prepared Panelist Questions</a:t>
            </a:r>
            <a:endParaRPr sz="1200" b="1">
              <a:solidFill>
                <a:schemeClr val="lt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40" name="Google Shape;140;p26"/>
          <p:cNvSpPr/>
          <p:nvPr/>
        </p:nvSpPr>
        <p:spPr>
          <a:xfrm>
            <a:off x="4548465" y="3873714"/>
            <a:ext cx="4330200" cy="801600"/>
          </a:xfrm>
          <a:prstGeom prst="roundRect">
            <a:avLst>
              <a:gd name="adj" fmla="val 50000"/>
            </a:avLst>
          </a:prstGeom>
          <a:solidFill>
            <a:srgbClr val="56ABF8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lt1"/>
                </a:solidFill>
                <a:latin typeface="Franklin Gothic Book" panose="020B0503020102020204" pitchFamily="34" charset="0"/>
                <a:ea typeface="Calibri"/>
                <a:cs typeface="Calibri"/>
                <a:sym typeface="Calibri"/>
              </a:rPr>
              <a:t>Open Discussion &amp; Audience Participation</a:t>
            </a:r>
            <a:endParaRPr sz="1200" b="1">
              <a:solidFill>
                <a:schemeClr val="lt1"/>
              </a:solidFill>
              <a:latin typeface="Franklin Gothic Book" panose="020B0503020102020204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7"/>
          <p:cNvSpPr txBox="1"/>
          <p:nvPr/>
        </p:nvSpPr>
        <p:spPr>
          <a:xfrm>
            <a:off x="95377" y="163502"/>
            <a:ext cx="8938109" cy="530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Speakers</a:t>
            </a:r>
            <a:endParaRPr sz="30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46" name="Google Shape;146;p27"/>
          <p:cNvSpPr txBox="1"/>
          <p:nvPr/>
        </p:nvSpPr>
        <p:spPr>
          <a:xfrm>
            <a:off x="-55830" y="4937946"/>
            <a:ext cx="9242400" cy="207900"/>
          </a:xfrm>
          <a:prstGeom prst="rect">
            <a:avLst/>
          </a:prstGeom>
          <a:solidFill>
            <a:schemeClr val="lt1">
              <a:alpha val="9803"/>
            </a:schemeClr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NORDP 2021</a:t>
            </a:r>
            <a:endParaRPr sz="900">
              <a:solidFill>
                <a:srgbClr val="FFFFFF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47" name="Google Shape;147;p27"/>
          <p:cNvSpPr/>
          <p:nvPr/>
        </p:nvSpPr>
        <p:spPr>
          <a:xfrm>
            <a:off x="2630330" y="1026224"/>
            <a:ext cx="4231500" cy="6939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073573"/>
                </a:solidFill>
                <a:latin typeface="Franklin Gothic Book" panose="020B0503020102020204" pitchFamily="34" charset="0"/>
                <a:ea typeface="Calibri"/>
                <a:cs typeface="Calibri"/>
                <a:sym typeface="Calibri"/>
              </a:rPr>
              <a:t>Katie Pelland</a:t>
            </a:r>
            <a:endParaRPr sz="1500">
              <a:solidFill>
                <a:srgbClr val="073573"/>
              </a:solidFill>
              <a:latin typeface="Franklin Gothic Book" panose="020B0503020102020204" pitchFamily="34" charset="0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073573"/>
                </a:solidFill>
                <a:latin typeface="Franklin Gothic Book" panose="020B0503020102020204" pitchFamily="34" charset="0"/>
                <a:ea typeface="Calibri"/>
                <a:cs typeface="Calibri"/>
                <a:sym typeface="Calibri"/>
              </a:rPr>
              <a:t>University of Virginia</a:t>
            </a:r>
            <a:endParaRPr sz="1500">
              <a:solidFill>
                <a:srgbClr val="073573"/>
              </a:solidFill>
              <a:latin typeface="Franklin Gothic Book" panose="020B05030201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27"/>
          <p:cNvSpPr/>
          <p:nvPr/>
        </p:nvSpPr>
        <p:spPr>
          <a:xfrm>
            <a:off x="2630330" y="2035611"/>
            <a:ext cx="4231500" cy="6939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073573"/>
                </a:solidFill>
                <a:latin typeface="Franklin Gothic Book" panose="020B0503020102020204" pitchFamily="34" charset="0"/>
                <a:ea typeface="Calibri"/>
                <a:cs typeface="Calibri"/>
                <a:sym typeface="Calibri"/>
              </a:rPr>
              <a:t>Becca Latimer</a:t>
            </a:r>
            <a:endParaRPr sz="1500">
              <a:solidFill>
                <a:srgbClr val="073573"/>
              </a:solidFill>
              <a:latin typeface="Franklin Gothic Book" panose="020B0503020102020204" pitchFamily="34" charset="0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073573"/>
                </a:solidFill>
                <a:latin typeface="Franklin Gothic Book" panose="020B0503020102020204" pitchFamily="34" charset="0"/>
                <a:ea typeface="Calibri"/>
                <a:cs typeface="Calibri"/>
                <a:sym typeface="Calibri"/>
              </a:rPr>
              <a:t>University of Virginia</a:t>
            </a:r>
            <a:endParaRPr sz="1500">
              <a:solidFill>
                <a:srgbClr val="073573"/>
              </a:solidFill>
              <a:latin typeface="Franklin Gothic Book" panose="020B05030201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27"/>
          <p:cNvSpPr/>
          <p:nvPr/>
        </p:nvSpPr>
        <p:spPr>
          <a:xfrm>
            <a:off x="2630330" y="3039811"/>
            <a:ext cx="4231500" cy="6939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073573"/>
                </a:solidFill>
                <a:latin typeface="Franklin Gothic Book" panose="020B0503020102020204" pitchFamily="34" charset="0"/>
                <a:ea typeface="Calibri"/>
                <a:cs typeface="Calibri"/>
                <a:sym typeface="Calibri"/>
              </a:rPr>
              <a:t>Jill Jividen</a:t>
            </a:r>
            <a:endParaRPr sz="1500">
              <a:solidFill>
                <a:srgbClr val="073573"/>
              </a:solidFill>
              <a:latin typeface="Franklin Gothic Book" panose="020B0503020102020204" pitchFamily="34" charset="0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073573"/>
                </a:solidFill>
                <a:latin typeface="Franklin Gothic Book" panose="020B0503020102020204" pitchFamily="34" charset="0"/>
                <a:ea typeface="Calibri"/>
                <a:cs typeface="Calibri"/>
                <a:sym typeface="Calibri"/>
              </a:rPr>
              <a:t>University of Michigan</a:t>
            </a:r>
            <a:endParaRPr sz="1500">
              <a:solidFill>
                <a:srgbClr val="073573"/>
              </a:solidFill>
              <a:latin typeface="Franklin Gothic Book" panose="020B05030201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27"/>
          <p:cNvSpPr/>
          <p:nvPr/>
        </p:nvSpPr>
        <p:spPr>
          <a:xfrm>
            <a:off x="2630330" y="4043999"/>
            <a:ext cx="4231500" cy="693900"/>
          </a:xfrm>
          <a:prstGeom prst="roundRect">
            <a:avLst>
              <a:gd name="adj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073573"/>
                </a:solidFill>
                <a:latin typeface="Franklin Gothic Book" panose="020B0503020102020204" pitchFamily="34" charset="0"/>
                <a:ea typeface="Calibri"/>
                <a:cs typeface="Calibri"/>
                <a:sym typeface="Calibri"/>
              </a:rPr>
              <a:t>Jessica Brassard</a:t>
            </a:r>
            <a:endParaRPr sz="1500">
              <a:solidFill>
                <a:srgbClr val="073573"/>
              </a:solidFill>
              <a:latin typeface="Franklin Gothic Book" panose="020B0503020102020204" pitchFamily="34" charset="0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073573"/>
                </a:solidFill>
                <a:latin typeface="Franklin Gothic Book" panose="020B0503020102020204" pitchFamily="34" charset="0"/>
                <a:ea typeface="Calibri"/>
                <a:cs typeface="Calibri"/>
                <a:sym typeface="Calibri"/>
              </a:rPr>
              <a:t>Michigan Technological University</a:t>
            </a:r>
            <a:endParaRPr sz="1500">
              <a:solidFill>
                <a:srgbClr val="073573"/>
              </a:solidFill>
              <a:latin typeface="Franklin Gothic Book" panose="020B05030201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27"/>
          <p:cNvSpPr/>
          <p:nvPr/>
        </p:nvSpPr>
        <p:spPr>
          <a:xfrm>
            <a:off x="2282164" y="921175"/>
            <a:ext cx="914700" cy="914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07357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27"/>
          <p:cNvSpPr/>
          <p:nvPr/>
        </p:nvSpPr>
        <p:spPr>
          <a:xfrm>
            <a:off x="2282164" y="1925367"/>
            <a:ext cx="914700" cy="914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07357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27"/>
          <p:cNvSpPr/>
          <p:nvPr/>
        </p:nvSpPr>
        <p:spPr>
          <a:xfrm>
            <a:off x="2282164" y="2929558"/>
            <a:ext cx="914700" cy="914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07357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27"/>
          <p:cNvSpPr/>
          <p:nvPr/>
        </p:nvSpPr>
        <p:spPr>
          <a:xfrm>
            <a:off x="2282164" y="3933750"/>
            <a:ext cx="914700" cy="914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07357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5" name="Google Shape;15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2175" y="2936899"/>
            <a:ext cx="914700" cy="899400"/>
          </a:xfrm>
          <a:prstGeom prst="ellipse">
            <a:avLst/>
          </a:prstGeom>
          <a:noFill/>
          <a:ln w="28575" cap="flat" cmpd="sng">
            <a:solidFill>
              <a:schemeClr val="lt1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56" name="Google Shape;156;p27"/>
          <p:cNvPicPr preferRelativeResize="0"/>
          <p:nvPr/>
        </p:nvPicPr>
        <p:blipFill rotWithShape="1">
          <a:blip r:embed="rId5">
            <a:alphaModFix/>
          </a:blip>
          <a:srcRect l="3755" r="3755" b="38506"/>
          <a:stretch/>
        </p:blipFill>
        <p:spPr>
          <a:xfrm>
            <a:off x="2282175" y="3933599"/>
            <a:ext cx="914700" cy="914700"/>
          </a:xfrm>
          <a:prstGeom prst="ellipse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57" name="Google Shape;157;p27"/>
          <p:cNvPicPr preferRelativeResize="0"/>
          <p:nvPr/>
        </p:nvPicPr>
        <p:blipFill rotWithShape="1">
          <a:blip r:embed="rId6">
            <a:alphaModFix/>
          </a:blip>
          <a:srcRect l="1302" t="10317" r="10724" b="29061"/>
          <a:stretch/>
        </p:blipFill>
        <p:spPr>
          <a:xfrm>
            <a:off x="2282175" y="921199"/>
            <a:ext cx="887100" cy="914400"/>
          </a:xfrm>
          <a:prstGeom prst="ellipse">
            <a:avLst/>
          </a:prstGeom>
          <a:noFill/>
          <a:ln w="2857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</p:pic>
      <p:pic>
        <p:nvPicPr>
          <p:cNvPr id="158" name="Google Shape;158;p27"/>
          <p:cNvPicPr preferRelativeResize="0"/>
          <p:nvPr/>
        </p:nvPicPr>
        <p:blipFill rotWithShape="1">
          <a:blip r:embed="rId7">
            <a:alphaModFix/>
          </a:blip>
          <a:srcRect t="6848" r="931" b="26140"/>
          <a:stretch/>
        </p:blipFill>
        <p:spPr>
          <a:xfrm>
            <a:off x="2282325" y="1941950"/>
            <a:ext cx="914400" cy="924600"/>
          </a:xfrm>
          <a:prstGeom prst="ellipse">
            <a:avLst/>
          </a:prstGeom>
          <a:noFill/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8"/>
          <p:cNvSpPr txBox="1"/>
          <p:nvPr/>
        </p:nvSpPr>
        <p:spPr>
          <a:xfrm>
            <a:off x="95377" y="163502"/>
            <a:ext cx="89382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0" i="0" u="none" strike="noStrike" cap="non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University of Virginia</a:t>
            </a:r>
            <a:endParaRPr sz="1100"/>
          </a:p>
        </p:txBody>
      </p:sp>
      <p:sp>
        <p:nvSpPr>
          <p:cNvPr id="164" name="Google Shape;164;p28"/>
          <p:cNvSpPr txBox="1"/>
          <p:nvPr/>
        </p:nvSpPr>
        <p:spPr>
          <a:xfrm>
            <a:off x="95375" y="1285992"/>
            <a:ext cx="8687100" cy="37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 2016: Research Net established</a:t>
            </a:r>
            <a:endParaRPr sz="21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		1–2 reps from each research school</a:t>
            </a:r>
            <a:r>
              <a:rPr lang="en" sz="21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</a:t>
            </a:r>
            <a:endParaRPr sz="21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1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October 2018: </a:t>
            </a:r>
            <a:r>
              <a:rPr lang="en" sz="2100" b="1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C</a:t>
            </a:r>
            <a:r>
              <a:rPr lang="en" sz="21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ommunity </a:t>
            </a:r>
            <a:r>
              <a:rPr lang="en" sz="2100" b="1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o</a:t>
            </a:r>
            <a:r>
              <a:rPr lang="en" sz="21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f practice for </a:t>
            </a:r>
            <a:r>
              <a:rPr lang="en" sz="2100" b="1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RD</a:t>
            </a:r>
            <a:endParaRPr sz="21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	</a:t>
            </a:r>
            <a:r>
              <a:rPr lang="en" sz="18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Open to anyone working to advance RD</a:t>
            </a:r>
            <a:endParaRPr sz="18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	Includes RD professionals and others in research</a:t>
            </a:r>
            <a:endParaRPr sz="21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1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April 2019: CoRD Charter adopted</a:t>
            </a:r>
            <a:endParaRPr sz="21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21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September 2020: Reassessment of CoRD priorities and goals </a:t>
            </a:r>
            <a:endParaRPr sz="21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2100" b="1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Highlights</a:t>
            </a:r>
            <a:r>
              <a:rPr lang="en" sz="21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:</a:t>
            </a:r>
            <a:endParaRPr sz="21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2-person planning team rotates every 6 months (pre-pandemic)</a:t>
            </a:r>
            <a:endParaRPr sz="21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Responsible for monthly meeting agenda</a:t>
            </a:r>
            <a:endParaRPr sz="21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65" name="Google Shape;165;p28"/>
          <p:cNvSpPr txBox="1"/>
          <p:nvPr/>
        </p:nvSpPr>
        <p:spPr>
          <a:xfrm>
            <a:off x="-54499" y="4951235"/>
            <a:ext cx="9242400" cy="207900"/>
          </a:xfrm>
          <a:prstGeom prst="rect">
            <a:avLst/>
          </a:prstGeom>
          <a:solidFill>
            <a:srgbClr val="073573">
              <a:alpha val="4710"/>
            </a:srgbClr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NORDP 2021</a:t>
            </a:r>
            <a:endParaRPr sz="1100"/>
          </a:p>
        </p:txBody>
      </p:sp>
      <p:pic>
        <p:nvPicPr>
          <p:cNvPr id="166" name="Google Shape;16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15925" y="931338"/>
            <a:ext cx="2648849" cy="2646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15925" y="926341"/>
            <a:ext cx="2651761" cy="26517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9"/>
          <p:cNvSpPr txBox="1"/>
          <p:nvPr/>
        </p:nvSpPr>
        <p:spPr>
          <a:xfrm>
            <a:off x="95377" y="163502"/>
            <a:ext cx="89382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University of Michigan</a:t>
            </a:r>
            <a:endParaRPr sz="1100"/>
          </a:p>
        </p:txBody>
      </p:sp>
      <p:sp>
        <p:nvSpPr>
          <p:cNvPr id="173" name="Google Shape;173;p29"/>
          <p:cNvSpPr txBox="1"/>
          <p:nvPr/>
        </p:nvSpPr>
        <p:spPr>
          <a:xfrm>
            <a:off x="871250" y="1357575"/>
            <a:ext cx="8095500" cy="351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Highlights</a:t>
            </a:r>
            <a:r>
              <a:rPr lang="en" sz="21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: </a:t>
            </a:r>
            <a:endParaRPr sz="1100" dirty="0"/>
          </a:p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Started building network in 2014 (4-6 people)</a:t>
            </a:r>
            <a:endParaRPr sz="15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685800" lvl="1" indent="-260350" algn="l" rtl="0">
              <a:spcBef>
                <a:spcPts val="500"/>
              </a:spcBef>
              <a:spcAft>
                <a:spcPts val="0"/>
              </a:spcAft>
              <a:buClr>
                <a:srgbClr val="073573"/>
              </a:buClr>
              <a:buSzPts val="1500"/>
              <a:buFont typeface="Libre Franklin"/>
              <a:buChar char="•"/>
            </a:pPr>
            <a:r>
              <a:rPr lang="en" sz="15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Decentralized campus</a:t>
            </a:r>
            <a:endParaRPr sz="15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2016: first RD half-day conference (~50 people)</a:t>
            </a:r>
            <a:endParaRPr sz="15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685800" lvl="1" indent="-260350" algn="l" rtl="0">
              <a:spcBef>
                <a:spcPts val="500"/>
              </a:spcBef>
              <a:spcAft>
                <a:spcPts val="0"/>
              </a:spcAft>
              <a:buClr>
                <a:srgbClr val="073573"/>
              </a:buClr>
              <a:buSzPts val="1500"/>
              <a:buFont typeface="Libre Franklin"/>
              <a:buChar char="•"/>
            </a:pPr>
            <a:r>
              <a:rPr lang="en" sz="15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2017 &amp; 2018: annual conferences attract 150-180 attendees</a:t>
            </a:r>
            <a:endParaRPr sz="15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2019: OVPR invests in central RD team; move to  hybrid model</a:t>
            </a:r>
            <a:endParaRPr sz="15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685800" lvl="1" indent="-260350" algn="l" rtl="0">
              <a:spcBef>
                <a:spcPts val="500"/>
              </a:spcBef>
              <a:spcAft>
                <a:spcPts val="0"/>
              </a:spcAft>
              <a:buClr>
                <a:srgbClr val="073573"/>
              </a:buClr>
              <a:buSzPts val="1500"/>
              <a:buFont typeface="Libre Franklin"/>
              <a:buChar char="•"/>
            </a:pPr>
            <a:r>
              <a:rPr lang="en" sz="15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U-M hosts NORDP Great Lakes Regional Conf (180 attendees)</a:t>
            </a:r>
            <a:endParaRPr sz="15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2020: Move to incorporate more formal structure with bylaws</a:t>
            </a:r>
            <a:endParaRPr sz="15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685800" lvl="1" indent="-260350" algn="l" rtl="0">
              <a:spcBef>
                <a:spcPts val="500"/>
              </a:spcBef>
              <a:spcAft>
                <a:spcPts val="0"/>
              </a:spcAft>
              <a:buClr>
                <a:srgbClr val="073573"/>
              </a:buClr>
              <a:buSzPts val="1500"/>
              <a:buFont typeface="Libre Franklin"/>
              <a:buChar char="•"/>
            </a:pPr>
            <a:r>
              <a:rPr lang="en" sz="1500" b="1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RD Community of Practice (RDCP)</a:t>
            </a:r>
            <a:r>
              <a:rPr lang="en" sz="15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, rep of schools/colleges/large units</a:t>
            </a:r>
            <a:endParaRPr sz="15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685800" lvl="1" indent="-260350" algn="l" rtl="0">
              <a:spcBef>
                <a:spcPts val="500"/>
              </a:spcBef>
              <a:spcAft>
                <a:spcPts val="0"/>
              </a:spcAft>
              <a:buClr>
                <a:srgbClr val="073573"/>
              </a:buClr>
              <a:buSzPts val="1500"/>
              <a:buFont typeface="Libre Franklin"/>
              <a:buChar char="•"/>
            </a:pPr>
            <a:r>
              <a:rPr lang="en" sz="15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Information sharing, increase communication &amp; collaboration</a:t>
            </a:r>
            <a:endParaRPr sz="15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5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2021: RDCP Executive Committee (long-term goals, training, events)</a:t>
            </a:r>
            <a:endParaRPr sz="15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</p:txBody>
      </p:sp>
      <p:sp>
        <p:nvSpPr>
          <p:cNvPr id="174" name="Google Shape;174;p29"/>
          <p:cNvSpPr txBox="1"/>
          <p:nvPr/>
        </p:nvSpPr>
        <p:spPr>
          <a:xfrm>
            <a:off x="-54499" y="4951235"/>
            <a:ext cx="9242400" cy="207900"/>
          </a:xfrm>
          <a:prstGeom prst="rect">
            <a:avLst/>
          </a:prstGeom>
          <a:solidFill>
            <a:srgbClr val="073573">
              <a:alpha val="4710"/>
            </a:srgbClr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NORDP 2021</a:t>
            </a:r>
            <a:endParaRPr sz="1100"/>
          </a:p>
        </p:txBody>
      </p:sp>
      <p:grpSp>
        <p:nvGrpSpPr>
          <p:cNvPr id="175" name="Google Shape;175;p29"/>
          <p:cNvGrpSpPr/>
          <p:nvPr/>
        </p:nvGrpSpPr>
        <p:grpSpPr>
          <a:xfrm>
            <a:off x="6858422" y="1026366"/>
            <a:ext cx="2022851" cy="2002963"/>
            <a:chOff x="2961500" y="961400"/>
            <a:chExt cx="3221100" cy="3220715"/>
          </a:xfrm>
          <a:effectLst/>
        </p:grpSpPr>
        <p:grpSp>
          <p:nvGrpSpPr>
            <p:cNvPr id="176" name="Google Shape;176;p29"/>
            <p:cNvGrpSpPr/>
            <p:nvPr/>
          </p:nvGrpSpPr>
          <p:grpSpPr>
            <a:xfrm>
              <a:off x="2961500" y="961400"/>
              <a:ext cx="3221100" cy="3220500"/>
              <a:chOff x="2961500" y="961400"/>
              <a:chExt cx="3221100" cy="3220500"/>
            </a:xfrm>
          </p:grpSpPr>
          <p:sp>
            <p:nvSpPr>
              <p:cNvPr id="177" name="Google Shape;177;p29"/>
              <p:cNvSpPr/>
              <p:nvPr/>
            </p:nvSpPr>
            <p:spPr>
              <a:xfrm>
                <a:off x="2961500" y="961400"/>
                <a:ext cx="3221100" cy="3220500"/>
              </a:xfrm>
              <a:prstGeom prst="ellipse">
                <a:avLst/>
              </a:prstGeom>
              <a:solidFill>
                <a:srgbClr val="0944A1"/>
              </a:solidFill>
              <a:ln>
                <a:noFill/>
              </a:ln>
              <a:effectLst/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78;p29"/>
              <p:cNvSpPr txBox="1"/>
              <p:nvPr/>
            </p:nvSpPr>
            <p:spPr>
              <a:xfrm>
                <a:off x="3782900" y="1200950"/>
                <a:ext cx="1578000" cy="56310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 dirty="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RD listserv</a:t>
                </a:r>
                <a:endParaRPr sz="1000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 dirty="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(140 ppl)</a:t>
                </a:r>
                <a:endParaRPr sz="1000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179" name="Google Shape;179;p29"/>
            <p:cNvGrpSpPr/>
            <p:nvPr/>
          </p:nvGrpSpPr>
          <p:grpSpPr>
            <a:xfrm>
              <a:off x="3401686" y="1841492"/>
              <a:ext cx="2340600" cy="2340600"/>
              <a:chOff x="3401686" y="1841492"/>
              <a:chExt cx="2340600" cy="2340600"/>
            </a:xfrm>
          </p:grpSpPr>
          <p:sp>
            <p:nvSpPr>
              <p:cNvPr id="180" name="Google Shape;180;p29"/>
              <p:cNvSpPr/>
              <p:nvPr/>
            </p:nvSpPr>
            <p:spPr>
              <a:xfrm>
                <a:off x="3401686" y="1841492"/>
                <a:ext cx="2340600" cy="2340600"/>
              </a:xfrm>
              <a:prstGeom prst="ellipse">
                <a:avLst/>
              </a:prstGeom>
              <a:solidFill>
                <a:srgbClr val="0D5DDF"/>
              </a:solidFill>
              <a:ln>
                <a:noFill/>
              </a:ln>
              <a:effectLst/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" name="Google Shape;181;p29"/>
              <p:cNvSpPr txBox="1"/>
              <p:nvPr/>
            </p:nvSpPr>
            <p:spPr>
              <a:xfrm>
                <a:off x="3833274" y="2126800"/>
                <a:ext cx="1477200" cy="53400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 dirty="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RDCP </a:t>
                </a:r>
                <a:endParaRPr sz="1000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000" dirty="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(30-35 ppl) </a:t>
                </a:r>
                <a:endParaRPr sz="1000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182" name="Google Shape;182;p29"/>
            <p:cNvGrpSpPr/>
            <p:nvPr/>
          </p:nvGrpSpPr>
          <p:grpSpPr>
            <a:xfrm>
              <a:off x="3833620" y="2704915"/>
              <a:ext cx="1476900" cy="1477200"/>
              <a:chOff x="3833620" y="2704915"/>
              <a:chExt cx="1476900" cy="1477200"/>
            </a:xfrm>
          </p:grpSpPr>
          <p:sp>
            <p:nvSpPr>
              <p:cNvPr id="183" name="Google Shape;183;p29"/>
              <p:cNvSpPr/>
              <p:nvPr/>
            </p:nvSpPr>
            <p:spPr>
              <a:xfrm>
                <a:off x="3833620" y="2704915"/>
                <a:ext cx="1476900" cy="1477200"/>
              </a:xfrm>
              <a:prstGeom prst="ellipse">
                <a:avLst/>
              </a:prstGeom>
              <a:solidFill>
                <a:srgbClr val="307BF3"/>
              </a:solidFill>
              <a:ln>
                <a:noFill/>
              </a:ln>
              <a:effectLst/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4" name="Google Shape;184;p29"/>
              <p:cNvSpPr txBox="1"/>
              <p:nvPr/>
            </p:nvSpPr>
            <p:spPr>
              <a:xfrm>
                <a:off x="3957047" y="3143188"/>
                <a:ext cx="1230000" cy="649200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7150" dist="19050" dir="5400000" algn="bl" rotWithShape="0">
                  <a:srgbClr val="000000">
                    <a:alpha val="50000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 dirty="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RDCP Exec </a:t>
                </a:r>
                <a:r>
                  <a:rPr lang="en" sz="900" dirty="0" err="1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Cmte</a:t>
                </a:r>
                <a:endParaRPr sz="900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 dirty="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(12 ppl) </a:t>
                </a:r>
                <a:endParaRPr sz="900" dirty="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/>
          <p:nvPr/>
        </p:nvSpPr>
        <p:spPr>
          <a:xfrm>
            <a:off x="95377" y="163502"/>
            <a:ext cx="89382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Michigan Technological University</a:t>
            </a:r>
            <a:endParaRPr sz="1100"/>
          </a:p>
        </p:txBody>
      </p:sp>
      <p:sp>
        <p:nvSpPr>
          <p:cNvPr id="190" name="Google Shape;190;p30"/>
          <p:cNvSpPr txBox="1"/>
          <p:nvPr/>
        </p:nvSpPr>
        <p:spPr>
          <a:xfrm>
            <a:off x="659875" y="1338600"/>
            <a:ext cx="4449600" cy="3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 b="1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Highlights</a:t>
            </a:r>
            <a:r>
              <a:rPr lang="en" sz="21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: </a:t>
            </a:r>
            <a:endParaRPr sz="1100" dirty="0"/>
          </a:p>
          <a:p>
            <a:pPr marL="254000" marR="0" lvl="0" indent="-247650" algn="l" rtl="0">
              <a:spcBef>
                <a:spcPts val="500"/>
              </a:spcBef>
              <a:spcAft>
                <a:spcPts val="0"/>
              </a:spcAft>
              <a:buClr>
                <a:srgbClr val="073573"/>
              </a:buClr>
              <a:buSzPts val="1500"/>
              <a:buFont typeface="Arial"/>
              <a:buChar char="•"/>
            </a:pPr>
            <a:r>
              <a:rPr lang="en" sz="15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Informal network existed. You had to know the right people for the right questions. Newcomers struggled.</a:t>
            </a:r>
            <a:endParaRPr sz="1100" dirty="0"/>
          </a:p>
          <a:p>
            <a:pPr marL="254000" marR="0" lvl="0" indent="-247650" algn="l" rtl="0">
              <a:spcBef>
                <a:spcPts val="500"/>
              </a:spcBef>
              <a:spcAft>
                <a:spcPts val="0"/>
              </a:spcAft>
              <a:buClr>
                <a:srgbClr val="073573"/>
              </a:buClr>
              <a:buSzPts val="1500"/>
              <a:buFont typeface="Arial"/>
              <a:buChar char="•"/>
            </a:pPr>
            <a:r>
              <a:rPr lang="en" sz="1500" b="1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2019:</a:t>
            </a:r>
            <a:r>
              <a:rPr lang="en" sz="15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Semi-formalized as we formed a central RD unit strategy.</a:t>
            </a:r>
            <a:endParaRPr sz="1100" dirty="0"/>
          </a:p>
          <a:p>
            <a:pPr marL="254000" marR="0" lvl="0" indent="-247650" algn="l" rtl="0">
              <a:spcBef>
                <a:spcPts val="500"/>
              </a:spcBef>
              <a:spcAft>
                <a:spcPts val="0"/>
              </a:spcAft>
              <a:buClr>
                <a:srgbClr val="073573"/>
              </a:buClr>
              <a:buSzPts val="1500"/>
              <a:buFont typeface="Arial"/>
              <a:buChar char="•"/>
            </a:pPr>
            <a:r>
              <a:rPr lang="en" sz="15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Continues to be a forum for discussions around: </a:t>
            </a:r>
            <a:endParaRPr sz="1100" dirty="0"/>
          </a:p>
          <a:p>
            <a:pPr marL="596900" marR="0" lvl="1" indent="-247650" algn="l" rtl="0">
              <a:spcBef>
                <a:spcPts val="500"/>
              </a:spcBef>
              <a:spcAft>
                <a:spcPts val="0"/>
              </a:spcAft>
              <a:buClr>
                <a:srgbClr val="073573"/>
              </a:buClr>
              <a:buSzPts val="1500"/>
              <a:buFont typeface="Arial"/>
              <a:buChar char="•"/>
            </a:pPr>
            <a:r>
              <a:rPr lang="en" sz="1500" b="0" i="0" u="none" strike="noStrike" cap="none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Process improvement</a:t>
            </a:r>
            <a:endParaRPr sz="1100" dirty="0"/>
          </a:p>
          <a:p>
            <a:pPr marL="596900" marR="0" lvl="1" indent="-247650" algn="l" rtl="0">
              <a:spcBef>
                <a:spcPts val="500"/>
              </a:spcBef>
              <a:spcAft>
                <a:spcPts val="0"/>
              </a:spcAft>
              <a:buClr>
                <a:srgbClr val="073573"/>
              </a:buClr>
              <a:buSzPts val="1500"/>
              <a:buFont typeface="Arial"/>
              <a:buChar char="•"/>
            </a:pPr>
            <a:r>
              <a:rPr lang="en" sz="1500" b="0" i="0" u="none" strike="noStrike" cap="none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Strategic proposals</a:t>
            </a:r>
            <a:endParaRPr sz="1100" dirty="0"/>
          </a:p>
          <a:p>
            <a:pPr marL="596900" marR="0" lvl="1" indent="-247650" algn="l" rtl="0">
              <a:spcBef>
                <a:spcPts val="500"/>
              </a:spcBef>
              <a:spcAft>
                <a:spcPts val="0"/>
              </a:spcAft>
              <a:buClr>
                <a:srgbClr val="073573"/>
              </a:buClr>
              <a:buSzPts val="1500"/>
              <a:buFont typeface="Arial"/>
              <a:buChar char="•"/>
            </a:pPr>
            <a:r>
              <a:rPr lang="en" sz="1500" b="0" i="0" u="none" strike="noStrike" cap="none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RD Toolkit development (boilerplate, templates, pre-award resources)</a:t>
            </a:r>
            <a:endParaRPr sz="1500" b="0" i="0" u="none" strike="noStrike" cap="none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342900" marR="0" lvl="0" indent="-260350" algn="l" rtl="0">
              <a:spcBef>
                <a:spcPts val="500"/>
              </a:spcBef>
              <a:spcAft>
                <a:spcPts val="0"/>
              </a:spcAft>
              <a:buClr>
                <a:srgbClr val="073573"/>
              </a:buClr>
              <a:buSzPts val="1500"/>
              <a:buFont typeface="Libre Franklin"/>
              <a:buChar char="•"/>
            </a:pPr>
            <a:r>
              <a:rPr lang="en" sz="15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Use Slack to ask questions, share resources</a:t>
            </a:r>
            <a:endParaRPr sz="15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91" name="Google Shape;191;p30"/>
          <p:cNvSpPr txBox="1"/>
          <p:nvPr/>
        </p:nvSpPr>
        <p:spPr>
          <a:xfrm>
            <a:off x="-54499" y="4951235"/>
            <a:ext cx="9242400" cy="207900"/>
          </a:xfrm>
          <a:prstGeom prst="rect">
            <a:avLst/>
          </a:prstGeom>
          <a:solidFill>
            <a:srgbClr val="073573">
              <a:alpha val="4710"/>
            </a:srgbClr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NORDP 2021</a:t>
            </a:r>
            <a:endParaRPr sz="1100"/>
          </a:p>
        </p:txBody>
      </p:sp>
      <p:pic>
        <p:nvPicPr>
          <p:cNvPr id="192" name="Google Shape;192;p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60092" y="898821"/>
            <a:ext cx="4083909" cy="40524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3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336640" y="898820"/>
            <a:ext cx="3530815" cy="40524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1"/>
          <p:cNvSpPr txBox="1"/>
          <p:nvPr/>
        </p:nvSpPr>
        <p:spPr>
          <a:xfrm>
            <a:off x="95377" y="163502"/>
            <a:ext cx="89382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Three University Perspectives</a:t>
            </a:r>
            <a:endParaRPr sz="3000" dirty="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99" name="Google Shape;199;p31"/>
          <p:cNvSpPr txBox="1"/>
          <p:nvPr/>
        </p:nvSpPr>
        <p:spPr>
          <a:xfrm>
            <a:off x="-54499" y="4951235"/>
            <a:ext cx="9242400" cy="207900"/>
          </a:xfrm>
          <a:prstGeom prst="rect">
            <a:avLst/>
          </a:prstGeom>
          <a:solidFill>
            <a:srgbClr val="073573">
              <a:alpha val="4710"/>
            </a:srgbClr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073573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NORDP 2021</a:t>
            </a:r>
            <a:endParaRPr sz="900">
              <a:solidFill>
                <a:srgbClr val="073573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graphicFrame>
        <p:nvGraphicFramePr>
          <p:cNvPr id="200" name="Google Shape;200;p31"/>
          <p:cNvGraphicFramePr/>
          <p:nvPr>
            <p:extLst>
              <p:ext uri="{D42A27DB-BD31-4B8C-83A1-F6EECF244321}">
                <p14:modId xmlns:p14="http://schemas.microsoft.com/office/powerpoint/2010/main" val="514842455"/>
              </p:ext>
            </p:extLst>
          </p:nvPr>
        </p:nvGraphicFramePr>
        <p:xfrm>
          <a:off x="463750" y="793709"/>
          <a:ext cx="8216500" cy="3955675"/>
        </p:xfrm>
        <a:graphic>
          <a:graphicData uri="http://schemas.openxmlformats.org/drawingml/2006/table">
            <a:tbl>
              <a:tblPr firstRow="1" bandRow="1">
                <a:noFill/>
                <a:tableStyleId>{D76F864A-F31A-4646-B6A8-2A7BA1D8A8B4}</a:tableStyleId>
              </a:tblPr>
              <a:tblGrid>
                <a:gridCol w="959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8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8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18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43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68600" marR="68600" marT="34300" marB="3430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7357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68600" marR="68600" marT="34300" marB="34300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7357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/>
                    </a:p>
                  </a:txBody>
                  <a:tcPr marL="68600" marR="68600" marT="34300" marB="34300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7357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400" dirty="0"/>
                    </a:p>
                  </a:txBody>
                  <a:tcPr marL="68600" marR="68600" marT="34300" marB="34300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7357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28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Calibri"/>
                        <a:buNone/>
                      </a:pPr>
                      <a:r>
                        <a:rPr lang="en" sz="1200" b="0" dirty="0">
                          <a:latin typeface="Franklin Gothic Medium" panose="020B0603020102020204" pitchFamily="34" charset="0"/>
                        </a:rPr>
                        <a:t>RD Model</a:t>
                      </a:r>
                      <a:endParaRPr sz="1200" b="0" dirty="0">
                        <a:latin typeface="Franklin Gothic Medium" panose="020B0603020102020204" pitchFamily="34" charset="0"/>
                      </a:endParaRPr>
                    </a:p>
                  </a:txBody>
                  <a:tcPr marL="68600" marR="68600" marT="34300" marB="343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dirty="0">
                          <a:solidFill>
                            <a:schemeClr val="dk2"/>
                          </a:solidFill>
                          <a:latin typeface="Franklin Gothic Book" panose="020B0503020102020204" pitchFamily="34" charset="0"/>
                        </a:rPr>
                        <a:t>Hybrid</a:t>
                      </a:r>
                      <a:endParaRPr sz="1300" dirty="0">
                        <a:solidFill>
                          <a:schemeClr val="dk2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68600" marR="68600" marT="34300" marB="34300" anchor="ctr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dirty="0">
                          <a:solidFill>
                            <a:schemeClr val="dk2"/>
                          </a:solidFill>
                          <a:latin typeface="Franklin Gothic Book" panose="020B0503020102020204" pitchFamily="34" charset="0"/>
                        </a:rPr>
                        <a:t>Decentralized → Hybrid</a:t>
                      </a:r>
                      <a:endParaRPr sz="1300" dirty="0">
                        <a:solidFill>
                          <a:schemeClr val="dk2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68600" marR="68600" marT="34300" marB="34300" anchor="ctr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solidFill>
                            <a:schemeClr val="dk2"/>
                          </a:solidFill>
                          <a:latin typeface="Franklin Gothic Book" panose="020B0503020102020204" pitchFamily="34" charset="0"/>
                        </a:rPr>
                        <a:t>Centralized</a:t>
                      </a:r>
                      <a:endParaRPr sz="1300">
                        <a:solidFill>
                          <a:schemeClr val="dk2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68600" marR="68600" marT="34300" marB="34300" anchor="ctr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2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dk1"/>
                          </a:solidFill>
                          <a:latin typeface="Franklin Gothic Medium" panose="020B0603020102020204" pitchFamily="34" charset="0"/>
                        </a:rPr>
                        <a:t>Year RD Network Established</a:t>
                      </a:r>
                      <a:endParaRPr sz="1200" b="0" dirty="0">
                        <a:latin typeface="Franklin Gothic Medium" panose="020B0603020102020204" pitchFamily="34" charset="0"/>
                      </a:endParaRPr>
                    </a:p>
                  </a:txBody>
                  <a:tcPr marL="68600" marR="68600" marT="34300" marB="343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dirty="0">
                          <a:solidFill>
                            <a:schemeClr val="dk2"/>
                          </a:solidFill>
                          <a:latin typeface="Franklin Gothic Book" panose="020B0503020102020204" pitchFamily="34" charset="0"/>
                        </a:rPr>
                        <a:t>2016 (network)</a:t>
                      </a:r>
                      <a:endParaRPr sz="1300" dirty="0">
                        <a:solidFill>
                          <a:schemeClr val="dk2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dirty="0">
                          <a:solidFill>
                            <a:schemeClr val="dk2"/>
                          </a:solidFill>
                          <a:latin typeface="Franklin Gothic Book" panose="020B0503020102020204" pitchFamily="34" charset="0"/>
                        </a:rPr>
                        <a:t>2018 (CoRD)</a:t>
                      </a:r>
                      <a:endParaRPr sz="1300" dirty="0">
                        <a:solidFill>
                          <a:schemeClr val="dk2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68600" marR="68600" marT="34300" marB="34300" anchor="ctr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dirty="0">
                          <a:solidFill>
                            <a:schemeClr val="dk2"/>
                          </a:solidFill>
                          <a:latin typeface="Franklin Gothic Book" panose="020B0503020102020204" pitchFamily="34" charset="0"/>
                        </a:rPr>
                        <a:t>2014 (RD “group”)</a:t>
                      </a:r>
                      <a:endParaRPr sz="1300" dirty="0">
                        <a:solidFill>
                          <a:schemeClr val="dk2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dirty="0">
                          <a:solidFill>
                            <a:schemeClr val="dk2"/>
                          </a:solidFill>
                          <a:latin typeface="Franklin Gothic Book" panose="020B0503020102020204" pitchFamily="34" charset="0"/>
                        </a:rPr>
                        <a:t>2020 (RDCP)</a:t>
                      </a:r>
                      <a:endParaRPr sz="1300" dirty="0">
                        <a:solidFill>
                          <a:schemeClr val="dk2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68600" marR="68600" marT="34300" marB="34300" anchor="ctr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dirty="0">
                          <a:solidFill>
                            <a:schemeClr val="dk2"/>
                          </a:solidFill>
                          <a:latin typeface="Franklin Gothic Book" panose="020B0503020102020204" pitchFamily="34" charset="0"/>
                        </a:rPr>
                        <a:t>2019 (RD Network)</a:t>
                      </a:r>
                      <a:endParaRPr sz="1300" dirty="0">
                        <a:solidFill>
                          <a:schemeClr val="dk2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68600" marR="68600" marT="34300" marB="34300" anchor="ctr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12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solidFill>
                            <a:schemeClr val="dk1"/>
                          </a:solidFill>
                          <a:latin typeface="Franklin Gothic Medium" panose="020B0603020102020204" pitchFamily="34" charset="0"/>
                        </a:rPr>
                        <a:t>Size-</a:t>
                      </a:r>
                      <a:r>
                        <a:rPr lang="en" sz="1200" b="0" dirty="0" err="1">
                          <a:solidFill>
                            <a:schemeClr val="dk1"/>
                          </a:solidFill>
                          <a:latin typeface="Franklin Gothic Medium" panose="020B0603020102020204" pitchFamily="34" charset="0"/>
                        </a:rPr>
                        <a:t>ish</a:t>
                      </a:r>
                      <a:endParaRPr sz="1200" b="0" dirty="0">
                        <a:solidFill>
                          <a:schemeClr val="dk1"/>
                        </a:solidFill>
                        <a:latin typeface="Franklin Gothic Medium" panose="020B0603020102020204" pitchFamily="34" charset="0"/>
                      </a:endParaRPr>
                    </a:p>
                  </a:txBody>
                  <a:tcPr marL="68600" marR="68600" marT="34300" marB="343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solidFill>
                            <a:schemeClr val="dk2"/>
                          </a:solidFill>
                          <a:latin typeface="Franklin Gothic Book" panose="020B0503020102020204" pitchFamily="34" charset="0"/>
                        </a:rPr>
                        <a:t>80 on listserv</a:t>
                      </a:r>
                      <a:endParaRPr sz="1300">
                        <a:solidFill>
                          <a:schemeClr val="dk2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solidFill>
                            <a:schemeClr val="dk2"/>
                          </a:solidFill>
                          <a:latin typeface="Franklin Gothic Book" panose="020B0503020102020204" pitchFamily="34" charset="0"/>
                        </a:rPr>
                        <a:t>20 at monthly meeting</a:t>
                      </a:r>
                      <a:endParaRPr sz="1300">
                        <a:solidFill>
                          <a:schemeClr val="dk2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68600" marR="68600" marT="34300" marB="34300" anchor="ctr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>
                          <a:solidFill>
                            <a:schemeClr val="dk2"/>
                          </a:solidFill>
                          <a:latin typeface="Franklin Gothic Book" panose="020B0503020102020204" pitchFamily="34" charset="0"/>
                        </a:rPr>
                        <a:t>140 on listserv</a:t>
                      </a:r>
                      <a:br>
                        <a:rPr lang="en" sz="1200" dirty="0">
                          <a:solidFill>
                            <a:schemeClr val="dk2"/>
                          </a:solidFill>
                          <a:latin typeface="Franklin Gothic Book" panose="020B0503020102020204" pitchFamily="34" charset="0"/>
                        </a:rPr>
                      </a:br>
                      <a:r>
                        <a:rPr lang="en" sz="1200" dirty="0">
                          <a:solidFill>
                            <a:schemeClr val="dk2"/>
                          </a:solidFill>
                          <a:latin typeface="Franklin Gothic Book" panose="020B0503020102020204" pitchFamily="34" charset="0"/>
                        </a:rPr>
                        <a:t>35 at quarterly meeting</a:t>
                      </a:r>
                      <a:endParaRPr sz="1200" dirty="0">
                        <a:solidFill>
                          <a:schemeClr val="dk2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dirty="0">
                          <a:solidFill>
                            <a:schemeClr val="dk2"/>
                          </a:solidFill>
                          <a:latin typeface="Franklin Gothic Book" panose="020B0503020102020204" pitchFamily="34" charset="0"/>
                        </a:rPr>
                        <a:t>12 at monthly EC meeting</a:t>
                      </a:r>
                      <a:endParaRPr sz="1200" dirty="0">
                        <a:solidFill>
                          <a:schemeClr val="dk2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68600" marR="68600" marT="34300" marB="34300" anchor="ctr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dirty="0">
                          <a:solidFill>
                            <a:schemeClr val="dk2"/>
                          </a:solidFill>
                          <a:latin typeface="Franklin Gothic Book" panose="020B0503020102020204" pitchFamily="34" charset="0"/>
                        </a:rPr>
                        <a:t>30 on listserv</a:t>
                      </a:r>
                      <a:endParaRPr sz="1300" dirty="0">
                        <a:solidFill>
                          <a:schemeClr val="dk2"/>
                        </a:solidFill>
                        <a:latin typeface="Franklin Gothic Book" panose="020B0503020102020204" pitchFamily="34" charset="0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dirty="0">
                          <a:solidFill>
                            <a:schemeClr val="dk2"/>
                          </a:solidFill>
                          <a:latin typeface="Franklin Gothic Book" panose="020B0503020102020204" pitchFamily="34" charset="0"/>
                        </a:rPr>
                        <a:t>10 at monthly meeting</a:t>
                      </a:r>
                      <a:endParaRPr sz="1300" dirty="0">
                        <a:solidFill>
                          <a:schemeClr val="dk2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68600" marR="68600" marT="34300" marB="34300" anchor="ctr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128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dirty="0">
                          <a:latin typeface="Franklin Gothic Medium" panose="020B0603020102020204" pitchFamily="34" charset="0"/>
                        </a:rPr>
                        <a:t>CoP Leadership</a:t>
                      </a:r>
                      <a:endParaRPr sz="1200" b="0" dirty="0">
                        <a:latin typeface="Franklin Gothic Medium" panose="020B0603020102020204" pitchFamily="34" charset="0"/>
                      </a:endParaRPr>
                    </a:p>
                  </a:txBody>
                  <a:tcPr marL="68600" marR="68600" marT="34300" marB="3430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solidFill>
                            <a:schemeClr val="dk2"/>
                          </a:solidFill>
                          <a:latin typeface="Franklin Gothic Book" panose="020B0503020102020204" pitchFamily="34" charset="0"/>
                        </a:rPr>
                        <a:t>Formal</a:t>
                      </a:r>
                      <a:endParaRPr sz="1300">
                        <a:solidFill>
                          <a:schemeClr val="dk2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68600" marR="68600" marT="34300" marB="34300" anchor="ctr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solidFill>
                            <a:schemeClr val="dk2"/>
                          </a:solidFill>
                          <a:latin typeface="Franklin Gothic Book" panose="020B0503020102020204" pitchFamily="34" charset="0"/>
                        </a:rPr>
                        <a:t>Grassroots→Central Office</a:t>
                      </a:r>
                      <a:endParaRPr sz="1300">
                        <a:solidFill>
                          <a:schemeClr val="dk2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68600" marR="68600" marT="34300" marB="34300" anchor="ctr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 dirty="0">
                          <a:solidFill>
                            <a:schemeClr val="dk2"/>
                          </a:solidFill>
                          <a:latin typeface="Franklin Gothic Book" panose="020B0503020102020204" pitchFamily="34" charset="0"/>
                        </a:rPr>
                        <a:t>Central RD (2 people) + grassroots</a:t>
                      </a:r>
                      <a:endParaRPr sz="1300" dirty="0">
                        <a:solidFill>
                          <a:schemeClr val="dk2"/>
                        </a:solidFill>
                        <a:latin typeface="Franklin Gothic Book" panose="020B0503020102020204" pitchFamily="34" charset="0"/>
                      </a:endParaRPr>
                    </a:p>
                  </a:txBody>
                  <a:tcPr marL="68600" marR="68600" marT="34300" marB="34300" anchor="ctr">
                    <a:lnL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F2F2F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01" name="Google Shape;201;p31" descr="Home Page | Weldon Cooper Center for Public Servi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1073" y="793709"/>
            <a:ext cx="1016551" cy="6765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31" descr="Blue Logo - University of Michigan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68235" y="828159"/>
            <a:ext cx="615691" cy="653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480170" y="828159"/>
            <a:ext cx="1983745" cy="6536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2"/>
          <p:cNvSpPr txBox="1"/>
          <p:nvPr/>
        </p:nvSpPr>
        <p:spPr>
          <a:xfrm>
            <a:off x="-54499" y="4951235"/>
            <a:ext cx="9242400" cy="207900"/>
          </a:xfrm>
          <a:prstGeom prst="rect">
            <a:avLst/>
          </a:prstGeom>
          <a:solidFill>
            <a:schemeClr val="lt1">
              <a:alpha val="9803"/>
            </a:schemeClr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NORDP 2021</a:t>
            </a:r>
            <a:endParaRPr sz="900">
              <a:solidFill>
                <a:srgbClr val="FFFFFF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209" name="Google Shape;209;p32"/>
          <p:cNvSpPr/>
          <p:nvPr/>
        </p:nvSpPr>
        <p:spPr>
          <a:xfrm>
            <a:off x="2443150" y="392826"/>
            <a:ext cx="4247100" cy="4247100"/>
          </a:xfrm>
          <a:prstGeom prst="ellipse">
            <a:avLst/>
          </a:prstGeom>
          <a:blipFill rotWithShape="1">
            <a:blip r:embed="rId3">
              <a:alphaModFix/>
            </a:blip>
            <a:stretch>
              <a:fillRect l="-50000" r="-50000"/>
            </a:stretch>
          </a:blipFill>
          <a:ln w="1905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Panel Q1: </a:t>
            </a:r>
            <a:endParaRPr sz="3100" b="1" dirty="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What are some challenges you’d like to address with the network on your campus?</a:t>
            </a:r>
            <a:endParaRPr sz="1800" dirty="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3"/>
          <p:cNvSpPr txBox="1"/>
          <p:nvPr/>
        </p:nvSpPr>
        <p:spPr>
          <a:xfrm>
            <a:off x="-54499" y="4951235"/>
            <a:ext cx="9242400" cy="207900"/>
          </a:xfrm>
          <a:prstGeom prst="rect">
            <a:avLst/>
          </a:prstGeom>
          <a:solidFill>
            <a:schemeClr val="lt1">
              <a:alpha val="9800"/>
            </a:schemeClr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FFFFFF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NORDP 2021</a:t>
            </a:r>
            <a:endParaRPr sz="900">
              <a:solidFill>
                <a:srgbClr val="FFFFFF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215" name="Google Shape;215;p33"/>
          <p:cNvSpPr/>
          <p:nvPr/>
        </p:nvSpPr>
        <p:spPr>
          <a:xfrm>
            <a:off x="2443150" y="392826"/>
            <a:ext cx="4247100" cy="4247100"/>
          </a:xfrm>
          <a:prstGeom prst="ellipse">
            <a:avLst/>
          </a:prstGeom>
          <a:blipFill rotWithShape="1">
            <a:blip r:embed="rId3">
              <a:alphaModFix/>
            </a:blip>
            <a:stretch>
              <a:fillRect l="-50000" r="-50000"/>
            </a:stretch>
          </a:blipFill>
          <a:ln w="1905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b="1" dirty="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Panel Q2: </a:t>
            </a:r>
            <a:endParaRPr sz="3100" b="1" dirty="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What resources are needed to build/sustain a community of practice?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863</Words>
  <Application>Microsoft Office PowerPoint</Application>
  <PresentationFormat>On-screen Show (16:9)</PresentationFormat>
  <Paragraphs>139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Franklin Gothic Book</vt:lpstr>
      <vt:lpstr>Calibri</vt:lpstr>
      <vt:lpstr>Roboto</vt:lpstr>
      <vt:lpstr>Libre Franklin</vt:lpstr>
      <vt:lpstr>Franklin Gothic Medium</vt:lpstr>
      <vt:lpstr>Simple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Jaynie Mitchell</dc:creator>
  <cp:lastModifiedBy>Jaynie Mitchell</cp:lastModifiedBy>
  <cp:revision>4</cp:revision>
  <dcterms:modified xsi:type="dcterms:W3CDTF">2021-05-05T20:22:06Z</dcterms:modified>
</cp:coreProperties>
</file>