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2"/>
  </p:notesMasterIdLst>
  <p:sldIdLst>
    <p:sldId id="256" r:id="rId6"/>
    <p:sldId id="266" r:id="rId7"/>
    <p:sldId id="258" r:id="rId8"/>
    <p:sldId id="268" r:id="rId9"/>
    <p:sldId id="271" r:id="rId10"/>
    <p:sldId id="272" r:id="rId11"/>
    <p:sldId id="284" r:id="rId12"/>
    <p:sldId id="285" r:id="rId13"/>
    <p:sldId id="270" r:id="rId14"/>
    <p:sldId id="278" r:id="rId15"/>
    <p:sldId id="287" r:id="rId16"/>
    <p:sldId id="280" r:id="rId17"/>
    <p:sldId id="282" r:id="rId18"/>
    <p:sldId id="279" r:id="rId19"/>
    <p:sldId id="269" r:id="rId20"/>
    <p:sldId id="26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43E"/>
    <a:srgbClr val="073573"/>
    <a:srgbClr val="092A3F"/>
    <a:srgbClr val="0E3347"/>
    <a:srgbClr val="0066FF"/>
    <a:srgbClr val="3280C0"/>
    <a:srgbClr val="0179DD"/>
    <a:srgbClr val="015396"/>
    <a:srgbClr val="0A4773"/>
    <a:srgbClr val="042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5442" autoAdjust="0"/>
  </p:normalViewPr>
  <p:slideViewPr>
    <p:cSldViewPr snapToGrid="0">
      <p:cViewPr varScale="1">
        <p:scale>
          <a:sx n="108" d="100"/>
          <a:sy n="108" d="100"/>
        </p:scale>
        <p:origin x="1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mingo\Desktop\NORDP_Presentation_Figu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Figure 1. Change in Grant Readiness Perception of </a:t>
            </a:r>
            <a:r>
              <a:rPr lang="en-US" sz="2400" b="1" baseline="0"/>
              <a:t>University of Idaho's </a:t>
            </a:r>
            <a:r>
              <a:rPr lang="en-US" sz="2400" b="1"/>
              <a:t>2020 Proposal</a:t>
            </a:r>
            <a:r>
              <a:rPr lang="en-US" sz="2400" b="1" baseline="0"/>
              <a:t> Development Academy Participants</a:t>
            </a:r>
            <a:endParaRPr lang="en-US" sz="24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Pre-Survey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1. Research Agenda</c:v>
                </c:pt>
                <c:pt idx="1">
                  <c:v>2. Finding Funding</c:v>
                </c:pt>
                <c:pt idx="2">
                  <c:v>3. Determining Fit</c:v>
                </c:pt>
                <c:pt idx="3">
                  <c:v>4. Research Positioning</c:v>
                </c:pt>
                <c:pt idx="4">
                  <c:v>5. Proposal Development</c:v>
                </c:pt>
                <c:pt idx="5">
                  <c:v>6. Institutional Support</c:v>
                </c:pt>
                <c:pt idx="6">
                  <c:v>7. PI Qualifications</c:v>
                </c:pt>
                <c:pt idx="7">
                  <c:v>8. Colleagues and Connections</c:v>
                </c:pt>
                <c:pt idx="8">
                  <c:v>9. Proposal Timing</c:v>
                </c:pt>
                <c:pt idx="9">
                  <c:v>10. Attitude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71</c:v>
                </c:pt>
                <c:pt idx="1">
                  <c:v>60</c:v>
                </c:pt>
                <c:pt idx="2">
                  <c:v>63</c:v>
                </c:pt>
                <c:pt idx="3">
                  <c:v>60</c:v>
                </c:pt>
                <c:pt idx="4">
                  <c:v>52</c:v>
                </c:pt>
                <c:pt idx="5">
                  <c:v>55</c:v>
                </c:pt>
                <c:pt idx="6">
                  <c:v>85</c:v>
                </c:pt>
                <c:pt idx="7">
                  <c:v>62</c:v>
                </c:pt>
                <c:pt idx="8">
                  <c:v>74</c:v>
                </c:pt>
                <c:pt idx="9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63-4E69-8C4E-7E18A04F32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1. Research Agenda</c:v>
                </c:pt>
                <c:pt idx="1">
                  <c:v>2. Finding Funding</c:v>
                </c:pt>
                <c:pt idx="2">
                  <c:v>3. Determining Fit</c:v>
                </c:pt>
                <c:pt idx="3">
                  <c:v>4. Research Positioning</c:v>
                </c:pt>
                <c:pt idx="4">
                  <c:v>5. Proposal Development</c:v>
                </c:pt>
                <c:pt idx="5">
                  <c:v>6. Institutional Support</c:v>
                </c:pt>
                <c:pt idx="6">
                  <c:v>7. PI Qualifications</c:v>
                </c:pt>
                <c:pt idx="7">
                  <c:v>8. Colleagues and Connections</c:v>
                </c:pt>
                <c:pt idx="8">
                  <c:v>9. Proposal Timing</c:v>
                </c:pt>
                <c:pt idx="9">
                  <c:v>10. Attitude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97</c:v>
                </c:pt>
                <c:pt idx="1">
                  <c:v>92</c:v>
                </c:pt>
                <c:pt idx="2">
                  <c:v>91</c:v>
                </c:pt>
                <c:pt idx="3">
                  <c:v>82</c:v>
                </c:pt>
                <c:pt idx="4">
                  <c:v>89</c:v>
                </c:pt>
                <c:pt idx="5">
                  <c:v>86</c:v>
                </c:pt>
                <c:pt idx="6">
                  <c:v>82</c:v>
                </c:pt>
                <c:pt idx="7">
                  <c:v>85</c:v>
                </c:pt>
                <c:pt idx="8">
                  <c:v>83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63-4E69-8C4E-7E18A04F32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43330255"/>
        <c:axId val="982464495"/>
      </c:barChart>
      <c:catAx>
        <c:axId val="1243330255"/>
        <c:scaling>
          <c:orientation val="maxMin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Grant</a:t>
                </a:r>
                <a:r>
                  <a:rPr lang="en-US" sz="2000" b="1" baseline="0"/>
                  <a:t> Readiness Categories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2464495"/>
        <c:crosses val="autoZero"/>
        <c:auto val="1"/>
        <c:lblAlgn val="ctr"/>
        <c:lblOffset val="100"/>
        <c:noMultiLvlLbl val="0"/>
      </c:catAx>
      <c:valAx>
        <c:axId val="982464495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%</a:t>
                </a:r>
                <a:r>
                  <a:rPr lang="en-US" sz="2000" b="1" baseline="0"/>
                  <a:t> </a:t>
                </a:r>
                <a:r>
                  <a:rPr lang="en-US" sz="2000" b="1"/>
                  <a:t>of Yes Responses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302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Figure 2</a:t>
            </a:r>
            <a:r>
              <a:rPr lang="en-US" sz="2400" b="1" baseline="0"/>
              <a:t>. Increases in Grant Readiness Perception by Item - UI 2020 PDA</a:t>
            </a:r>
            <a:endParaRPr lang="en-US" sz="2400" b="1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53814518993488469"/>
          <c:y val="0.27543947470483715"/>
          <c:w val="0.4157170321004971"/>
          <c:h val="0.603327290274282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Pre-Survey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Sheet2!$A$2:$A$8</c:f>
              <c:strCache>
                <c:ptCount val="7"/>
                <c:pt idx="0">
                  <c:v>1. Has a five-year research plan</c:v>
                </c:pt>
                <c:pt idx="1">
                  <c:v>6. Has create a Pivot facutly profile</c:v>
                </c:pt>
                <c:pt idx="2">
                  <c:v>10. Knows how to initiate RFD services request</c:v>
                </c:pt>
                <c:pt idx="3">
                  <c:v>13. Has reviewed agency strategic documents</c:v>
                </c:pt>
                <c:pt idx="4">
                  <c:v>14. Can explain connection between research and sponsor mission</c:v>
                </c:pt>
                <c:pt idx="5">
                  <c:v>21. Knowledgeable of awards at comparable institutions</c:v>
                </c:pt>
                <c:pt idx="6">
                  <c:v>23. Can explain project's fit to solicitation</c:v>
                </c:pt>
              </c:strCache>
            </c:strRef>
          </c:cat>
          <c:val>
            <c:numRef>
              <c:f>Sheet2!$B$2:$B$8</c:f>
              <c:numCache>
                <c:formatCode>0%</c:formatCode>
                <c:ptCount val="7"/>
                <c:pt idx="0">
                  <c:v>0.61538461538461542</c:v>
                </c:pt>
                <c:pt idx="1">
                  <c:v>0.38461538461538464</c:v>
                </c:pt>
                <c:pt idx="2">
                  <c:v>0.46153846153846156</c:v>
                </c:pt>
                <c:pt idx="3">
                  <c:v>0.38461538461538464</c:v>
                </c:pt>
                <c:pt idx="4">
                  <c:v>0.53846153846153844</c:v>
                </c:pt>
                <c:pt idx="5">
                  <c:v>0.30769230769230771</c:v>
                </c:pt>
                <c:pt idx="6">
                  <c:v>0.61538461538461542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46-4F0D-B561-3C696140FBFA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Post-Survey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Sheet2!$A$2:$A$8</c:f>
              <c:strCache>
                <c:ptCount val="7"/>
                <c:pt idx="0">
                  <c:v>1. Has a five-year research plan</c:v>
                </c:pt>
                <c:pt idx="1">
                  <c:v>6. Has create a Pivot facutly profile</c:v>
                </c:pt>
                <c:pt idx="2">
                  <c:v>10. Knows how to initiate RFD services request</c:v>
                </c:pt>
                <c:pt idx="3">
                  <c:v>13. Has reviewed agency strategic documents</c:v>
                </c:pt>
                <c:pt idx="4">
                  <c:v>14. Can explain connection between research and sponsor mission</c:v>
                </c:pt>
                <c:pt idx="5">
                  <c:v>21. Knowledgeable of awards at comparable institutions</c:v>
                </c:pt>
                <c:pt idx="6">
                  <c:v>23. Can explain project's fit to solicitation</c:v>
                </c:pt>
              </c:strCache>
            </c:strRef>
          </c:cat>
          <c:val>
            <c:numRef>
              <c:f>Sheet2!$C$2:$C$8</c:f>
              <c:numCache>
                <c:formatCode>0%</c:formatCode>
                <c:ptCount val="7"/>
                <c:pt idx="0">
                  <c:v>0.84615384615384615</c:v>
                </c:pt>
                <c:pt idx="1">
                  <c:v>0.92307692307692313</c:v>
                </c:pt>
                <c:pt idx="2">
                  <c:v>1</c:v>
                </c:pt>
                <c:pt idx="3">
                  <c:v>0.76923076923076927</c:v>
                </c:pt>
                <c:pt idx="4">
                  <c:v>0.92307692307692313</c:v>
                </c:pt>
                <c:pt idx="5">
                  <c:v>0.84615384615384615</c:v>
                </c:pt>
                <c:pt idx="6">
                  <c:v>0.92307692307692313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46-4F0D-B561-3C696140FB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32576399"/>
        <c:axId val="1240117183"/>
      </c:barChart>
      <c:catAx>
        <c:axId val="1232576399"/>
        <c:scaling>
          <c:orientation val="maxMin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Grant</a:t>
                </a:r>
                <a:r>
                  <a:rPr lang="en-US" sz="1800" b="1" baseline="0"/>
                  <a:t> Readiness Items</a:t>
                </a:r>
                <a:endParaRPr lang="en-US" sz="18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0117183"/>
        <c:crosses val="autoZero"/>
        <c:auto val="1"/>
        <c:lblAlgn val="ctr"/>
        <c:lblOffset val="100"/>
        <c:noMultiLvlLbl val="0"/>
      </c:catAx>
      <c:valAx>
        <c:axId val="1240117183"/>
        <c:scaling>
          <c:orientation val="minMax"/>
          <c:max val="1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% Yes Responses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2576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9ACB-F611-4E4B-B4AC-93C86DA0EA95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2F38F-CC62-4C75-BD06-B8B5AE6F3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6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9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18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11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02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We get better outcomes when we align our curriculum directly to grant readiness categories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864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17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19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652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54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202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09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54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operationalize that definition?</a:t>
            </a:r>
          </a:p>
          <a:p>
            <a:r>
              <a:rPr lang="en-US" dirty="0"/>
              <a:t>As Carly mentioned we went back to the literature to identify enablers and strategies that are thought to promote proposal success.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then organized strategies in to 10 categories listed here centered that we think are key to grant readiness.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25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Identified and organized strategies in to 10 categories.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each category we developed 5 questions resulting in a 50-item assessment and formative evaluation tool.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 implement the grant readiness pre-/post- assessment as one of the key workshop activities.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57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45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2F38F-CC62-4C75-BD06-B8B5AE6F3A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62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17ED-C23E-4927-97A0-DD6D8BE6D7DA}" type="datetime1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0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8210-9DE5-45EE-99B7-8901295DC11E}" type="datetime1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4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CC5F7-39B9-4D45-8531-CDAD1C8E683F}" type="datetime1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1F298-1A55-4600-B865-F5F6CC3903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9A92A-2201-4D23-A470-74BA06D88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AA7E3-56CF-44D9-A3A7-AEB871094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7D1B6-E0DA-4F41-AB3B-9A8958B3C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1F097-D4F7-4CD0-B065-74E33D291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70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8BE22-1FD4-45E5-A565-14E9FA66E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762BE-41F9-4686-920E-B5EF2FD80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4CAEE-A267-4039-80B9-77242118F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3BAE8-7BEA-4A94-B43C-663686C90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C7930-D2D0-4C43-B8C6-C7EF31894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14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FEDDF-A62B-4393-804F-5860F7127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742CE2-880F-47E4-96F6-885FE7DEFC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4CF88-9FB4-40A6-BD00-6CD3635AB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B1D07-2EB9-47CE-BB73-DC782BF2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432FD-225F-4015-94B2-160579906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82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581C6-5AA8-4056-95A5-914C20EC1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C0A65-2060-41CB-A42C-3C2A672D3F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76CB66-0A0F-44C2-8156-F028265A97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2A1AB-1D57-4612-B34F-70565BA9A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96D2C-D75E-48EB-AD7C-3E5110D9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3135E-0097-434B-9418-424A3B3D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83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2CB08-64F1-42C0-91C1-602E7B598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9BA6F-A009-4C33-8388-93742B0CA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068DB9-33C0-420C-8235-07FCEBE22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EA25FF-9319-4E9C-9C24-233CA98A0B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F6BDE9-62B1-40EA-B481-0DE7375863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879F15-A429-4420-B115-BE141461B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F4B461-247C-4670-9D98-7465B5EEF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92483A-4F34-42B1-B3E2-8028AA55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39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84E9C-0E87-407C-99A6-EA3DF68AB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B5DEE0-C55F-4F9B-BD98-043C27446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14B2D-60FD-4C1B-A578-C1A114C67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9DAE93-F71F-4E7D-966A-5A5C84A8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16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E3C24F-6003-4B57-BAE7-4EB65FE5F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AB409-A382-4838-B107-E90D321A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A3399-D45C-444B-984E-EC9B9E474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23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E80D3-4910-4657-A7B7-07AAF1519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8A491-29DD-4A3D-BF0A-3DE547F7E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1911B5-E835-4B15-90E2-1E81F0CA3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44F3-2E2A-4DEC-BF71-7F431A7AC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4425A9-50F5-4E2E-8C04-B7CB96A8B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D8874-51CB-4A90-8BE2-0C55905C4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34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2317-91CE-4F2F-976E-71EA02B11F5D}" type="datetime1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0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58800-D0B4-469C-9AA5-681AFF808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28F23A-9D69-454E-9B42-A17D90DCC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D5CC78-B638-49A6-AA25-4E646035E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2A027C-6589-4415-973E-057F43F8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DC3E4-E639-4CD5-B9F2-251A8D707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53ACE-7029-4632-95B2-4821F59E9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73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A38DC-FB14-484D-B8F1-22819B95B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42E264-9B75-4246-9DFD-F245E5832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84F6E-59F7-406F-A7D1-211F6958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8358C-3F12-4C7F-8DE4-04556F26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61FA2-1628-40EA-952B-F22CF1E1D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94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19D3F9-7647-4CE0-A1AD-C1CE381BC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76EED8-352C-433B-B177-2DAFCC4A4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AE471-EA06-4BA4-99EA-EA5A925F7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7FE4C-DC7B-4F1B-84C2-860A29938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A084E-6A16-4650-B062-507D65770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1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C8EF9-FD37-4620-9286-DE9125DFE13F}" type="datetime1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47A76-6488-4EDC-8493-443AF64474B8}" type="datetime1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1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63852-3EC0-4B28-8394-822F744C9AD6}" type="datetime1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E7F9-62EC-4AB4-A4A5-5205F2FBA2AA}" type="datetime1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5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EA4F7-D091-4A71-8167-37A4E5C68302}" type="datetime1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4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CAE23-EC17-457B-82F9-0745A80C5260}" type="datetime1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1213-B934-4D86-951C-C768D30DABBD}" type="datetime1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NORDP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8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54CE-A2FC-4B30-AE6C-8EFB50D04F7D}" type="datetime1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NORDP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5EDC0-10B2-4F83-B327-CB8929F0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5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7C4A07-50D3-4983-95AB-4FD74E6B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25C726-3DFF-4314-8410-7639EB4A0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0F7AB-0E6E-493D-A20D-D0F661D4F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A068B-F3C9-45B7-ADCB-3AF96AAE8CC8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314F-6FA1-4F57-84BE-FCB33FA7B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F581E-F3C0-47DE-80D9-4D65F2927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32D90-3326-4C92-9360-DEA6D8FB6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65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730628"/>
            <a:ext cx="12192000" cy="1754326"/>
          </a:xfrm>
          <a:prstGeom prst="rect">
            <a:avLst/>
          </a:prstGeom>
          <a:solidFill>
            <a:schemeClr val="bg1"/>
          </a:solidFill>
          <a:ln w="53975">
            <a:solidFill>
              <a:schemeClr val="bg1">
                <a:alpha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Franklin Gothic Book" panose="020B0503020102020204" pitchFamily="34" charset="0"/>
              </a:rPr>
              <a:t>New Approaches in Research Development Programs: </a:t>
            </a:r>
            <a:br>
              <a:rPr lang="en-US" sz="3600" dirty="0">
                <a:latin typeface="Franklin Gothic Book" panose="020B0503020102020204" pitchFamily="34" charset="0"/>
              </a:rPr>
            </a:br>
            <a:r>
              <a:rPr lang="en-US" sz="3600" dirty="0">
                <a:latin typeface="Franklin Gothic Book" panose="020B0503020102020204" pitchFamily="34" charset="0"/>
              </a:rPr>
              <a:t>A Proposal Development Academy to Improve Early-Career Faculty Development and Grant Readiness</a:t>
            </a:r>
          </a:p>
        </p:txBody>
      </p:sp>
    </p:spTree>
    <p:extLst>
      <p:ext uri="{BB962C8B-B14F-4D97-AF65-F5344CB8AC3E}">
        <p14:creationId xmlns:p14="http://schemas.microsoft.com/office/powerpoint/2010/main" val="217410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3280C0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8A4DF98-F89D-447E-B411-84EF37C187DF}"/>
              </a:ext>
            </a:extLst>
          </p:cNvPr>
          <p:cNvGrpSpPr/>
          <p:nvPr/>
        </p:nvGrpSpPr>
        <p:grpSpPr>
          <a:xfrm>
            <a:off x="329045" y="3192792"/>
            <a:ext cx="374715" cy="374715"/>
            <a:chOff x="5018202" y="2831970"/>
            <a:chExt cx="374715" cy="37471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7082FE8-C6C9-48F7-9918-E734FA6F78AF}"/>
                </a:ext>
              </a:extLst>
            </p:cNvPr>
            <p:cNvSpPr/>
            <p:nvPr/>
          </p:nvSpPr>
          <p:spPr>
            <a:xfrm>
              <a:off x="5018202" y="2831970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B73B892-F38F-4515-8760-A10372516C53}"/>
                </a:ext>
              </a:extLst>
            </p:cNvPr>
            <p:cNvSpPr txBox="1"/>
            <p:nvPr/>
          </p:nvSpPr>
          <p:spPr>
            <a:xfrm>
              <a:off x="5065728" y="2831970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7EE05A-7686-4884-B6E5-7C47793EA760}"/>
              </a:ext>
            </a:extLst>
          </p:cNvPr>
          <p:cNvGrpSpPr/>
          <p:nvPr/>
        </p:nvGrpSpPr>
        <p:grpSpPr>
          <a:xfrm>
            <a:off x="2478264" y="2795730"/>
            <a:ext cx="374715" cy="374715"/>
            <a:chOff x="3472008" y="2944307"/>
            <a:chExt cx="374715" cy="37471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061F37-6230-4EBC-8BB5-1C80B63C28FA}"/>
                </a:ext>
              </a:extLst>
            </p:cNvPr>
            <p:cNvSpPr/>
            <p:nvPr/>
          </p:nvSpPr>
          <p:spPr>
            <a:xfrm>
              <a:off x="3472008" y="2944307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B82CD3-929C-4C60-816F-470E00C81D34}"/>
                </a:ext>
              </a:extLst>
            </p:cNvPr>
            <p:cNvSpPr txBox="1"/>
            <p:nvPr/>
          </p:nvSpPr>
          <p:spPr>
            <a:xfrm>
              <a:off x="3524838" y="2944307"/>
              <a:ext cx="239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87DE8E-DC42-4E66-96B3-6B99B4E9D715}"/>
              </a:ext>
            </a:extLst>
          </p:cNvPr>
          <p:cNvGrpSpPr/>
          <p:nvPr/>
        </p:nvGrpSpPr>
        <p:grpSpPr>
          <a:xfrm>
            <a:off x="1398806" y="2801113"/>
            <a:ext cx="374715" cy="374715"/>
            <a:chOff x="3959257" y="2196446"/>
            <a:chExt cx="374715" cy="37471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94E3A3-15D9-4E5A-BCD6-44F2DAE8839D}"/>
                </a:ext>
              </a:extLst>
            </p:cNvPr>
            <p:cNvSpPr/>
            <p:nvPr/>
          </p:nvSpPr>
          <p:spPr>
            <a:xfrm>
              <a:off x="3959257" y="2196446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ECF484D-95C2-44E8-B699-BE5CB952499B}"/>
                </a:ext>
              </a:extLst>
            </p:cNvPr>
            <p:cNvSpPr txBox="1"/>
            <p:nvPr/>
          </p:nvSpPr>
          <p:spPr>
            <a:xfrm>
              <a:off x="4006783" y="2196446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39A4F8-0EC5-40F5-A438-CB1CC4C74AE1}"/>
              </a:ext>
            </a:extLst>
          </p:cNvPr>
          <p:cNvGrpSpPr/>
          <p:nvPr/>
        </p:nvGrpSpPr>
        <p:grpSpPr>
          <a:xfrm>
            <a:off x="3486763" y="3195279"/>
            <a:ext cx="374715" cy="388783"/>
            <a:chOff x="3500681" y="3714104"/>
            <a:chExt cx="374715" cy="38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479B3B-FCD9-41AD-9BBF-2B86EB14FB26}"/>
                </a:ext>
              </a:extLst>
            </p:cNvPr>
            <p:cNvSpPr/>
            <p:nvPr/>
          </p:nvSpPr>
          <p:spPr>
            <a:xfrm>
              <a:off x="3500681" y="3728172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00951D-5636-4B00-8285-2DA7E13A389A}"/>
                </a:ext>
              </a:extLst>
            </p:cNvPr>
            <p:cNvSpPr txBox="1"/>
            <p:nvPr/>
          </p:nvSpPr>
          <p:spPr>
            <a:xfrm>
              <a:off x="3524838" y="3714104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E47720E-2F29-4AAB-BDC1-09D2E0688267}"/>
              </a:ext>
            </a:extLst>
          </p:cNvPr>
          <p:cNvGrpSpPr/>
          <p:nvPr/>
        </p:nvGrpSpPr>
        <p:grpSpPr>
          <a:xfrm>
            <a:off x="5320071" y="2791073"/>
            <a:ext cx="374715" cy="377072"/>
            <a:chOff x="2456860" y="3960945"/>
            <a:chExt cx="374715" cy="37707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755BD69-30BB-478E-B63C-90F2900909C2}"/>
                </a:ext>
              </a:extLst>
            </p:cNvPr>
            <p:cNvSpPr/>
            <p:nvPr/>
          </p:nvSpPr>
          <p:spPr>
            <a:xfrm>
              <a:off x="2456860" y="3963302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CE66E2-E6D1-4C3D-9784-B4570E3135D0}"/>
                </a:ext>
              </a:extLst>
            </p:cNvPr>
            <p:cNvSpPr txBox="1"/>
            <p:nvPr/>
          </p:nvSpPr>
          <p:spPr>
            <a:xfrm>
              <a:off x="2504386" y="3960945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2026BFF-41E5-408E-9B85-6B82A7A0EB48}"/>
              </a:ext>
            </a:extLst>
          </p:cNvPr>
          <p:cNvGrpSpPr/>
          <p:nvPr/>
        </p:nvGrpSpPr>
        <p:grpSpPr>
          <a:xfrm>
            <a:off x="6501361" y="2804809"/>
            <a:ext cx="374715" cy="374715"/>
            <a:chOff x="4499728" y="1598746"/>
            <a:chExt cx="374715" cy="37471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657D58-4094-4651-8ADE-CE900479067D}"/>
                </a:ext>
              </a:extLst>
            </p:cNvPr>
            <p:cNvSpPr/>
            <p:nvPr/>
          </p:nvSpPr>
          <p:spPr>
            <a:xfrm>
              <a:off x="4499728" y="1598746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B5468C-022E-4D35-B1E6-972EBAE3A9CB}"/>
                </a:ext>
              </a:extLst>
            </p:cNvPr>
            <p:cNvSpPr txBox="1"/>
            <p:nvPr/>
          </p:nvSpPr>
          <p:spPr>
            <a:xfrm>
              <a:off x="4547254" y="1598746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259AC2-F7F2-4666-8BEC-18077B1FB7AE}"/>
              </a:ext>
            </a:extLst>
          </p:cNvPr>
          <p:cNvGrpSpPr/>
          <p:nvPr/>
        </p:nvGrpSpPr>
        <p:grpSpPr>
          <a:xfrm>
            <a:off x="7546402" y="3202424"/>
            <a:ext cx="374715" cy="382455"/>
            <a:chOff x="4557072" y="4586244"/>
            <a:chExt cx="374715" cy="38245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71B2351-F515-4D97-97D4-0CDC64CF70C0}"/>
                </a:ext>
              </a:extLst>
            </p:cNvPr>
            <p:cNvSpPr/>
            <p:nvPr/>
          </p:nvSpPr>
          <p:spPr>
            <a:xfrm>
              <a:off x="4557072" y="4593984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C4426A4-0B03-41ED-BCA1-000C4DFDACF8}"/>
                </a:ext>
              </a:extLst>
            </p:cNvPr>
            <p:cNvSpPr txBox="1"/>
            <p:nvPr/>
          </p:nvSpPr>
          <p:spPr>
            <a:xfrm>
              <a:off x="4599884" y="4586244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7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53A4062-4772-464E-8CFD-9D28A902BE2C}"/>
              </a:ext>
            </a:extLst>
          </p:cNvPr>
          <p:cNvGrpSpPr/>
          <p:nvPr/>
        </p:nvGrpSpPr>
        <p:grpSpPr>
          <a:xfrm>
            <a:off x="8641785" y="3192792"/>
            <a:ext cx="374715" cy="374715"/>
            <a:chOff x="8004927" y="3785008"/>
            <a:chExt cx="374715" cy="37471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B9568B-9B33-48AA-AE4F-4D4759E328EC}"/>
                </a:ext>
              </a:extLst>
            </p:cNvPr>
            <p:cNvSpPr/>
            <p:nvPr/>
          </p:nvSpPr>
          <p:spPr>
            <a:xfrm>
              <a:off x="8004927" y="3785008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E30675E-8EAA-41C4-BD59-1103B075D538}"/>
                </a:ext>
              </a:extLst>
            </p:cNvPr>
            <p:cNvSpPr txBox="1"/>
            <p:nvPr/>
          </p:nvSpPr>
          <p:spPr>
            <a:xfrm>
              <a:off x="8052453" y="3787699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8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C133FAD-3D17-48F4-8392-7B71EC5298A0}"/>
              </a:ext>
            </a:extLst>
          </p:cNvPr>
          <p:cNvCxnSpPr>
            <a:cxnSpLocks/>
          </p:cNvCxnSpPr>
          <p:nvPr/>
        </p:nvCxnSpPr>
        <p:spPr>
          <a:xfrm>
            <a:off x="199534" y="3192792"/>
            <a:ext cx="11792931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07D76E6-40FF-4E53-90A7-857D52BFBF91}"/>
              </a:ext>
            </a:extLst>
          </p:cNvPr>
          <p:cNvCxnSpPr>
            <a:cxnSpLocks/>
          </p:cNvCxnSpPr>
          <p:nvPr/>
        </p:nvCxnSpPr>
        <p:spPr>
          <a:xfrm flipH="1" flipV="1">
            <a:off x="1592175" y="474943"/>
            <a:ext cx="1" cy="2312231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2F2CDDD-A995-41C4-BCF1-CF58AE2ED26C}"/>
              </a:ext>
            </a:extLst>
          </p:cNvPr>
          <p:cNvCxnSpPr>
            <a:cxnSpLocks/>
          </p:cNvCxnSpPr>
          <p:nvPr/>
        </p:nvCxnSpPr>
        <p:spPr>
          <a:xfrm flipH="1" flipV="1">
            <a:off x="516402" y="3584062"/>
            <a:ext cx="1" cy="1684706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866F8CA-68AD-42D2-A028-ECABE71452F9}"/>
              </a:ext>
            </a:extLst>
          </p:cNvPr>
          <p:cNvSpPr txBox="1"/>
          <p:nvPr/>
        </p:nvSpPr>
        <p:spPr>
          <a:xfrm>
            <a:off x="330980" y="5189296"/>
            <a:ext cx="28532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Research Agenda </a:t>
            </a:r>
            <a:r>
              <a:rPr lang="en-US" sz="1600" b="1">
                <a:solidFill>
                  <a:schemeClr val="bg1"/>
                </a:solidFill>
              </a:rPr>
              <a:t>Developing a 5-year Research Funding Plan</a:t>
            </a:r>
            <a:br>
              <a:rPr lang="en-US" sz="1600" b="1">
                <a:solidFill>
                  <a:schemeClr val="bg1"/>
                </a:solidFill>
              </a:rPr>
            </a:br>
            <a:r>
              <a:rPr lang="en-US" sz="1600" b="1">
                <a:solidFill>
                  <a:srgbClr val="FFFF00"/>
                </a:solidFill>
              </a:rPr>
              <a:t>Grant Readiness Pre-Survey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928225-FEEC-4C1B-AD83-A23590A65C21}"/>
              </a:ext>
            </a:extLst>
          </p:cNvPr>
          <p:cNvSpPr txBox="1"/>
          <p:nvPr/>
        </p:nvSpPr>
        <p:spPr>
          <a:xfrm>
            <a:off x="1408232" y="364781"/>
            <a:ext cx="34147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Optimizing Funding Searches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Crafting a Research Profile </a:t>
            </a:r>
            <a:br>
              <a:rPr lang="en-US" sz="1600" b="1">
                <a:solidFill>
                  <a:schemeClr val="bg1"/>
                </a:solidFill>
              </a:rPr>
            </a:br>
            <a:r>
              <a:rPr lang="en-US" sz="1600" b="1">
                <a:solidFill>
                  <a:schemeClr val="bg1"/>
                </a:solidFill>
              </a:rPr>
              <a:t>Using Pivot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BF375D-BE07-4F76-B4D4-B4F7189223F2}"/>
              </a:ext>
            </a:extLst>
          </p:cNvPr>
          <p:cNvSpPr txBox="1"/>
          <p:nvPr/>
        </p:nvSpPr>
        <p:spPr>
          <a:xfrm>
            <a:off x="2487691" y="1758019"/>
            <a:ext cx="27155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Know Your Funder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Uncovering Sponsor Grant and Funding Data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ED970E-951A-4CF8-B9F4-CE56B95BD176}"/>
              </a:ext>
            </a:extLst>
          </p:cNvPr>
          <p:cNvSpPr txBox="1"/>
          <p:nvPr/>
        </p:nvSpPr>
        <p:spPr>
          <a:xfrm>
            <a:off x="3497988" y="3750969"/>
            <a:ext cx="3377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Research Positioning / Institutional Resources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Contacting Program Officers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Assembling Institutional Resources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B63A37B-485F-4897-97EF-EB0B94219838}"/>
              </a:ext>
            </a:extLst>
          </p:cNvPr>
          <p:cNvSpPr txBox="1"/>
          <p:nvPr/>
        </p:nvSpPr>
        <p:spPr>
          <a:xfrm>
            <a:off x="5324649" y="364781"/>
            <a:ext cx="33773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Solicitation Requirements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Dissecting Proposal Solicitation for Effective Proposal Writing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13286AA-8ED5-4729-A30A-1767AA7B51D8}"/>
              </a:ext>
            </a:extLst>
          </p:cNvPr>
          <p:cNvSpPr txBox="1"/>
          <p:nvPr/>
        </p:nvSpPr>
        <p:spPr>
          <a:xfrm>
            <a:off x="6508175" y="1758019"/>
            <a:ext cx="36500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Effective Proposal Structure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Review funded proposals to identify effective proposal architecture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6B8A4D-4C9A-4C8E-816A-C20DED203087}"/>
              </a:ext>
            </a:extLst>
          </p:cNvPr>
          <p:cNvSpPr txBox="1"/>
          <p:nvPr/>
        </p:nvSpPr>
        <p:spPr>
          <a:xfrm>
            <a:off x="7551794" y="5418689"/>
            <a:ext cx="3527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Colleagues &amp; Connections / Resources &amp; Support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Proposal Production Team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Grant Competitiveness Contact List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5FF9DE1-EACF-4CAB-BF41-B2BB7E81024B}"/>
              </a:ext>
            </a:extLst>
          </p:cNvPr>
          <p:cNvSpPr txBox="1"/>
          <p:nvPr/>
        </p:nvSpPr>
        <p:spPr>
          <a:xfrm>
            <a:off x="8651602" y="3741542"/>
            <a:ext cx="34712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Honing Proposal Materials and Timing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Create master proposal documents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Finalize 5-year Research Plan</a:t>
            </a:r>
            <a:br>
              <a:rPr lang="en-US" sz="1600" b="1">
                <a:solidFill>
                  <a:schemeClr val="bg1"/>
                </a:solidFill>
              </a:rPr>
            </a:br>
            <a:r>
              <a:rPr lang="en-US" sz="1600" b="1">
                <a:solidFill>
                  <a:srgbClr val="FFFF00"/>
                </a:solidFill>
              </a:rPr>
              <a:t>Grant Readiness Post-Survey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0B53781-7010-45DB-8DEB-2735DBF131BE}"/>
              </a:ext>
            </a:extLst>
          </p:cNvPr>
          <p:cNvCxnSpPr>
            <a:cxnSpLocks/>
          </p:cNvCxnSpPr>
          <p:nvPr/>
        </p:nvCxnSpPr>
        <p:spPr>
          <a:xfrm flipV="1">
            <a:off x="7729046" y="3578495"/>
            <a:ext cx="0" cy="1926759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C499DF9-BF0E-4245-A9C8-E050E2D71DA1}"/>
              </a:ext>
            </a:extLst>
          </p:cNvPr>
          <p:cNvCxnSpPr>
            <a:cxnSpLocks/>
          </p:cNvCxnSpPr>
          <p:nvPr/>
        </p:nvCxnSpPr>
        <p:spPr>
          <a:xfrm flipH="1" flipV="1">
            <a:off x="6691562" y="1857340"/>
            <a:ext cx="1" cy="94643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17F561B-B6C1-47AB-8653-455F6263E6E8}"/>
              </a:ext>
            </a:extLst>
          </p:cNvPr>
          <p:cNvCxnSpPr>
            <a:cxnSpLocks/>
          </p:cNvCxnSpPr>
          <p:nvPr/>
        </p:nvCxnSpPr>
        <p:spPr>
          <a:xfrm flipV="1">
            <a:off x="8829143" y="3543795"/>
            <a:ext cx="0" cy="26178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E81066B7-EB5F-4B50-8AB3-366B123BC25F}"/>
              </a:ext>
            </a:extLst>
          </p:cNvPr>
          <p:cNvSpPr txBox="1"/>
          <p:nvPr/>
        </p:nvSpPr>
        <p:spPr>
          <a:xfrm>
            <a:off x="103297" y="2801113"/>
            <a:ext cx="84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Week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AC0F435-CD82-464C-B18B-C11C767668B4}"/>
              </a:ext>
            </a:extLst>
          </p:cNvPr>
          <p:cNvCxnSpPr>
            <a:cxnSpLocks/>
          </p:cNvCxnSpPr>
          <p:nvPr/>
        </p:nvCxnSpPr>
        <p:spPr>
          <a:xfrm flipH="1" flipV="1">
            <a:off x="2665621" y="1869288"/>
            <a:ext cx="1" cy="94643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21FF4F2-8588-4810-A761-926B2A2E53CF}"/>
              </a:ext>
            </a:extLst>
          </p:cNvPr>
          <p:cNvCxnSpPr>
            <a:cxnSpLocks/>
          </p:cNvCxnSpPr>
          <p:nvPr/>
        </p:nvCxnSpPr>
        <p:spPr>
          <a:xfrm flipH="1" flipV="1">
            <a:off x="5507428" y="466518"/>
            <a:ext cx="1" cy="2312231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BAA17C4-28D8-497B-A32D-2EDC9EBD54C8}"/>
              </a:ext>
            </a:extLst>
          </p:cNvPr>
          <p:cNvCxnSpPr>
            <a:cxnSpLocks/>
          </p:cNvCxnSpPr>
          <p:nvPr/>
        </p:nvCxnSpPr>
        <p:spPr>
          <a:xfrm flipV="1">
            <a:off x="3674120" y="3562124"/>
            <a:ext cx="0" cy="26178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00777D9-A605-496C-A6AE-4F44E553E0A2}"/>
              </a:ext>
            </a:extLst>
          </p:cNvPr>
          <p:cNvSpPr/>
          <p:nvPr/>
        </p:nvSpPr>
        <p:spPr>
          <a:xfrm>
            <a:off x="483405" y="6014301"/>
            <a:ext cx="2667852" cy="3137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1F7BF0F-6656-4F70-8B18-9A43FB238EDA}"/>
              </a:ext>
            </a:extLst>
          </p:cNvPr>
          <p:cNvSpPr/>
          <p:nvPr/>
        </p:nvSpPr>
        <p:spPr>
          <a:xfrm>
            <a:off x="8847996" y="4874324"/>
            <a:ext cx="2667852" cy="3137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1B3C3CF-FBE6-4585-8B46-BEA348CDC2CE}"/>
              </a:ext>
            </a:extLst>
          </p:cNvPr>
          <p:cNvCxnSpPr/>
          <p:nvPr/>
        </p:nvCxnSpPr>
        <p:spPr>
          <a:xfrm flipV="1">
            <a:off x="3151257" y="5188092"/>
            <a:ext cx="5677886" cy="82620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162411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10F082CC-A475-4827-BDD8-72E4B63B9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020825"/>
              </p:ext>
            </p:extLst>
          </p:nvPr>
        </p:nvGraphicFramePr>
        <p:xfrm>
          <a:off x="231090" y="291402"/>
          <a:ext cx="11729819" cy="6027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180">
                  <a:extLst>
                    <a:ext uri="{9D8B030D-6E8A-4147-A177-3AD203B41FA5}">
                      <a16:colId xmlns:a16="http://schemas.microsoft.com/office/drawing/2014/main" val="3659259331"/>
                    </a:ext>
                  </a:extLst>
                </a:gridCol>
                <a:gridCol w="9485644">
                  <a:extLst>
                    <a:ext uri="{9D8B030D-6E8A-4147-A177-3AD203B41FA5}">
                      <a16:colId xmlns:a16="http://schemas.microsoft.com/office/drawing/2014/main" val="1522374746"/>
                    </a:ext>
                  </a:extLst>
                </a:gridCol>
                <a:gridCol w="1379995">
                  <a:extLst>
                    <a:ext uri="{9D8B030D-6E8A-4147-A177-3AD203B41FA5}">
                      <a16:colId xmlns:a16="http://schemas.microsoft.com/office/drawing/2014/main" val="3463969124"/>
                    </a:ext>
                  </a:extLst>
                </a:gridCol>
              </a:tblGrid>
              <a:tr h="8871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</a:rPr>
                        <a:t>Week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Workshop Activities / Faculty Products</a:t>
                      </a: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10540" algn="l"/>
                        </a:tabLs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</a:rPr>
                        <a:t>Grant Readiness Category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828226"/>
                  </a:ext>
                </a:extLst>
              </a:tr>
              <a:tr h="433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Create first draft of a 5-year research plan for proposal submissions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I, II, IV, VII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4940082"/>
                  </a:ext>
                </a:extLst>
              </a:tr>
              <a:tr h="8871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Develop a research profile</a:t>
                      </a:r>
                    </a:p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Use Pivot to create a targeted funding opportunity search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II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3287244"/>
                  </a:ext>
                </a:extLst>
              </a:tr>
              <a:tr h="11218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Identify the culture, mission, interests, and program officer information</a:t>
                      </a:r>
                    </a:p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Find funding data/history for one federal agency or private funder related to research area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III, IV, 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766206"/>
                  </a:ext>
                </a:extLst>
              </a:tr>
              <a:tr h="433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Create a first draft of a facilities document for use in future grant applications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III, IV, VI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6696262"/>
                  </a:ext>
                </a:extLst>
              </a:tr>
              <a:tr h="433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Use a proposal solicitation to develop a proposal development checklist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5700077"/>
                  </a:ext>
                </a:extLst>
              </a:tr>
              <a:tr h="433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Review and score a funded proposal to identify effective proposal architecture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IV, 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1684781"/>
                  </a:ext>
                </a:extLst>
              </a:tr>
              <a:tr h="433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Develop a Proposal Production Team and Grant Competitiveness Contact List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IV, VIII, IX, X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5736464"/>
                  </a:ext>
                </a:extLst>
              </a:tr>
              <a:tr h="8871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9243E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Investigate the rhetorical purpose of supplementary documents</a:t>
                      </a:r>
                    </a:p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Finalize and submit a 5-year research plan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0642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625546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bg1"/>
                </a:solidFill>
                <a:latin typeface="Franklin Gothic Book" panose="020B0503020102020204" pitchFamily="34" charset="0"/>
              </a:rPr>
              <a:t>Preliminary Results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E5FFCFF-B51D-47B7-B77F-1BDA9D9975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119080"/>
              </p:ext>
            </p:extLst>
          </p:nvPr>
        </p:nvGraphicFramePr>
        <p:xfrm>
          <a:off x="1336430" y="1290935"/>
          <a:ext cx="9867482" cy="5567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65717289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Preliminary Results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A447362-E432-41C3-BE26-2F819DF6B6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3861891"/>
              </p:ext>
            </p:extLst>
          </p:nvPr>
        </p:nvGraphicFramePr>
        <p:xfrm>
          <a:off x="-512466" y="1784336"/>
          <a:ext cx="12557113" cy="4435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69151099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Lessons Learned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0399" y="1993315"/>
            <a:ext cx="1048629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Preserve prestige of small-cohort model</a:t>
            </a: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Accountability and feedback on homework assignments are key</a:t>
            </a: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Completion of a five-year research funding plan critical</a:t>
            </a: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We get better outcomes when we align our curriculum directly to grant readiness categories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In next iterations, we will convert grant readiness survey to </a:t>
            </a:r>
            <a:r>
              <a:rPr lang="en-US" sz="2800" dirty="0" err="1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likert</a:t>
            </a:r>
            <a:r>
              <a:rPr lang="en-US" sz="28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 scale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</p:spTree>
    <p:extLst>
      <p:ext uri="{BB962C8B-B14F-4D97-AF65-F5344CB8AC3E}">
        <p14:creationId xmlns:p14="http://schemas.microsoft.com/office/powerpoint/2010/main" val="1217831437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4302" y="1787997"/>
            <a:ext cx="11650345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New approach that considers </a:t>
            </a:r>
            <a:r>
              <a:rPr lang="en-US" sz="32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enablers</a:t>
            </a: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 and </a:t>
            </a:r>
            <a:r>
              <a:rPr lang="en-US" sz="32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strategies</a:t>
            </a: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 that promote proposal success</a:t>
            </a:r>
          </a:p>
          <a:p>
            <a:pPr marL="457200" indent="-4572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Focused on assessing and enhancing </a:t>
            </a:r>
            <a:r>
              <a:rPr lang="en-US" sz="3200" i="1" dirty="0">
                <a:solidFill>
                  <a:srgbClr val="073573"/>
                </a:solidFill>
                <a:latin typeface="Franklin Gothic Book" panose="020B0503020102020204" pitchFamily="34" charset="0"/>
              </a:rPr>
              <a:t>individual</a:t>
            </a: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 grant readiness</a:t>
            </a:r>
          </a:p>
          <a:p>
            <a:pPr marL="457200" indent="-4572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Strategies to implement </a:t>
            </a:r>
            <a:r>
              <a:rPr lang="en-US" sz="3200" b="1" i="1" u="sng" dirty="0">
                <a:solidFill>
                  <a:srgbClr val="073573"/>
                </a:solidFill>
                <a:latin typeface="Franklin Gothic Book" panose="020B0503020102020204" pitchFamily="34" charset="0"/>
              </a:rPr>
              <a:t>before</a:t>
            </a:r>
            <a:r>
              <a:rPr lang="en-US" sz="3200" b="1" dirty="0">
                <a:solidFill>
                  <a:srgbClr val="073573"/>
                </a:solidFill>
                <a:latin typeface="Franklin Gothic Book" panose="020B0503020102020204" pitchFamily="34" charset="0"/>
              </a:rPr>
              <a:t> </a:t>
            </a: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proposal writing</a:t>
            </a:r>
            <a:endParaRPr lang="en-US" sz="3200" dirty="0">
              <a:latin typeface="Franklin Gothic Book" panose="020B0503020102020204" pitchFamily="34" charset="0"/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Questions? Want to know more?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Attend our Pre-Conference Roundtable and Q&amp;A Session on Tuesday 4/27/2021 from 2-3 p.m. EDT </a:t>
            </a:r>
            <a:endParaRPr lang="en-US" sz="2400" dirty="0">
              <a:solidFill>
                <a:srgbClr val="073573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DA735-8ED8-4031-962C-59246BE1F950}"/>
              </a:ext>
            </a:extLst>
          </p:cNvPr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Takeaways</a:t>
            </a:r>
          </a:p>
        </p:txBody>
      </p:sp>
    </p:spTree>
    <p:extLst>
      <p:ext uri="{BB962C8B-B14F-4D97-AF65-F5344CB8AC3E}">
        <p14:creationId xmlns:p14="http://schemas.microsoft.com/office/powerpoint/2010/main" val="3804868827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3280C0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9653" y="1246049"/>
            <a:ext cx="2599949" cy="42397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30D795-4016-42BA-B53C-AB7FA688C0F7}"/>
              </a:ext>
            </a:extLst>
          </p:cNvPr>
          <p:cNvSpPr txBox="1"/>
          <p:nvPr/>
        </p:nvSpPr>
        <p:spPr>
          <a:xfrm>
            <a:off x="602398" y="797510"/>
            <a:ext cx="824429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FFFFFF"/>
                </a:solidFill>
                <a:latin typeface="Franklin Gothic Book" panose="020B0503020102020204" pitchFamily="34" charset="0"/>
              </a:rPr>
              <a:t>CONTACTS:</a:t>
            </a:r>
          </a:p>
          <a:p>
            <a:endParaRPr lang="en-US" sz="2800">
              <a:solidFill>
                <a:srgbClr val="00203A"/>
              </a:solidFill>
              <a:latin typeface="Franklin Gothic Book" panose="020B0503020102020204" pitchFamily="34" charset="0"/>
            </a:endParaRPr>
          </a:p>
          <a:p>
            <a:r>
              <a:rPr lang="en-US" sz="2800">
                <a:solidFill>
                  <a:srgbClr val="FFFF00"/>
                </a:solidFill>
                <a:latin typeface="Franklin Gothic Book" panose="020B0503020102020204" pitchFamily="34" charset="0"/>
              </a:rPr>
              <a:t>Carly Cummings, PhD, CPRA</a:t>
            </a:r>
          </a:p>
          <a:p>
            <a:r>
              <a:rPr lang="en-US" sz="2800">
                <a:solidFill>
                  <a:schemeClr val="bg1"/>
                </a:solidFill>
                <a:latin typeface="Franklin Gothic Book" panose="020B0503020102020204" pitchFamily="34" charset="0"/>
              </a:rPr>
              <a:t>Director, Office of Research and Faculty Development</a:t>
            </a:r>
          </a:p>
          <a:p>
            <a:r>
              <a:rPr lang="en-US" sz="2800" b="1">
                <a:solidFill>
                  <a:schemeClr val="bg1"/>
                </a:solidFill>
                <a:latin typeface="Franklin Gothic Book" panose="020B0503020102020204" pitchFamily="34" charset="0"/>
              </a:rPr>
              <a:t>ccummings@uidaho.edu</a:t>
            </a:r>
            <a:endParaRPr lang="en-US" sz="2800">
              <a:solidFill>
                <a:schemeClr val="bg1"/>
              </a:solidFill>
              <a:latin typeface="Franklin Gothic Book" panose="020B0503020102020204" pitchFamily="34" charset="0"/>
            </a:endParaRPr>
          </a:p>
          <a:p>
            <a:r>
              <a:rPr lang="en-US" sz="2800" b="1">
                <a:solidFill>
                  <a:schemeClr val="bg1"/>
                </a:solidFill>
                <a:latin typeface="Franklin Gothic Book" panose="020B0503020102020204" pitchFamily="34" charset="0"/>
              </a:rPr>
              <a:t>208-885-1058</a:t>
            </a:r>
          </a:p>
          <a:p>
            <a:endParaRPr lang="en-US" sz="2800" b="1">
              <a:solidFill>
                <a:schemeClr val="bg1"/>
              </a:solidFill>
              <a:latin typeface="Franklin Gothic Book" panose="020B0503020102020204" pitchFamily="34" charset="0"/>
            </a:endParaRPr>
          </a:p>
          <a:p>
            <a:r>
              <a:rPr lang="en-US" sz="2800">
                <a:solidFill>
                  <a:srgbClr val="FFFF00"/>
                </a:solidFill>
                <a:latin typeface="Franklin Gothic Book" panose="020B0503020102020204" pitchFamily="34" charset="0"/>
              </a:rPr>
              <a:t>Kendra Mingo, MA, CRA</a:t>
            </a:r>
          </a:p>
          <a:p>
            <a:r>
              <a:rPr lang="en-US" sz="2800">
                <a:solidFill>
                  <a:schemeClr val="bg1"/>
                </a:solidFill>
                <a:latin typeface="Franklin Gothic Book" panose="020B0503020102020204" pitchFamily="34" charset="0"/>
              </a:rPr>
              <a:t>Senior Proposal Development Specialist</a:t>
            </a:r>
          </a:p>
          <a:p>
            <a:r>
              <a:rPr lang="en-US" sz="2800">
                <a:solidFill>
                  <a:schemeClr val="bg1"/>
                </a:solidFill>
                <a:latin typeface="Franklin Gothic Book" panose="020B0503020102020204" pitchFamily="34" charset="0"/>
              </a:rPr>
              <a:t>Office of Research and Faculty Development</a:t>
            </a:r>
          </a:p>
          <a:p>
            <a:r>
              <a:rPr lang="en-US" sz="2800" b="1">
                <a:solidFill>
                  <a:schemeClr val="bg1"/>
                </a:solidFill>
                <a:latin typeface="Franklin Gothic Book" panose="020B0503020102020204" pitchFamily="34" charset="0"/>
              </a:rPr>
              <a:t>kmingo@uidaho.edu</a:t>
            </a:r>
            <a:endParaRPr lang="en-US" sz="2800">
              <a:solidFill>
                <a:schemeClr val="bg1"/>
              </a:solidFill>
              <a:latin typeface="Franklin Gothic Book" panose="020B0503020102020204" pitchFamily="34" charset="0"/>
            </a:endParaRPr>
          </a:p>
          <a:p>
            <a:r>
              <a:rPr lang="en-US" sz="2800" b="1">
                <a:solidFill>
                  <a:schemeClr val="bg1"/>
                </a:solidFill>
                <a:latin typeface="Franklin Gothic Book" panose="020B0503020102020204" pitchFamily="34" charset="0"/>
              </a:rPr>
              <a:t>208-885-1178</a:t>
            </a:r>
          </a:p>
        </p:txBody>
      </p:sp>
    </p:spTree>
    <p:extLst>
      <p:ext uri="{BB962C8B-B14F-4D97-AF65-F5344CB8AC3E}">
        <p14:creationId xmlns:p14="http://schemas.microsoft.com/office/powerpoint/2010/main" val="903795847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Presenters / Coauthors</a:t>
            </a:r>
            <a:endParaRPr lang="en-US" sz="4000" dirty="0">
              <a:solidFill>
                <a:srgbClr val="073573"/>
              </a:solidFill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1808" y="1638815"/>
            <a:ext cx="11168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Franklin Gothic Book" panose="020B0503020102020204" pitchFamily="34" charset="0"/>
              </a:rPr>
              <a:t>University of Idaho Office of Research and Faculty Development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74440" y="6583928"/>
            <a:ext cx="12323204" cy="276999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3280C0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54CA6F-7EB3-4B7C-95C1-3FC247B8A9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68" y="2459106"/>
            <a:ext cx="2588254" cy="25882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0581A-5AAA-478F-8228-98E06F43708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734" y="2459106"/>
            <a:ext cx="2588254" cy="2588254"/>
          </a:xfrm>
          <a:prstGeom prst="rect">
            <a:avLst/>
          </a:prstGeom>
        </p:spPr>
      </p:pic>
      <p:pic>
        <p:nvPicPr>
          <p:cNvPr id="10" name="Picture 9" descr="A picture containing person, window&#10;&#10;Description automatically generated">
            <a:extLst>
              <a:ext uri="{FF2B5EF4-FFF2-40B4-BE49-F238E27FC236}">
                <a16:creationId xmlns:a16="http://schemas.microsoft.com/office/drawing/2014/main" id="{823877EF-F0B6-442C-B308-54335D73175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890" y="2459106"/>
            <a:ext cx="2588254" cy="25882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D61DF7-F83A-4743-B67F-448C0AE824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494" y="2459106"/>
            <a:ext cx="2588253" cy="25882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F6D999-CEDA-4730-B89A-5D8D623D9D21}"/>
              </a:ext>
            </a:extLst>
          </p:cNvPr>
          <p:cNvSpPr txBox="1"/>
          <p:nvPr/>
        </p:nvSpPr>
        <p:spPr>
          <a:xfrm>
            <a:off x="387068" y="5190904"/>
            <a:ext cx="23944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Franklin Gothic Book" panose="020B0503020102020204" pitchFamily="34" charset="0"/>
              </a:rPr>
              <a:t>Carly Cummings</a:t>
            </a:r>
          </a:p>
          <a:p>
            <a:r>
              <a:rPr lang="en-US" sz="2000">
                <a:solidFill>
                  <a:schemeClr val="bg1"/>
                </a:solidFill>
                <a:latin typeface="Franklin Gothic Book" panose="020B0503020102020204" pitchFamily="34" charset="0"/>
              </a:rPr>
              <a:t>RFD Director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124C39-4D86-4C87-AB80-FEE3349F4E7C}"/>
              </a:ext>
            </a:extLst>
          </p:cNvPr>
          <p:cNvSpPr txBox="1"/>
          <p:nvPr/>
        </p:nvSpPr>
        <p:spPr>
          <a:xfrm>
            <a:off x="3251734" y="5190904"/>
            <a:ext cx="2951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Franklin Gothic Book" panose="020B0503020102020204" pitchFamily="34" charset="0"/>
              </a:rPr>
              <a:t>Kendra Mingo</a:t>
            </a:r>
          </a:p>
          <a:p>
            <a:r>
              <a:rPr lang="en-US" sz="2000">
                <a:solidFill>
                  <a:schemeClr val="bg1"/>
                </a:solidFill>
                <a:latin typeface="Franklin Gothic Book" panose="020B0503020102020204" pitchFamily="34" charset="0"/>
              </a:rPr>
              <a:t>Senior Proposal Development Specialist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AE939A-6342-45D1-8334-3F8D4C104436}"/>
              </a:ext>
            </a:extLst>
          </p:cNvPr>
          <p:cNvSpPr txBox="1"/>
          <p:nvPr/>
        </p:nvSpPr>
        <p:spPr>
          <a:xfrm>
            <a:off x="6165890" y="5190904"/>
            <a:ext cx="2766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Franklin Gothic Book" panose="020B0503020102020204" pitchFamily="34" charset="0"/>
              </a:rPr>
              <a:t>Nancy Holmes</a:t>
            </a:r>
          </a:p>
          <a:p>
            <a:r>
              <a:rPr lang="en-US" sz="2000">
                <a:solidFill>
                  <a:schemeClr val="bg1"/>
                </a:solidFill>
                <a:latin typeface="Franklin Gothic Book" panose="020B0503020102020204" pitchFamily="34" charset="0"/>
              </a:rPr>
              <a:t>Proposal Development Specialist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5C0A56-8734-4F10-BF22-077CD49B23FC}"/>
              </a:ext>
            </a:extLst>
          </p:cNvPr>
          <p:cNvSpPr txBox="1"/>
          <p:nvPr/>
        </p:nvSpPr>
        <p:spPr>
          <a:xfrm>
            <a:off x="9111494" y="5190904"/>
            <a:ext cx="2766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Wendy Hessler</a:t>
            </a:r>
          </a:p>
          <a:p>
            <a:r>
              <a:rPr lang="en-US" sz="2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Proposal Development Specialist</a:t>
            </a:r>
          </a:p>
        </p:txBody>
      </p:sp>
    </p:spTree>
    <p:extLst>
      <p:ext uri="{BB962C8B-B14F-4D97-AF65-F5344CB8AC3E}">
        <p14:creationId xmlns:p14="http://schemas.microsoft.com/office/powerpoint/2010/main" val="245727476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03457" y="218003"/>
            <a:ext cx="9141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Why are we here?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8D3DC6-3171-4735-8B70-32346353337E}"/>
              </a:ext>
            </a:extLst>
          </p:cNvPr>
          <p:cNvSpPr txBox="1"/>
          <p:nvPr/>
        </p:nvSpPr>
        <p:spPr>
          <a:xfrm>
            <a:off x="3686833" y="1466747"/>
            <a:ext cx="7972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600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Problem: “Hair on fire” proposal strategy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CE2A8D-FAF0-4223-98FD-5B0964635EA2}"/>
              </a:ext>
            </a:extLst>
          </p:cNvPr>
          <p:cNvSpPr/>
          <p:nvPr/>
        </p:nvSpPr>
        <p:spPr>
          <a:xfrm>
            <a:off x="4523244" y="2141481"/>
            <a:ext cx="5901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>
              <a:lnSpc>
                <a:spcPct val="100000"/>
              </a:lnSpc>
            </a:pPr>
            <a:r>
              <a:rPr lang="en-US" sz="2800" b="1">
                <a:solidFill>
                  <a:srgbClr val="FF0000"/>
                </a:solidFill>
                <a:latin typeface="Franklin Gothic Book" panose="020B0503020102020204" pitchFamily="34" charset="0"/>
              </a:rPr>
              <a:t>More proposals ≠ more success</a:t>
            </a:r>
          </a:p>
          <a:p>
            <a:pPr marL="0" lvl="2" algn="ctr">
              <a:lnSpc>
                <a:spcPct val="100000"/>
              </a:lnSpc>
              <a:spcAft>
                <a:spcPts val="600"/>
              </a:spcAft>
            </a:pPr>
            <a:r>
              <a:rPr lang="en-US" sz="2800" b="1" i="1">
                <a:solidFill>
                  <a:srgbClr val="FF0000"/>
                </a:solidFill>
                <a:latin typeface="Franklin Gothic Book" panose="020B0503020102020204" pitchFamily="34" charset="0"/>
              </a:rPr>
              <a:t>Better</a:t>
            </a:r>
            <a:r>
              <a:rPr lang="en-US" sz="2800" b="1">
                <a:solidFill>
                  <a:srgbClr val="FF0000"/>
                </a:solidFill>
                <a:latin typeface="Franklin Gothic Book" panose="020B0503020102020204" pitchFamily="34" charset="0"/>
              </a:rPr>
              <a:t> proposals = more success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74E9FB2-656A-40F9-B25B-A07E4CB61326}"/>
              </a:ext>
            </a:extLst>
          </p:cNvPr>
          <p:cNvGrpSpPr/>
          <p:nvPr/>
        </p:nvGrpSpPr>
        <p:grpSpPr>
          <a:xfrm>
            <a:off x="255043" y="329473"/>
            <a:ext cx="3185473" cy="3024591"/>
            <a:chOff x="2191478" y="2990335"/>
            <a:chExt cx="2446637" cy="2323070"/>
          </a:xfrm>
        </p:grpSpPr>
        <p:pic>
          <p:nvPicPr>
            <p:cNvPr id="10" name="Picture 2" descr="Image result for planning cartoon">
              <a:extLst>
                <a:ext uri="{FF2B5EF4-FFF2-40B4-BE49-F238E27FC236}">
                  <a16:creationId xmlns:a16="http://schemas.microsoft.com/office/drawing/2014/main" id="{11482465-2DA3-45A5-87BE-78533DB605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19" t="16623" r="32936" b="10761"/>
            <a:stretch/>
          </p:blipFill>
          <p:spPr bwMode="auto">
            <a:xfrm>
              <a:off x="2191478" y="2990335"/>
              <a:ext cx="2446637" cy="232307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B6610B8-02FC-4885-919D-C25EF669CA28}"/>
                </a:ext>
              </a:extLst>
            </p:cNvPr>
            <p:cNvSpPr txBox="1"/>
            <p:nvPr/>
          </p:nvSpPr>
          <p:spPr>
            <a:xfrm>
              <a:off x="4011827" y="2990335"/>
              <a:ext cx="49427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4E497CC-1CAD-46E4-94ED-F13C353C977A}"/>
              </a:ext>
            </a:extLst>
          </p:cNvPr>
          <p:cNvSpPr txBox="1"/>
          <p:nvPr/>
        </p:nvSpPr>
        <p:spPr>
          <a:xfrm>
            <a:off x="255043" y="3585166"/>
            <a:ext cx="11789604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013" lvl="1" indent="-227013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Franklin Gothic Book" panose="020B0503020102020204" pitchFamily="34" charset="0"/>
              </a:rPr>
              <a:t>We want to equip early-career faculty to be more strategic and proactive in their proposal development, submit more competitive proposals </a:t>
            </a:r>
          </a:p>
          <a:p>
            <a:pPr marL="227013" lvl="1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Franklin Gothic Book" panose="020B0503020102020204" pitchFamily="34" charset="0"/>
              </a:rPr>
              <a:t>Reviewed </a:t>
            </a:r>
            <a:r>
              <a:rPr lang="en-US" sz="28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enablers</a:t>
            </a:r>
            <a:r>
              <a:rPr lang="en-US" sz="2800" dirty="0">
                <a:latin typeface="Franklin Gothic Book" panose="020B0503020102020204" pitchFamily="34" charset="0"/>
              </a:rPr>
              <a:t> and </a:t>
            </a:r>
            <a:r>
              <a:rPr lang="en-US" sz="28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strategies</a:t>
            </a:r>
            <a:r>
              <a:rPr lang="en-US" sz="2800" dirty="0">
                <a:latin typeface="Franklin Gothic Book" panose="020B0503020102020204" pitchFamily="34" charset="0"/>
              </a:rPr>
              <a:t> that promote proposal success</a:t>
            </a:r>
          </a:p>
          <a:p>
            <a:pPr marL="684213" lvl="2" indent="-227013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Franklin Gothic Book" panose="020B0503020102020204" pitchFamily="34" charset="0"/>
              </a:rPr>
              <a:t>e.g., Wiebe et al., 2017; Wisdom et al., 2015; Preuss, 2015</a:t>
            </a:r>
          </a:p>
          <a:p>
            <a:pPr marL="227013" lvl="1" indent="-2270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Franklin Gothic Book" panose="020B0503020102020204" pitchFamily="34" charset="0"/>
              </a:rPr>
              <a:t>Organized these into new workshop design focused on </a:t>
            </a:r>
            <a:r>
              <a:rPr lang="en-US" sz="2800" b="1" dirty="0">
                <a:solidFill>
                  <a:srgbClr val="FF0000"/>
                </a:solidFill>
                <a:latin typeface="Franklin Gothic Book" panose="020B0503020102020204" pitchFamily="34" charset="0"/>
              </a:rPr>
              <a:t>grant readiness</a:t>
            </a:r>
          </a:p>
        </p:txBody>
      </p:sp>
    </p:spTree>
    <p:extLst>
      <p:ext uri="{BB962C8B-B14F-4D97-AF65-F5344CB8AC3E}">
        <p14:creationId xmlns:p14="http://schemas.microsoft.com/office/powerpoint/2010/main" val="557225742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Our Approach – How it differs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99302" y="3372504"/>
            <a:ext cx="5252842" cy="2092881"/>
          </a:xfrm>
          <a:prstGeom prst="rect">
            <a:avLst/>
          </a:prstGeom>
          <a:solidFill>
            <a:srgbClr val="FFFF00"/>
          </a:solidFill>
          <a:ln w="28575">
            <a:solidFill>
              <a:srgbClr val="0E3347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Focus on assessing and enhancing </a:t>
            </a:r>
            <a:r>
              <a:rPr lang="en-US" sz="2400" i="1" dirty="0">
                <a:solidFill>
                  <a:srgbClr val="073573"/>
                </a:solidFill>
                <a:latin typeface="Franklin Gothic Book" panose="020B0503020102020204" pitchFamily="34" charset="0"/>
              </a:rPr>
              <a:t>individual</a:t>
            </a: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 grant readiness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“Upstream” approach - strategies to implement </a:t>
            </a:r>
            <a:r>
              <a:rPr lang="en-US" sz="2400" b="1" i="1" u="sng" dirty="0">
                <a:solidFill>
                  <a:srgbClr val="073573"/>
                </a:solidFill>
                <a:latin typeface="Franklin Gothic Book" panose="020B0503020102020204" pitchFamily="34" charset="0"/>
              </a:rPr>
              <a:t>before</a:t>
            </a:r>
            <a:r>
              <a:rPr lang="en-US" sz="2400" b="1" dirty="0">
                <a:solidFill>
                  <a:srgbClr val="073573"/>
                </a:solidFill>
                <a:latin typeface="Franklin Gothic Book" panose="020B0503020102020204" pitchFamily="34" charset="0"/>
              </a:rPr>
              <a:t> </a:t>
            </a: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proposal writing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Commonly missed best practices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DFE0DC-DCCC-4AFA-ADAF-FBCA56FF79AE}"/>
              </a:ext>
            </a:extLst>
          </p:cNvPr>
          <p:cNvSpPr txBox="1"/>
          <p:nvPr/>
        </p:nvSpPr>
        <p:spPr>
          <a:xfrm>
            <a:off x="371890" y="3372504"/>
            <a:ext cx="525284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Focus on proposal writing skills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Participants often receive feedback on proposals in development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73573"/>
                </a:solidFill>
                <a:latin typeface="Franklin Gothic Book" panose="020B0503020102020204" pitchFamily="34" charset="0"/>
              </a:rPr>
              <a:t>May include supplemental activities (e.g., peer mentoring, external review)</a:t>
            </a: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5CA74250-918C-4002-98AD-7D2D96C273EA}"/>
              </a:ext>
            </a:extLst>
          </p:cNvPr>
          <p:cNvSpPr/>
          <p:nvPr/>
        </p:nvSpPr>
        <p:spPr>
          <a:xfrm>
            <a:off x="177409" y="2117496"/>
            <a:ext cx="5641804" cy="9250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0">
            <a:solidFill>
              <a:srgbClr val="073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Traditional Proposal Writing Workshops </a:t>
            </a:r>
          </a:p>
        </p:txBody>
      </p:sp>
      <p:sp>
        <p:nvSpPr>
          <p:cNvPr id="9" name="Rounded Rectangle 10">
            <a:extLst>
              <a:ext uri="{FF2B5EF4-FFF2-40B4-BE49-F238E27FC236}">
                <a16:creationId xmlns:a16="http://schemas.microsoft.com/office/drawing/2014/main" id="{D7B0D9D9-9C14-4AD1-9250-D2C4D7D24B85}"/>
              </a:ext>
            </a:extLst>
          </p:cNvPr>
          <p:cNvSpPr/>
          <p:nvPr/>
        </p:nvSpPr>
        <p:spPr>
          <a:xfrm>
            <a:off x="6150065" y="2117496"/>
            <a:ext cx="5641804" cy="925033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127000">
            <a:solidFill>
              <a:srgbClr val="073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US" sz="2400" i="1" dirty="0">
                <a:solidFill>
                  <a:srgbClr val="00203A"/>
                </a:solidFill>
                <a:latin typeface="Franklin Gothic Book" panose="020B0503020102020204" pitchFamily="34" charset="0"/>
                <a:cs typeface="Calibri" panose="020F0502020204030204" pitchFamily="34" charset="0"/>
              </a:rPr>
              <a:t>Proposal Development Academy: What You Need to Know Before You Write</a:t>
            </a:r>
            <a:endParaRPr lang="en-US" sz="2400" dirty="0">
              <a:solidFill>
                <a:srgbClr val="00203A"/>
              </a:solidFill>
              <a:latin typeface="Franklin Gothic Book" panose="020B05030201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77239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Grant Readiness defined</a:t>
            </a:r>
            <a:endParaRPr 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0900" y="2021594"/>
            <a:ext cx="102724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>
                <a:solidFill>
                  <a:srgbClr val="073573"/>
                </a:solidFill>
                <a:latin typeface="Franklin Gothic Book" panose="020B0503020102020204" pitchFamily="34" charset="0"/>
              </a:rPr>
              <a:t>Having the necessary preparation, qualifications, training, expertise, networks, resources, infrastructure, organization, time, attitude, and perspective to develop a competitive grant proposal and carry out a proposed research project.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Cronan, Mike, and Lucy Deckard. New Faculty Guide to Competing for Research Funding. Second edition. College Station, TX: Academic Research Funding Strategies, LLC; c2016</a:t>
            </a:r>
          </a:p>
        </p:txBody>
      </p:sp>
    </p:spTree>
    <p:extLst>
      <p:ext uri="{BB962C8B-B14F-4D97-AF65-F5344CB8AC3E}">
        <p14:creationId xmlns:p14="http://schemas.microsoft.com/office/powerpoint/2010/main" val="792002306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855" y="218003"/>
            <a:ext cx="11675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bg1"/>
                </a:solidFill>
                <a:latin typeface="Franklin Gothic Book" panose="020B0503020102020204" pitchFamily="34" charset="0"/>
              </a:rPr>
              <a:t>Grant Readiness – Ten categories: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3F3E3500-D1AE-4DEB-B1E0-98C4FAA6EF14}"/>
              </a:ext>
            </a:extLst>
          </p:cNvPr>
          <p:cNvSpPr txBox="1">
            <a:spLocks/>
          </p:cNvSpPr>
          <p:nvPr/>
        </p:nvSpPr>
        <p:spPr>
          <a:xfrm>
            <a:off x="1159379" y="1813656"/>
            <a:ext cx="5455653" cy="4398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Research Agenda    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Finding Funding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Know Your Funder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Research Positioning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Proposal Development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2EAD38-5FA8-4E6E-A584-3FB740E36737}"/>
              </a:ext>
            </a:extLst>
          </p:cNvPr>
          <p:cNvGrpSpPr/>
          <p:nvPr/>
        </p:nvGrpSpPr>
        <p:grpSpPr>
          <a:xfrm>
            <a:off x="368855" y="1773329"/>
            <a:ext cx="914885" cy="4614146"/>
            <a:chOff x="529374" y="3368754"/>
            <a:chExt cx="1654196" cy="83428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CBC57CB-C4B4-40AA-9F49-E7AF318CED31}"/>
                </a:ext>
              </a:extLst>
            </p:cNvPr>
            <p:cNvGrpSpPr/>
            <p:nvPr/>
          </p:nvGrpSpPr>
          <p:grpSpPr>
            <a:xfrm>
              <a:off x="759936" y="8513016"/>
              <a:ext cx="1193074" cy="1201091"/>
              <a:chOff x="19280387" y="3428153"/>
              <a:chExt cx="1882973" cy="1895626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69E59C0-194E-4DAB-AA3A-CBEEDBCA4FB3}"/>
                  </a:ext>
                </a:extLst>
              </p:cNvPr>
              <p:cNvSpPr/>
              <p:nvPr/>
            </p:nvSpPr>
            <p:spPr>
              <a:xfrm>
                <a:off x="19307472" y="3494977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8A67F36-AF72-4F84-9D99-60CD1D0382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80387" y="3428153"/>
                <a:ext cx="1882973" cy="1882973"/>
              </a:xfrm>
              <a:prstGeom prst="rect">
                <a:avLst/>
              </a:prstGeom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95A53E2-0A59-43CD-83FA-F2897266B5F5}"/>
                </a:ext>
              </a:extLst>
            </p:cNvPr>
            <p:cNvGrpSpPr/>
            <p:nvPr/>
          </p:nvGrpSpPr>
          <p:grpSpPr>
            <a:xfrm>
              <a:off x="529374" y="10057358"/>
              <a:ext cx="1654196" cy="1654196"/>
              <a:chOff x="19434928" y="6325394"/>
              <a:chExt cx="2610742" cy="2610742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2CB624A-FC71-4021-970A-0E0439B109FB}"/>
                  </a:ext>
                </a:extLst>
              </p:cNvPr>
              <p:cNvSpPr/>
              <p:nvPr/>
            </p:nvSpPr>
            <p:spPr>
              <a:xfrm>
                <a:off x="19825898" y="6716364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F75CA2D1-1D06-4C7C-B787-FAED4E5D2D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434928" y="6325394"/>
                <a:ext cx="2610742" cy="2610742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B2FD3BD-293B-43B7-8412-D5CB414F416A}"/>
                </a:ext>
              </a:extLst>
            </p:cNvPr>
            <p:cNvGrpSpPr/>
            <p:nvPr/>
          </p:nvGrpSpPr>
          <p:grpSpPr>
            <a:xfrm>
              <a:off x="674730" y="3368754"/>
              <a:ext cx="1363486" cy="1363486"/>
              <a:chOff x="6354001" y="3291238"/>
              <a:chExt cx="2151926" cy="215192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6679C2E-B52F-494E-A197-02D3191F3AE3}"/>
                  </a:ext>
                </a:extLst>
              </p:cNvPr>
              <p:cNvSpPr/>
              <p:nvPr/>
            </p:nvSpPr>
            <p:spPr>
              <a:xfrm>
                <a:off x="6515563" y="3571178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" name="Picture 19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21DE3487-0178-40ED-9CBD-618A673169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4001" y="3291238"/>
                <a:ext cx="2151926" cy="2151926"/>
              </a:xfrm>
              <a:prstGeom prst="rect">
                <a:avLst/>
              </a:prstGeom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D95A13C-22AA-49AA-BF4F-73FD967B0FAF}"/>
                </a:ext>
              </a:extLst>
            </p:cNvPr>
            <p:cNvGrpSpPr/>
            <p:nvPr/>
          </p:nvGrpSpPr>
          <p:grpSpPr>
            <a:xfrm>
              <a:off x="674730" y="5083508"/>
              <a:ext cx="1363486" cy="1363486"/>
              <a:chOff x="5574954" y="6621031"/>
              <a:chExt cx="2151926" cy="2151926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3A89880-3A4C-48A6-98A6-8A6D63186CA7}"/>
                  </a:ext>
                </a:extLst>
              </p:cNvPr>
              <p:cNvSpPr/>
              <p:nvPr/>
            </p:nvSpPr>
            <p:spPr>
              <a:xfrm>
                <a:off x="5736516" y="6739408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EEDCDE0-F6D7-4E5F-B5E2-7A69F631F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74954" y="6621031"/>
                <a:ext cx="2151926" cy="2151926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6CCA709-4651-4DDB-8E43-FFEE69BCE601}"/>
                </a:ext>
              </a:extLst>
            </p:cNvPr>
            <p:cNvGrpSpPr/>
            <p:nvPr/>
          </p:nvGrpSpPr>
          <p:grpSpPr>
            <a:xfrm>
              <a:off x="674730" y="6798262"/>
              <a:ext cx="1363486" cy="1363486"/>
              <a:chOff x="7327554" y="10392931"/>
              <a:chExt cx="2151926" cy="2151926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3E9A46D-1F4F-4C7D-9E76-AAA6EB90447D}"/>
                  </a:ext>
                </a:extLst>
              </p:cNvPr>
              <p:cNvSpPr/>
              <p:nvPr/>
            </p:nvSpPr>
            <p:spPr>
              <a:xfrm>
                <a:off x="7489116" y="10554493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BCF61AEA-0CF0-4D4B-A40D-266031DFDD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27554" y="10392931"/>
                <a:ext cx="2151926" cy="2151926"/>
              </a:xfrm>
              <a:prstGeom prst="rect">
                <a:avLst/>
              </a:prstGeom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E61495-D2DD-46ED-B3EB-4D73A570205D}"/>
              </a:ext>
            </a:extLst>
          </p:cNvPr>
          <p:cNvGrpSpPr/>
          <p:nvPr/>
        </p:nvGrpSpPr>
        <p:grpSpPr>
          <a:xfrm>
            <a:off x="6085082" y="1773329"/>
            <a:ext cx="866414" cy="4398975"/>
            <a:chOff x="11519912" y="3546127"/>
            <a:chExt cx="1566555" cy="795375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B99D2C9-9E05-4630-B889-B47339339717}"/>
                </a:ext>
              </a:extLst>
            </p:cNvPr>
            <p:cNvGrpSpPr/>
            <p:nvPr/>
          </p:nvGrpSpPr>
          <p:grpSpPr>
            <a:xfrm>
              <a:off x="11679019" y="6999762"/>
              <a:ext cx="1185192" cy="1185192"/>
              <a:chOff x="4902900" y="3689556"/>
              <a:chExt cx="1870533" cy="1870533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EC2F522-311C-4923-985C-D341010C8A9B}"/>
                  </a:ext>
                </a:extLst>
              </p:cNvPr>
              <p:cNvSpPr/>
              <p:nvPr/>
            </p:nvSpPr>
            <p:spPr>
              <a:xfrm>
                <a:off x="4923765" y="3689556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2B37286-EFD8-4885-B5BC-539C283364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02900" y="3689556"/>
                <a:ext cx="1870533" cy="1870533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712497A-2470-4394-B1D1-EEF7D7EA9875}"/>
                </a:ext>
              </a:extLst>
            </p:cNvPr>
            <p:cNvGrpSpPr/>
            <p:nvPr/>
          </p:nvGrpSpPr>
          <p:grpSpPr>
            <a:xfrm>
              <a:off x="11519912" y="8479764"/>
              <a:ext cx="1566555" cy="1566555"/>
              <a:chOff x="3714765" y="6449769"/>
              <a:chExt cx="2472422" cy="24724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E126DC0-C3C7-40FA-8C2C-4812BB7EA171}"/>
                  </a:ext>
                </a:extLst>
              </p:cNvPr>
              <p:cNvSpPr/>
              <p:nvPr/>
            </p:nvSpPr>
            <p:spPr>
              <a:xfrm>
                <a:off x="4036575" y="6739408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B04400E4-2186-44F4-9C2B-1E8084A77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4765" y="6449769"/>
                <a:ext cx="2472422" cy="2472422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0DF1A03-B5CE-441F-9B79-0A7658381034}"/>
                </a:ext>
              </a:extLst>
            </p:cNvPr>
            <p:cNvGrpSpPr/>
            <p:nvPr/>
          </p:nvGrpSpPr>
          <p:grpSpPr>
            <a:xfrm>
              <a:off x="11705461" y="10341129"/>
              <a:ext cx="1158750" cy="1158750"/>
              <a:chOff x="4808990" y="10101372"/>
              <a:chExt cx="1828802" cy="182880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70FB262-669A-4408-8642-83129CAF69F3}"/>
                  </a:ext>
                </a:extLst>
              </p:cNvPr>
              <p:cNvSpPr/>
              <p:nvPr/>
            </p:nvSpPr>
            <p:spPr>
              <a:xfrm>
                <a:off x="4808990" y="10101372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143CAEF1-C083-4615-9B6A-8FDCCCA689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8990" y="10101372"/>
                <a:ext cx="1828802" cy="1828802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524490D-81C2-4E4A-A5DC-4EF48DE8C7A7}"/>
                </a:ext>
              </a:extLst>
            </p:cNvPr>
            <p:cNvGrpSpPr/>
            <p:nvPr/>
          </p:nvGrpSpPr>
          <p:grpSpPr>
            <a:xfrm>
              <a:off x="11599843" y="5208295"/>
              <a:ext cx="1264368" cy="1264368"/>
              <a:chOff x="1268747" y="4787870"/>
              <a:chExt cx="1995493" cy="1995493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C5DC517-113D-4F4E-A19A-B716B692474D}"/>
                  </a:ext>
                </a:extLst>
              </p:cNvPr>
              <p:cNvSpPr/>
              <p:nvPr/>
            </p:nvSpPr>
            <p:spPr>
              <a:xfrm>
                <a:off x="1352092" y="4871215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5229E374-AE47-43EE-9F6B-865EE50B8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8747" y="4787870"/>
                <a:ext cx="1995493" cy="1995493"/>
              </a:xfrm>
              <a:prstGeom prst="rect">
                <a:avLst/>
              </a:prstGeom>
            </p:spPr>
          </p:pic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8767528-7221-4E62-8CA4-EA43B3FB0303}"/>
                </a:ext>
              </a:extLst>
            </p:cNvPr>
            <p:cNvGrpSpPr/>
            <p:nvPr/>
          </p:nvGrpSpPr>
          <p:grpSpPr>
            <a:xfrm>
              <a:off x="11659394" y="3546127"/>
              <a:ext cx="1250885" cy="1250885"/>
              <a:chOff x="18723582" y="10174347"/>
              <a:chExt cx="1974214" cy="1974214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7AD4907-89A7-453A-8B5A-CAB2AB0F9729}"/>
                  </a:ext>
                </a:extLst>
              </p:cNvPr>
              <p:cNvSpPr/>
              <p:nvPr/>
            </p:nvSpPr>
            <p:spPr>
              <a:xfrm>
                <a:off x="18796288" y="10247053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4A139422-2868-4CCB-8CCC-BDC3E86667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723582" y="10174347"/>
                <a:ext cx="1974214" cy="1974214"/>
              </a:xfrm>
              <a:prstGeom prst="rect">
                <a:avLst/>
              </a:prstGeom>
            </p:spPr>
          </p:pic>
        </p:grpSp>
      </p:grpSp>
      <p:sp>
        <p:nvSpPr>
          <p:cNvPr id="41" name="Text Placeholder 8">
            <a:extLst>
              <a:ext uri="{FF2B5EF4-FFF2-40B4-BE49-F238E27FC236}">
                <a16:creationId xmlns:a16="http://schemas.microsoft.com/office/drawing/2014/main" id="{FB016C78-EC8A-4886-AF45-565D8B48B6A7}"/>
              </a:ext>
            </a:extLst>
          </p:cNvPr>
          <p:cNvSpPr txBox="1">
            <a:spLocks/>
          </p:cNvSpPr>
          <p:nvPr/>
        </p:nvSpPr>
        <p:spPr>
          <a:xfrm>
            <a:off x="6955666" y="1813656"/>
            <a:ext cx="5072651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457200" indent="-4572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Tx/>
              <a:buBlip>
                <a:blip r:embed="rId14"/>
              </a:buBlip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91440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2pPr>
            <a:lvl3pPr marL="146304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3pPr>
            <a:lvl4pPr marL="210312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4pPr>
            <a:lvl5pPr marL="265176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5pPr>
            <a:lvl6pPr marL="6705767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4998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229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460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Institutional Resources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PI Qualifications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Colleagues and Connections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Proposal Timing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Attitude and Resolve</a:t>
            </a:r>
          </a:p>
        </p:txBody>
      </p:sp>
    </p:spTree>
    <p:extLst>
      <p:ext uri="{BB962C8B-B14F-4D97-AF65-F5344CB8AC3E}">
        <p14:creationId xmlns:p14="http://schemas.microsoft.com/office/powerpoint/2010/main" val="814026378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855" y="218003"/>
            <a:ext cx="11675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ranklin Gothic Book" panose="020B0503020102020204" pitchFamily="34" charset="0"/>
              </a:rPr>
              <a:t>Grant Readiness – </a:t>
            </a:r>
            <a:r>
              <a:rPr lang="en-US" sz="3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50 items, 5 questions per category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3F3E3500-D1AE-4DEB-B1E0-98C4FAA6EF14}"/>
              </a:ext>
            </a:extLst>
          </p:cNvPr>
          <p:cNvSpPr txBox="1">
            <a:spLocks/>
          </p:cNvSpPr>
          <p:nvPr/>
        </p:nvSpPr>
        <p:spPr>
          <a:xfrm>
            <a:off x="1159379" y="1813656"/>
            <a:ext cx="5455653" cy="4398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Research Agenda    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Finding Funding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Know Your Funder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Research Positioning</a:t>
            </a:r>
          </a:p>
          <a:p>
            <a:pPr algn="l">
              <a:spcAft>
                <a:spcPts val="3600"/>
              </a:spcAft>
            </a:pPr>
            <a:r>
              <a:rPr lang="en-US" sz="3200" b="1">
                <a:solidFill>
                  <a:schemeClr val="tx1"/>
                </a:solidFill>
                <a:latin typeface="Franklin Gothic Book" panose="020B0503020102020204" pitchFamily="34" charset="0"/>
              </a:rPr>
              <a:t>Proposal Development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2EAD38-5FA8-4E6E-A584-3FB740E36737}"/>
              </a:ext>
            </a:extLst>
          </p:cNvPr>
          <p:cNvGrpSpPr/>
          <p:nvPr/>
        </p:nvGrpSpPr>
        <p:grpSpPr>
          <a:xfrm>
            <a:off x="368855" y="1773329"/>
            <a:ext cx="914885" cy="4614146"/>
            <a:chOff x="529374" y="3368754"/>
            <a:chExt cx="1654196" cy="83428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CBC57CB-C4B4-40AA-9F49-E7AF318CED31}"/>
                </a:ext>
              </a:extLst>
            </p:cNvPr>
            <p:cNvGrpSpPr/>
            <p:nvPr/>
          </p:nvGrpSpPr>
          <p:grpSpPr>
            <a:xfrm>
              <a:off x="759936" y="8513016"/>
              <a:ext cx="1193074" cy="1201091"/>
              <a:chOff x="19280387" y="3428153"/>
              <a:chExt cx="1882973" cy="1895626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69E59C0-194E-4DAB-AA3A-CBEEDBCA4FB3}"/>
                  </a:ext>
                </a:extLst>
              </p:cNvPr>
              <p:cNvSpPr/>
              <p:nvPr/>
            </p:nvSpPr>
            <p:spPr>
              <a:xfrm>
                <a:off x="19307472" y="3494977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8A67F36-AF72-4F84-9D99-60CD1D0382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80387" y="3428153"/>
                <a:ext cx="1882973" cy="1882973"/>
              </a:xfrm>
              <a:prstGeom prst="rect">
                <a:avLst/>
              </a:prstGeom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95A53E2-0A59-43CD-83FA-F2897266B5F5}"/>
                </a:ext>
              </a:extLst>
            </p:cNvPr>
            <p:cNvGrpSpPr/>
            <p:nvPr/>
          </p:nvGrpSpPr>
          <p:grpSpPr>
            <a:xfrm>
              <a:off x="529374" y="10057358"/>
              <a:ext cx="1654196" cy="1654196"/>
              <a:chOff x="19434928" y="6325394"/>
              <a:chExt cx="2610742" cy="2610742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2CB624A-FC71-4021-970A-0E0439B109FB}"/>
                  </a:ext>
                </a:extLst>
              </p:cNvPr>
              <p:cNvSpPr/>
              <p:nvPr/>
            </p:nvSpPr>
            <p:spPr>
              <a:xfrm>
                <a:off x="19825898" y="6716364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F75CA2D1-1D06-4C7C-B787-FAED4E5D2D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434928" y="6325394"/>
                <a:ext cx="2610742" cy="2610742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B2FD3BD-293B-43B7-8412-D5CB414F416A}"/>
                </a:ext>
              </a:extLst>
            </p:cNvPr>
            <p:cNvGrpSpPr/>
            <p:nvPr/>
          </p:nvGrpSpPr>
          <p:grpSpPr>
            <a:xfrm>
              <a:off x="674730" y="3368754"/>
              <a:ext cx="1363486" cy="1363486"/>
              <a:chOff x="6354001" y="3291238"/>
              <a:chExt cx="2151926" cy="215192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6679C2E-B52F-494E-A197-02D3191F3AE3}"/>
                  </a:ext>
                </a:extLst>
              </p:cNvPr>
              <p:cNvSpPr/>
              <p:nvPr/>
            </p:nvSpPr>
            <p:spPr>
              <a:xfrm>
                <a:off x="6515563" y="3571178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" name="Picture 19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21DE3487-0178-40ED-9CBD-618A673169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4001" y="3291238"/>
                <a:ext cx="2151926" cy="2151926"/>
              </a:xfrm>
              <a:prstGeom prst="rect">
                <a:avLst/>
              </a:prstGeom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D95A13C-22AA-49AA-BF4F-73FD967B0FAF}"/>
                </a:ext>
              </a:extLst>
            </p:cNvPr>
            <p:cNvGrpSpPr/>
            <p:nvPr/>
          </p:nvGrpSpPr>
          <p:grpSpPr>
            <a:xfrm>
              <a:off x="674730" y="5083508"/>
              <a:ext cx="1363486" cy="1363486"/>
              <a:chOff x="5574954" y="6621031"/>
              <a:chExt cx="2151926" cy="2151926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3A89880-3A4C-48A6-98A6-8A6D63186CA7}"/>
                  </a:ext>
                </a:extLst>
              </p:cNvPr>
              <p:cNvSpPr/>
              <p:nvPr/>
            </p:nvSpPr>
            <p:spPr>
              <a:xfrm>
                <a:off x="5736516" y="6739408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EEDCDE0-F6D7-4E5F-B5E2-7A69F631FF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74954" y="6621031"/>
                <a:ext cx="2151926" cy="2151926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6CCA709-4651-4DDB-8E43-FFEE69BCE601}"/>
                </a:ext>
              </a:extLst>
            </p:cNvPr>
            <p:cNvGrpSpPr/>
            <p:nvPr/>
          </p:nvGrpSpPr>
          <p:grpSpPr>
            <a:xfrm>
              <a:off x="674730" y="6798262"/>
              <a:ext cx="1363486" cy="1363486"/>
              <a:chOff x="7327554" y="10392931"/>
              <a:chExt cx="2151926" cy="2151926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3E9A46D-1F4F-4C7D-9E76-AAA6EB90447D}"/>
                  </a:ext>
                </a:extLst>
              </p:cNvPr>
              <p:cNvSpPr/>
              <p:nvPr/>
            </p:nvSpPr>
            <p:spPr>
              <a:xfrm>
                <a:off x="7489116" y="10554493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BCF61AEA-0CF0-4D4B-A40D-266031DFDD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27554" y="10392931"/>
                <a:ext cx="2151926" cy="2151926"/>
              </a:xfrm>
              <a:prstGeom prst="rect">
                <a:avLst/>
              </a:prstGeom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6E61495-D2DD-46ED-B3EB-4D73A570205D}"/>
              </a:ext>
            </a:extLst>
          </p:cNvPr>
          <p:cNvGrpSpPr/>
          <p:nvPr/>
        </p:nvGrpSpPr>
        <p:grpSpPr>
          <a:xfrm>
            <a:off x="6085082" y="1773329"/>
            <a:ext cx="866414" cy="4398975"/>
            <a:chOff x="11519912" y="3546127"/>
            <a:chExt cx="1566555" cy="795375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B99D2C9-9E05-4630-B889-B47339339717}"/>
                </a:ext>
              </a:extLst>
            </p:cNvPr>
            <p:cNvGrpSpPr/>
            <p:nvPr/>
          </p:nvGrpSpPr>
          <p:grpSpPr>
            <a:xfrm>
              <a:off x="11679019" y="6999762"/>
              <a:ext cx="1185192" cy="1185192"/>
              <a:chOff x="4902900" y="3689556"/>
              <a:chExt cx="1870533" cy="1870533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EC2F522-311C-4923-985C-D341010C8A9B}"/>
                  </a:ext>
                </a:extLst>
              </p:cNvPr>
              <p:cNvSpPr/>
              <p:nvPr/>
            </p:nvSpPr>
            <p:spPr>
              <a:xfrm>
                <a:off x="4923765" y="3689556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2B37286-EFD8-4885-B5BC-539C283364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02900" y="3689556"/>
                <a:ext cx="1870533" cy="1870533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712497A-2470-4394-B1D1-EEF7D7EA9875}"/>
                </a:ext>
              </a:extLst>
            </p:cNvPr>
            <p:cNvGrpSpPr/>
            <p:nvPr/>
          </p:nvGrpSpPr>
          <p:grpSpPr>
            <a:xfrm>
              <a:off x="11519912" y="8479764"/>
              <a:ext cx="1566555" cy="1566555"/>
              <a:chOff x="3714765" y="6449769"/>
              <a:chExt cx="2472422" cy="2472422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E126DC0-C3C7-40FA-8C2C-4812BB7EA171}"/>
                  </a:ext>
                </a:extLst>
              </p:cNvPr>
              <p:cNvSpPr/>
              <p:nvPr/>
            </p:nvSpPr>
            <p:spPr>
              <a:xfrm>
                <a:off x="4036575" y="6739408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B04400E4-2186-44F4-9C2B-1E8084A77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14765" y="6449769"/>
                <a:ext cx="2472422" cy="2472422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0DF1A03-B5CE-441F-9B79-0A7658381034}"/>
                </a:ext>
              </a:extLst>
            </p:cNvPr>
            <p:cNvGrpSpPr/>
            <p:nvPr/>
          </p:nvGrpSpPr>
          <p:grpSpPr>
            <a:xfrm>
              <a:off x="11705461" y="10341129"/>
              <a:ext cx="1158750" cy="1158750"/>
              <a:chOff x="4808990" y="10101372"/>
              <a:chExt cx="1828802" cy="182880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70FB262-669A-4408-8642-83129CAF69F3}"/>
                  </a:ext>
                </a:extLst>
              </p:cNvPr>
              <p:cNvSpPr/>
              <p:nvPr/>
            </p:nvSpPr>
            <p:spPr>
              <a:xfrm>
                <a:off x="4808990" y="10101372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143CAEF1-C083-4615-9B6A-8FDCCCA689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08990" y="10101372"/>
                <a:ext cx="1828802" cy="1828802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524490D-81C2-4E4A-A5DC-4EF48DE8C7A7}"/>
                </a:ext>
              </a:extLst>
            </p:cNvPr>
            <p:cNvGrpSpPr/>
            <p:nvPr/>
          </p:nvGrpSpPr>
          <p:grpSpPr>
            <a:xfrm>
              <a:off x="11599843" y="5208295"/>
              <a:ext cx="1264368" cy="1264368"/>
              <a:chOff x="1268747" y="4787870"/>
              <a:chExt cx="1995493" cy="1995493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C5DC517-113D-4F4E-A19A-B716B692474D}"/>
                  </a:ext>
                </a:extLst>
              </p:cNvPr>
              <p:cNvSpPr/>
              <p:nvPr/>
            </p:nvSpPr>
            <p:spPr>
              <a:xfrm>
                <a:off x="1352092" y="4871215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5229E374-AE47-43EE-9F6B-865EE50B8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8747" y="4787870"/>
                <a:ext cx="1995493" cy="1995493"/>
              </a:xfrm>
              <a:prstGeom prst="rect">
                <a:avLst/>
              </a:prstGeom>
            </p:spPr>
          </p:pic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8767528-7221-4E62-8CA4-EA43B3FB0303}"/>
                </a:ext>
              </a:extLst>
            </p:cNvPr>
            <p:cNvGrpSpPr/>
            <p:nvPr/>
          </p:nvGrpSpPr>
          <p:grpSpPr>
            <a:xfrm>
              <a:off x="11659394" y="3546127"/>
              <a:ext cx="1250885" cy="1250885"/>
              <a:chOff x="18723582" y="10174347"/>
              <a:chExt cx="1974214" cy="1974214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7AD4907-89A7-453A-8B5A-CAB2AB0F9729}"/>
                  </a:ext>
                </a:extLst>
              </p:cNvPr>
              <p:cNvSpPr/>
              <p:nvPr/>
            </p:nvSpPr>
            <p:spPr>
              <a:xfrm>
                <a:off x="18796288" y="10247053"/>
                <a:ext cx="1828802" cy="1828802"/>
              </a:xfrm>
              <a:prstGeom prst="ellipse">
                <a:avLst/>
              </a:prstGeom>
              <a:solidFill>
                <a:schemeClr val="bg1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4A139422-2868-4CCB-8CCC-BDC3E86667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723582" y="10174347"/>
                <a:ext cx="1974214" cy="1974214"/>
              </a:xfrm>
              <a:prstGeom prst="rect">
                <a:avLst/>
              </a:prstGeom>
            </p:spPr>
          </p:pic>
        </p:grpSp>
      </p:grpSp>
      <p:sp>
        <p:nvSpPr>
          <p:cNvPr id="41" name="Text Placeholder 8">
            <a:extLst>
              <a:ext uri="{FF2B5EF4-FFF2-40B4-BE49-F238E27FC236}">
                <a16:creationId xmlns:a16="http://schemas.microsoft.com/office/drawing/2014/main" id="{FB016C78-EC8A-4886-AF45-565D8B48B6A7}"/>
              </a:ext>
            </a:extLst>
          </p:cNvPr>
          <p:cNvSpPr txBox="1">
            <a:spLocks/>
          </p:cNvSpPr>
          <p:nvPr/>
        </p:nvSpPr>
        <p:spPr>
          <a:xfrm>
            <a:off x="6955666" y="1813656"/>
            <a:ext cx="5072651" cy="43088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457200" indent="-4572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Tx/>
              <a:buBlip>
                <a:blip r:embed="rId14"/>
              </a:buBlip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91440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2pPr>
            <a:lvl3pPr marL="146304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3pPr>
            <a:lvl4pPr marL="210312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4pPr>
            <a:lvl5pPr marL="2651760" indent="-571500" algn="l" defTabSz="2438462" rtl="0" eaLnBrk="1" latinLnBrk="0" hangingPunct="1">
              <a:lnSpc>
                <a:spcPts val="5300"/>
              </a:lnSpc>
              <a:spcBef>
                <a:spcPts val="0"/>
              </a:spcBef>
              <a:spcAft>
                <a:spcPts val="2500"/>
              </a:spcAft>
              <a:buClr>
                <a:schemeClr val="accent3"/>
              </a:buClr>
              <a:buSzPct val="120000"/>
              <a:buFont typeface="Wingdings" charset="2"/>
              <a:buChar char="§"/>
              <a:defRPr sz="3300" b="0" i="0" kern="120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5pPr>
            <a:lvl6pPr marL="6705767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24998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44229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363460" indent="-609615" algn="l" defTabSz="2438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Institutional Resources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PI Qualifications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Colleagues and Connections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Proposal Timing</a:t>
            </a:r>
          </a:p>
          <a:p>
            <a:pPr marL="0" indent="0">
              <a:lnSpc>
                <a:spcPct val="100000"/>
              </a:lnSpc>
              <a:spcAft>
                <a:spcPts val="3600"/>
              </a:spcAft>
              <a:buNone/>
            </a:pPr>
            <a:r>
              <a:rPr lang="en-US" sz="3200" b="1"/>
              <a:t>Attitude and Resolve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F43F8-1CB1-4F17-B589-8FAA2F08C5A7}"/>
              </a:ext>
            </a:extLst>
          </p:cNvPr>
          <p:cNvSpPr txBox="1"/>
          <p:nvPr/>
        </p:nvSpPr>
        <p:spPr>
          <a:xfrm>
            <a:off x="5552528" y="1382625"/>
            <a:ext cx="6492119" cy="185691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Has a five-year research plan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Passionate about research topic/agenda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Research area is exciting, high-impact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Can explain knowledge gap and importance of your research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/>
            </a:pPr>
            <a:r>
              <a:rPr lang="en-US" dirty="0">
                <a:latin typeface="Franklin Gothic Book" panose="020B0503020102020204" pitchFamily="34" charset="0"/>
              </a:rPr>
              <a:t>Knows Department/College expectations for external research funding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3628CB-4774-421C-8D4B-57D5BACF0541}"/>
              </a:ext>
            </a:extLst>
          </p:cNvPr>
          <p:cNvSpPr txBox="1"/>
          <p:nvPr/>
        </p:nvSpPr>
        <p:spPr>
          <a:xfrm>
            <a:off x="5552528" y="4158428"/>
            <a:ext cx="6492119" cy="15799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  <a:buFont typeface="+mj-lt"/>
              <a:buAutoNum type="arabicPeriod" startAt="16"/>
            </a:pPr>
            <a:r>
              <a:rPr lang="en-US"/>
              <a:t>Knows how your research contributes to the field 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 startAt="16"/>
            </a:pPr>
            <a:r>
              <a:rPr lang="en-US"/>
              <a:t>Has discussed research ideas with funded colleagues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 startAt="16"/>
            </a:pPr>
            <a:r>
              <a:rPr lang="en-US">
                <a:latin typeface="Franklin Gothic Book" panose="020B0503020102020204" pitchFamily="34" charset="0"/>
              </a:rPr>
              <a:t>Completed one-page research summary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 startAt="16"/>
            </a:pPr>
            <a:r>
              <a:rPr lang="en-US"/>
              <a:t>Identified and contacted program officer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eriod" startAt="16"/>
            </a:pPr>
            <a:r>
              <a:rPr lang="en-US"/>
              <a:t>Improved research ideas based on program officer feedback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2E8FB60-525A-4A12-8B6D-44FEB5CADCC1}"/>
              </a:ext>
            </a:extLst>
          </p:cNvPr>
          <p:cNvSpPr/>
          <p:nvPr/>
        </p:nvSpPr>
        <p:spPr>
          <a:xfrm>
            <a:off x="4422755" y="1871429"/>
            <a:ext cx="1065581" cy="56824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CA69E2D1-F8A3-44B4-A05D-28B58581CC24}"/>
              </a:ext>
            </a:extLst>
          </p:cNvPr>
          <p:cNvSpPr/>
          <p:nvPr/>
        </p:nvSpPr>
        <p:spPr>
          <a:xfrm>
            <a:off x="4928165" y="4710067"/>
            <a:ext cx="553772" cy="56824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01153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169" y="218003"/>
            <a:ext cx="11917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bg1"/>
                </a:solidFill>
                <a:latin typeface="Franklin Gothic Book" panose="020B0503020102020204" pitchFamily="34" charset="0"/>
              </a:rPr>
              <a:t>Workshop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rgbClr val="073573">
              <a:alpha val="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73573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84FB25-2EC3-4386-81EF-40C89CE33851}"/>
              </a:ext>
            </a:extLst>
          </p:cNvPr>
          <p:cNvSpPr/>
          <p:nvPr/>
        </p:nvSpPr>
        <p:spPr>
          <a:xfrm>
            <a:off x="1350552" y="1285125"/>
            <a:ext cx="1808480" cy="618212"/>
          </a:xfrm>
          <a:prstGeom prst="rect">
            <a:avLst/>
          </a:prstGeom>
          <a:solidFill>
            <a:srgbClr val="00203A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FCFE3A-332E-4E34-BC64-BD24ED4F13CF}"/>
              </a:ext>
            </a:extLst>
          </p:cNvPr>
          <p:cNvSpPr/>
          <p:nvPr/>
        </p:nvSpPr>
        <p:spPr>
          <a:xfrm>
            <a:off x="4039311" y="1271327"/>
            <a:ext cx="1808480" cy="618212"/>
          </a:xfrm>
          <a:prstGeom prst="rect">
            <a:avLst/>
          </a:prstGeom>
          <a:solidFill>
            <a:srgbClr val="00203A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5E6D26-59C6-43D8-8957-E1A54233D260}"/>
              </a:ext>
            </a:extLst>
          </p:cNvPr>
          <p:cNvSpPr/>
          <p:nvPr/>
        </p:nvSpPr>
        <p:spPr>
          <a:xfrm>
            <a:off x="6807776" y="1298800"/>
            <a:ext cx="1808480" cy="618212"/>
          </a:xfrm>
          <a:prstGeom prst="rect">
            <a:avLst/>
          </a:prstGeom>
          <a:solidFill>
            <a:srgbClr val="00203A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391459-625C-4F6E-AD30-6B7CF8125671}"/>
              </a:ext>
            </a:extLst>
          </p:cNvPr>
          <p:cNvSpPr/>
          <p:nvPr/>
        </p:nvSpPr>
        <p:spPr>
          <a:xfrm>
            <a:off x="9586655" y="1285125"/>
            <a:ext cx="1808480" cy="618212"/>
          </a:xfrm>
          <a:prstGeom prst="rect">
            <a:avLst/>
          </a:prstGeom>
          <a:solidFill>
            <a:srgbClr val="00203A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AB21AB-A896-4EAF-A0F8-7C6DD3F68331}"/>
              </a:ext>
            </a:extLst>
          </p:cNvPr>
          <p:cNvSpPr txBox="1"/>
          <p:nvPr/>
        </p:nvSpPr>
        <p:spPr>
          <a:xfrm>
            <a:off x="1428974" y="1363399"/>
            <a:ext cx="165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Resources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C8587B-2494-4423-BA02-97C7611CA610}"/>
              </a:ext>
            </a:extLst>
          </p:cNvPr>
          <p:cNvSpPr txBox="1"/>
          <p:nvPr/>
        </p:nvSpPr>
        <p:spPr>
          <a:xfrm>
            <a:off x="4123765" y="1349601"/>
            <a:ext cx="165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Activities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896070-E25E-4FDB-AFE2-85108B2436FD}"/>
              </a:ext>
            </a:extLst>
          </p:cNvPr>
          <p:cNvSpPr txBox="1"/>
          <p:nvPr/>
        </p:nvSpPr>
        <p:spPr>
          <a:xfrm>
            <a:off x="6891911" y="1377074"/>
            <a:ext cx="165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Outputs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D396395-6813-4304-BFFF-B613BDDDCBAA}"/>
              </a:ext>
            </a:extLst>
          </p:cNvPr>
          <p:cNvSpPr txBox="1"/>
          <p:nvPr/>
        </p:nvSpPr>
        <p:spPr>
          <a:xfrm>
            <a:off x="9665077" y="1363399"/>
            <a:ext cx="165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Outcomes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4605409-E2E9-4642-B1A0-F2AA7D8F4501}"/>
              </a:ext>
            </a:extLst>
          </p:cNvPr>
          <p:cNvSpPr/>
          <p:nvPr/>
        </p:nvSpPr>
        <p:spPr>
          <a:xfrm>
            <a:off x="3437431" y="1414866"/>
            <a:ext cx="368936" cy="386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F8DEAB5-C5FE-49B8-B561-328F0DE1EDE9}"/>
              </a:ext>
            </a:extLst>
          </p:cNvPr>
          <p:cNvSpPr/>
          <p:nvPr/>
        </p:nvSpPr>
        <p:spPr>
          <a:xfrm>
            <a:off x="6208988" y="1401191"/>
            <a:ext cx="368936" cy="386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873477C5-7C34-4FC0-ACFA-DF4AD5F325A4}"/>
              </a:ext>
            </a:extLst>
          </p:cNvPr>
          <p:cNvSpPr/>
          <p:nvPr/>
        </p:nvSpPr>
        <p:spPr>
          <a:xfrm>
            <a:off x="8916987" y="1377074"/>
            <a:ext cx="368936" cy="386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772EA40-8AE2-4D8D-A02D-B0C49008C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011219"/>
              </p:ext>
            </p:extLst>
          </p:nvPr>
        </p:nvGraphicFramePr>
        <p:xfrm>
          <a:off x="673241" y="2069554"/>
          <a:ext cx="11371405" cy="4440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797">
                  <a:extLst>
                    <a:ext uri="{9D8B030D-6E8A-4147-A177-3AD203B41FA5}">
                      <a16:colId xmlns:a16="http://schemas.microsoft.com/office/drawing/2014/main" val="4218840046"/>
                    </a:ext>
                  </a:extLst>
                </a:gridCol>
                <a:gridCol w="2914178">
                  <a:extLst>
                    <a:ext uri="{9D8B030D-6E8A-4147-A177-3AD203B41FA5}">
                      <a16:colId xmlns:a16="http://schemas.microsoft.com/office/drawing/2014/main" val="500293078"/>
                    </a:ext>
                  </a:extLst>
                </a:gridCol>
                <a:gridCol w="2802094">
                  <a:extLst>
                    <a:ext uri="{9D8B030D-6E8A-4147-A177-3AD203B41FA5}">
                      <a16:colId xmlns:a16="http://schemas.microsoft.com/office/drawing/2014/main" val="2291265040"/>
                    </a:ext>
                  </a:extLst>
                </a:gridCol>
                <a:gridCol w="2761336">
                  <a:extLst>
                    <a:ext uri="{9D8B030D-6E8A-4147-A177-3AD203B41FA5}">
                      <a16:colId xmlns:a16="http://schemas.microsoft.com/office/drawing/2014/main" val="9814860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</a:rPr>
                        <a:t>UI Research and Faculty Development (RFD) Team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Budget for consultants, speakers, materials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Resources</a:t>
                      </a:r>
                      <a:endParaRPr lang="en-US" sz="1800" b="1" kern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7013" lvl="1" indent="-109538">
                        <a:lnSpc>
                          <a:spcPct val="10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kern="1200" dirty="0">
                          <a:solidFill>
                            <a:srgbClr val="00203A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Cronan, M. &amp; L. Deckard. (2016). New Faculty Guide to Competing for Research Funding.</a:t>
                      </a:r>
                    </a:p>
                    <a:p>
                      <a:pPr marL="227013" lvl="1" indent="-109538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kern="1200" dirty="0">
                          <a:solidFill>
                            <a:srgbClr val="00203A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Robertson, J. D. et al. (2019). The Grant Application Writer’s Workbook – NSF &amp; NIH versions.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Small cohort model </a:t>
                      </a:r>
                      <a:r>
                        <a:rPr lang="en-US" sz="14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(Deans nominate faculty to participate) 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8-week workshop w/ mandatory attendance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Hybrid course delivery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Weekly readings, presentations, homework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50-item grant readiness assessment tool </a:t>
                      </a:r>
                      <a:endParaRPr lang="en-US" sz="1400" b="0" i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RFD feedback &amp; proposal development support </a:t>
                      </a:r>
                    </a:p>
                    <a:p>
                      <a:pPr marL="112713" indent="-112713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</a:rPr>
                        <a:t>Formative &amp; summative evaluation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Faculty create five-year research plans</a:t>
                      </a:r>
                    </a:p>
                    <a:p>
                      <a:pPr marL="112713" indent="-112713">
                        <a:lnSpc>
                          <a:spcPct val="10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Proposal resources &amp; materials tailored to PI research</a:t>
                      </a:r>
                      <a:endParaRPr lang="en-US" sz="1800" b="1" i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228600" marR="0" lvl="0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Pivot funding profile</a:t>
                      </a:r>
                    </a:p>
                    <a:p>
                      <a:pPr marL="228600" marR="0" lvl="0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Proposal production team</a:t>
                      </a:r>
                    </a:p>
                    <a:p>
                      <a:pPr marL="228600" marR="0" lvl="0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Research support networks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Requests for RFD proposal services</a:t>
                      </a:r>
                    </a:p>
                    <a:p>
                      <a:pPr marL="112713" marR="0" lvl="0" indent="-112713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Longitudinal reporting:</a:t>
                      </a:r>
                    </a:p>
                    <a:p>
                      <a:pPr marL="284163" lvl="1" indent="-1143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# PDA faculty submitted</a:t>
                      </a:r>
                    </a:p>
                    <a:p>
                      <a:pPr marL="284163" lvl="1" indent="-1143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# PDA faculty as PI, co-PI </a:t>
                      </a:r>
                    </a:p>
                    <a:p>
                      <a:pPr marL="284163" lvl="1" indent="-1143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Timing of RFD services</a:t>
                      </a:r>
                    </a:p>
                    <a:p>
                      <a:pPr marL="284163" lvl="1" indent="-1143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Early career awards</a:t>
                      </a:r>
                    </a:p>
                    <a:p>
                      <a:pPr marL="284163" marR="0" lvl="1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New external sources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1" indent="-171450" algn="l" defTabSz="914400" rtl="0" eaLnBrk="1" latinLnBrk="0" hangingPunct="1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Short-term: Improved perception of grant readiness</a:t>
                      </a:r>
                    </a:p>
                    <a:p>
                      <a:pPr marL="171450" lvl="1" indent="-171450" algn="l" defTabSz="914400" rtl="0" eaLnBrk="1" latinLnBrk="0" hangingPunct="1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Short-term: Faculty are more proactive &amp; strategic in their proposal development</a:t>
                      </a:r>
                    </a:p>
                    <a:p>
                      <a:pPr marL="171450" lvl="1" indent="-171450" algn="l" defTabSz="914400" rtl="0" eaLnBrk="1" latinLnBrk="0" hangingPunct="1">
                        <a:lnSpc>
                          <a:spcPct val="105000"/>
                        </a:lnSpc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Long-term: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Faculty submit more competitive proposals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Other metrics:</a:t>
                      </a:r>
                    </a:p>
                    <a:p>
                      <a:pPr marL="284163" marR="0" lvl="1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Improved fund rate </a:t>
                      </a:r>
                    </a:p>
                    <a:p>
                      <a:pPr marL="284163" marR="0" lvl="1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More awarded resubmissions</a:t>
                      </a:r>
                    </a:p>
                    <a:p>
                      <a:pPr marL="284163" marR="0" lvl="1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Increase in R&amp;D expenditures</a:t>
                      </a:r>
                    </a:p>
                    <a:p>
                      <a:pPr marL="284163" marR="0" lvl="1" indent="-1143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Change in Carnegie Classification metrics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356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28252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72666" y="6601646"/>
            <a:ext cx="12323204" cy="276999"/>
          </a:xfrm>
          <a:prstGeom prst="rect">
            <a:avLst/>
          </a:prstGeom>
          <a:solidFill>
            <a:schemeClr val="bg1">
              <a:alpha val="1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3280C0"/>
                </a:solidFill>
                <a:latin typeface="Franklin Gothic Book" panose="020B0503020102020204" pitchFamily="34" charset="0"/>
              </a:rPr>
              <a:t>NORDP 2021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8A4DF98-F89D-447E-B411-84EF37C187DF}"/>
              </a:ext>
            </a:extLst>
          </p:cNvPr>
          <p:cNvGrpSpPr/>
          <p:nvPr/>
        </p:nvGrpSpPr>
        <p:grpSpPr>
          <a:xfrm>
            <a:off x="329045" y="3192792"/>
            <a:ext cx="374715" cy="374715"/>
            <a:chOff x="5018202" y="2831970"/>
            <a:chExt cx="374715" cy="37471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7082FE8-C6C9-48F7-9918-E734FA6F78AF}"/>
                </a:ext>
              </a:extLst>
            </p:cNvPr>
            <p:cNvSpPr/>
            <p:nvPr/>
          </p:nvSpPr>
          <p:spPr>
            <a:xfrm>
              <a:off x="5018202" y="2831970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B73B892-F38F-4515-8760-A10372516C53}"/>
                </a:ext>
              </a:extLst>
            </p:cNvPr>
            <p:cNvSpPr txBox="1"/>
            <p:nvPr/>
          </p:nvSpPr>
          <p:spPr>
            <a:xfrm>
              <a:off x="5065728" y="2831970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7EE05A-7686-4884-B6E5-7C47793EA760}"/>
              </a:ext>
            </a:extLst>
          </p:cNvPr>
          <p:cNvGrpSpPr/>
          <p:nvPr/>
        </p:nvGrpSpPr>
        <p:grpSpPr>
          <a:xfrm>
            <a:off x="2478264" y="2795730"/>
            <a:ext cx="374715" cy="374715"/>
            <a:chOff x="3472008" y="2944307"/>
            <a:chExt cx="374715" cy="37471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F061F37-6230-4EBC-8BB5-1C80B63C28FA}"/>
                </a:ext>
              </a:extLst>
            </p:cNvPr>
            <p:cNvSpPr/>
            <p:nvPr/>
          </p:nvSpPr>
          <p:spPr>
            <a:xfrm>
              <a:off x="3472008" y="2944307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B82CD3-929C-4C60-816F-470E00C81D34}"/>
                </a:ext>
              </a:extLst>
            </p:cNvPr>
            <p:cNvSpPr txBox="1"/>
            <p:nvPr/>
          </p:nvSpPr>
          <p:spPr>
            <a:xfrm>
              <a:off x="3524838" y="2944307"/>
              <a:ext cx="239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87DE8E-DC42-4E66-96B3-6B99B4E9D715}"/>
              </a:ext>
            </a:extLst>
          </p:cNvPr>
          <p:cNvGrpSpPr/>
          <p:nvPr/>
        </p:nvGrpSpPr>
        <p:grpSpPr>
          <a:xfrm>
            <a:off x="1398806" y="2801113"/>
            <a:ext cx="374715" cy="374715"/>
            <a:chOff x="3959257" y="2196446"/>
            <a:chExt cx="374715" cy="37471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894E3A3-15D9-4E5A-BCD6-44F2DAE8839D}"/>
                </a:ext>
              </a:extLst>
            </p:cNvPr>
            <p:cNvSpPr/>
            <p:nvPr/>
          </p:nvSpPr>
          <p:spPr>
            <a:xfrm>
              <a:off x="3959257" y="2196446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ECF484D-95C2-44E8-B699-BE5CB952499B}"/>
                </a:ext>
              </a:extLst>
            </p:cNvPr>
            <p:cNvSpPr txBox="1"/>
            <p:nvPr/>
          </p:nvSpPr>
          <p:spPr>
            <a:xfrm>
              <a:off x="4006783" y="2196446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B39A4F8-0EC5-40F5-A438-CB1CC4C74AE1}"/>
              </a:ext>
            </a:extLst>
          </p:cNvPr>
          <p:cNvGrpSpPr/>
          <p:nvPr/>
        </p:nvGrpSpPr>
        <p:grpSpPr>
          <a:xfrm>
            <a:off x="3486763" y="3195279"/>
            <a:ext cx="374715" cy="388783"/>
            <a:chOff x="3500681" y="3714104"/>
            <a:chExt cx="374715" cy="38878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8479B3B-FCD9-41AD-9BBF-2B86EB14FB26}"/>
                </a:ext>
              </a:extLst>
            </p:cNvPr>
            <p:cNvSpPr/>
            <p:nvPr/>
          </p:nvSpPr>
          <p:spPr>
            <a:xfrm>
              <a:off x="3500681" y="3728172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00951D-5636-4B00-8285-2DA7E13A389A}"/>
                </a:ext>
              </a:extLst>
            </p:cNvPr>
            <p:cNvSpPr txBox="1"/>
            <p:nvPr/>
          </p:nvSpPr>
          <p:spPr>
            <a:xfrm>
              <a:off x="3524838" y="3714104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E47720E-2F29-4AAB-BDC1-09D2E0688267}"/>
              </a:ext>
            </a:extLst>
          </p:cNvPr>
          <p:cNvGrpSpPr/>
          <p:nvPr/>
        </p:nvGrpSpPr>
        <p:grpSpPr>
          <a:xfrm>
            <a:off x="5320071" y="2791073"/>
            <a:ext cx="374715" cy="377072"/>
            <a:chOff x="2456860" y="3960945"/>
            <a:chExt cx="374715" cy="37707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755BD69-30BB-478E-B63C-90F2900909C2}"/>
                </a:ext>
              </a:extLst>
            </p:cNvPr>
            <p:cNvSpPr/>
            <p:nvPr/>
          </p:nvSpPr>
          <p:spPr>
            <a:xfrm>
              <a:off x="2456860" y="3963302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CE66E2-E6D1-4C3D-9784-B4570E3135D0}"/>
                </a:ext>
              </a:extLst>
            </p:cNvPr>
            <p:cNvSpPr txBox="1"/>
            <p:nvPr/>
          </p:nvSpPr>
          <p:spPr>
            <a:xfrm>
              <a:off x="2504386" y="3960945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2026BFF-41E5-408E-9B85-6B82A7A0EB48}"/>
              </a:ext>
            </a:extLst>
          </p:cNvPr>
          <p:cNvGrpSpPr/>
          <p:nvPr/>
        </p:nvGrpSpPr>
        <p:grpSpPr>
          <a:xfrm>
            <a:off x="6501361" y="2804809"/>
            <a:ext cx="374715" cy="374715"/>
            <a:chOff x="4499728" y="1598746"/>
            <a:chExt cx="374715" cy="37471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657D58-4094-4651-8ADE-CE900479067D}"/>
                </a:ext>
              </a:extLst>
            </p:cNvPr>
            <p:cNvSpPr/>
            <p:nvPr/>
          </p:nvSpPr>
          <p:spPr>
            <a:xfrm>
              <a:off x="4499728" y="1598746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B5468C-022E-4D35-B1E6-972EBAE3A9CB}"/>
                </a:ext>
              </a:extLst>
            </p:cNvPr>
            <p:cNvSpPr txBox="1"/>
            <p:nvPr/>
          </p:nvSpPr>
          <p:spPr>
            <a:xfrm>
              <a:off x="4547254" y="1598746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6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259AC2-F7F2-4666-8BEC-18077B1FB7AE}"/>
              </a:ext>
            </a:extLst>
          </p:cNvPr>
          <p:cNvGrpSpPr/>
          <p:nvPr/>
        </p:nvGrpSpPr>
        <p:grpSpPr>
          <a:xfrm>
            <a:off x="7546402" y="3202424"/>
            <a:ext cx="374715" cy="382455"/>
            <a:chOff x="4557072" y="4586244"/>
            <a:chExt cx="374715" cy="38245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71B2351-F515-4D97-97D4-0CDC64CF70C0}"/>
                </a:ext>
              </a:extLst>
            </p:cNvPr>
            <p:cNvSpPr/>
            <p:nvPr/>
          </p:nvSpPr>
          <p:spPr>
            <a:xfrm>
              <a:off x="4557072" y="4593984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C4426A4-0B03-41ED-BCA1-000C4DFDACF8}"/>
                </a:ext>
              </a:extLst>
            </p:cNvPr>
            <p:cNvSpPr txBox="1"/>
            <p:nvPr/>
          </p:nvSpPr>
          <p:spPr>
            <a:xfrm>
              <a:off x="4599884" y="4586244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7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53A4062-4772-464E-8CFD-9D28A902BE2C}"/>
              </a:ext>
            </a:extLst>
          </p:cNvPr>
          <p:cNvGrpSpPr/>
          <p:nvPr/>
        </p:nvGrpSpPr>
        <p:grpSpPr>
          <a:xfrm>
            <a:off x="8641785" y="3192792"/>
            <a:ext cx="374715" cy="374715"/>
            <a:chOff x="8004927" y="3785008"/>
            <a:chExt cx="374715" cy="37471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4B9568B-9B33-48AA-AE4F-4D4759E328EC}"/>
                </a:ext>
              </a:extLst>
            </p:cNvPr>
            <p:cNvSpPr/>
            <p:nvPr/>
          </p:nvSpPr>
          <p:spPr>
            <a:xfrm>
              <a:off x="8004927" y="3785008"/>
              <a:ext cx="374715" cy="374715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E30675E-8EAA-41C4-BD59-1103B075D538}"/>
                </a:ext>
              </a:extLst>
            </p:cNvPr>
            <p:cNvSpPr txBox="1"/>
            <p:nvPr/>
          </p:nvSpPr>
          <p:spPr>
            <a:xfrm>
              <a:off x="8052453" y="3787699"/>
              <a:ext cx="279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8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C133FAD-3D17-48F4-8392-7B71EC5298A0}"/>
              </a:ext>
            </a:extLst>
          </p:cNvPr>
          <p:cNvCxnSpPr>
            <a:cxnSpLocks/>
          </p:cNvCxnSpPr>
          <p:nvPr/>
        </p:nvCxnSpPr>
        <p:spPr>
          <a:xfrm>
            <a:off x="199534" y="3192792"/>
            <a:ext cx="11792931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07D76E6-40FF-4E53-90A7-857D52BFBF91}"/>
              </a:ext>
            </a:extLst>
          </p:cNvPr>
          <p:cNvCxnSpPr>
            <a:cxnSpLocks/>
          </p:cNvCxnSpPr>
          <p:nvPr/>
        </p:nvCxnSpPr>
        <p:spPr>
          <a:xfrm flipH="1" flipV="1">
            <a:off x="1592175" y="474943"/>
            <a:ext cx="1" cy="2312231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2F2CDDD-A995-41C4-BCF1-CF58AE2ED26C}"/>
              </a:ext>
            </a:extLst>
          </p:cNvPr>
          <p:cNvCxnSpPr>
            <a:cxnSpLocks/>
          </p:cNvCxnSpPr>
          <p:nvPr/>
        </p:nvCxnSpPr>
        <p:spPr>
          <a:xfrm flipH="1" flipV="1">
            <a:off x="516402" y="3584062"/>
            <a:ext cx="1" cy="1684706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866F8CA-68AD-42D2-A028-ECABE71452F9}"/>
              </a:ext>
            </a:extLst>
          </p:cNvPr>
          <p:cNvSpPr txBox="1"/>
          <p:nvPr/>
        </p:nvSpPr>
        <p:spPr>
          <a:xfrm>
            <a:off x="330980" y="5189296"/>
            <a:ext cx="285327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Research Agenda </a:t>
            </a:r>
            <a:r>
              <a:rPr lang="en-US" sz="1600" b="1">
                <a:solidFill>
                  <a:schemeClr val="bg1"/>
                </a:solidFill>
              </a:rPr>
              <a:t>Developing a 5-year Research Funding Plan</a:t>
            </a:r>
            <a:endParaRPr lang="en-US" sz="1600" b="1">
              <a:solidFill>
                <a:srgbClr val="FFFF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928225-FEEC-4C1B-AD83-A23590A65C21}"/>
              </a:ext>
            </a:extLst>
          </p:cNvPr>
          <p:cNvSpPr txBox="1"/>
          <p:nvPr/>
        </p:nvSpPr>
        <p:spPr>
          <a:xfrm>
            <a:off x="1408232" y="364781"/>
            <a:ext cx="34147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Optimizing Funding Searches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Crafting a Research Profile </a:t>
            </a:r>
            <a:br>
              <a:rPr lang="en-US" sz="1600" b="1">
                <a:solidFill>
                  <a:schemeClr val="bg1"/>
                </a:solidFill>
              </a:rPr>
            </a:br>
            <a:r>
              <a:rPr lang="en-US" sz="1600" b="1">
                <a:solidFill>
                  <a:schemeClr val="bg1"/>
                </a:solidFill>
              </a:rPr>
              <a:t>Using Pivot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BF375D-BE07-4F76-B4D4-B4F7189223F2}"/>
              </a:ext>
            </a:extLst>
          </p:cNvPr>
          <p:cNvSpPr txBox="1"/>
          <p:nvPr/>
        </p:nvSpPr>
        <p:spPr>
          <a:xfrm>
            <a:off x="2487691" y="1758019"/>
            <a:ext cx="27155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Know Your Funder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Uncovering Sponsor Grant and Funding Data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ED970E-951A-4CF8-B9F4-CE56B95BD176}"/>
              </a:ext>
            </a:extLst>
          </p:cNvPr>
          <p:cNvSpPr txBox="1"/>
          <p:nvPr/>
        </p:nvSpPr>
        <p:spPr>
          <a:xfrm>
            <a:off x="3497988" y="3750969"/>
            <a:ext cx="3377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Research Positioning / Institutional Resources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Contacting Program Officers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Assembling Institutional Resources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B63A37B-485F-4897-97EF-EB0B94219838}"/>
              </a:ext>
            </a:extLst>
          </p:cNvPr>
          <p:cNvSpPr txBox="1"/>
          <p:nvPr/>
        </p:nvSpPr>
        <p:spPr>
          <a:xfrm>
            <a:off x="5324649" y="364781"/>
            <a:ext cx="33773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Solicitation Requirements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Dissecting Proposal Solicitation for Effective Proposal Writing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13286AA-8ED5-4729-A30A-1767AA7B51D8}"/>
              </a:ext>
            </a:extLst>
          </p:cNvPr>
          <p:cNvSpPr txBox="1"/>
          <p:nvPr/>
        </p:nvSpPr>
        <p:spPr>
          <a:xfrm>
            <a:off x="6508175" y="1758019"/>
            <a:ext cx="36500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Effective Proposal Structure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Review funded proposals to identify effective proposal architecture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6B8A4D-4C9A-4C8E-816A-C20DED203087}"/>
              </a:ext>
            </a:extLst>
          </p:cNvPr>
          <p:cNvSpPr txBox="1"/>
          <p:nvPr/>
        </p:nvSpPr>
        <p:spPr>
          <a:xfrm>
            <a:off x="7551794" y="5418689"/>
            <a:ext cx="3527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Colleagues &amp; Connections / Resources &amp; Support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Proposal Production Team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Grant Competitiveness Contact List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5FF9DE1-EACF-4CAB-BF41-B2BB7E81024B}"/>
              </a:ext>
            </a:extLst>
          </p:cNvPr>
          <p:cNvSpPr txBox="1"/>
          <p:nvPr/>
        </p:nvSpPr>
        <p:spPr>
          <a:xfrm>
            <a:off x="8651602" y="3741542"/>
            <a:ext cx="3471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buClr>
                <a:srgbClr val="FFFF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Honing Proposal Materials and Timing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Create master proposal documents</a:t>
            </a:r>
          </a:p>
          <a:p>
            <a:pPr marL="227013">
              <a:buClr>
                <a:srgbClr val="FFFF00"/>
              </a:buClr>
              <a:buSzPct val="200000"/>
            </a:pPr>
            <a:r>
              <a:rPr lang="en-US" sz="1600" b="1">
                <a:solidFill>
                  <a:schemeClr val="bg1"/>
                </a:solidFill>
              </a:rPr>
              <a:t>Finalize 5-year Research Plan</a:t>
            </a:r>
            <a:endParaRPr lang="en-US" sz="1600" b="1">
              <a:solidFill>
                <a:srgbClr val="FFFF00"/>
              </a:solidFill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0B53781-7010-45DB-8DEB-2735DBF131BE}"/>
              </a:ext>
            </a:extLst>
          </p:cNvPr>
          <p:cNvCxnSpPr>
            <a:cxnSpLocks/>
          </p:cNvCxnSpPr>
          <p:nvPr/>
        </p:nvCxnSpPr>
        <p:spPr>
          <a:xfrm flipV="1">
            <a:off x="7729046" y="3578495"/>
            <a:ext cx="0" cy="1926759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C499DF9-BF0E-4245-A9C8-E050E2D71DA1}"/>
              </a:ext>
            </a:extLst>
          </p:cNvPr>
          <p:cNvCxnSpPr>
            <a:cxnSpLocks/>
          </p:cNvCxnSpPr>
          <p:nvPr/>
        </p:nvCxnSpPr>
        <p:spPr>
          <a:xfrm flipH="1" flipV="1">
            <a:off x="6691562" y="1857340"/>
            <a:ext cx="1" cy="94643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17F561B-B6C1-47AB-8653-455F6263E6E8}"/>
              </a:ext>
            </a:extLst>
          </p:cNvPr>
          <p:cNvCxnSpPr>
            <a:cxnSpLocks/>
          </p:cNvCxnSpPr>
          <p:nvPr/>
        </p:nvCxnSpPr>
        <p:spPr>
          <a:xfrm flipV="1">
            <a:off x="8829143" y="3543795"/>
            <a:ext cx="0" cy="26178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E81066B7-EB5F-4B50-8AB3-366B123BC25F}"/>
              </a:ext>
            </a:extLst>
          </p:cNvPr>
          <p:cNvSpPr txBox="1"/>
          <p:nvPr/>
        </p:nvSpPr>
        <p:spPr>
          <a:xfrm>
            <a:off x="103297" y="2801113"/>
            <a:ext cx="84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Week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AC0F435-CD82-464C-B18B-C11C767668B4}"/>
              </a:ext>
            </a:extLst>
          </p:cNvPr>
          <p:cNvCxnSpPr>
            <a:cxnSpLocks/>
          </p:cNvCxnSpPr>
          <p:nvPr/>
        </p:nvCxnSpPr>
        <p:spPr>
          <a:xfrm flipH="1" flipV="1">
            <a:off x="2665621" y="1869288"/>
            <a:ext cx="1" cy="94643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21FF4F2-8588-4810-A761-926B2A2E53CF}"/>
              </a:ext>
            </a:extLst>
          </p:cNvPr>
          <p:cNvCxnSpPr>
            <a:cxnSpLocks/>
          </p:cNvCxnSpPr>
          <p:nvPr/>
        </p:nvCxnSpPr>
        <p:spPr>
          <a:xfrm flipH="1" flipV="1">
            <a:off x="5507428" y="466518"/>
            <a:ext cx="1" cy="2312231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BAA17C4-28D8-497B-A32D-2EDC9EBD54C8}"/>
              </a:ext>
            </a:extLst>
          </p:cNvPr>
          <p:cNvCxnSpPr>
            <a:cxnSpLocks/>
          </p:cNvCxnSpPr>
          <p:nvPr/>
        </p:nvCxnSpPr>
        <p:spPr>
          <a:xfrm flipV="1">
            <a:off x="3674120" y="3562124"/>
            <a:ext cx="0" cy="261782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48817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CD6342769D4C44805FFE73FBBF18F5" ma:contentTypeVersion="12" ma:contentTypeDescription="Create a new document." ma:contentTypeScope="" ma:versionID="05ac6333b89f42f82bb4636035a8e3ed">
  <xsd:schema xmlns:xsd="http://www.w3.org/2001/XMLSchema" xmlns:xs="http://www.w3.org/2001/XMLSchema" xmlns:p="http://schemas.microsoft.com/office/2006/metadata/properties" xmlns:ns2="a71e4db1-4b47-4186-ba43-0c6cf66a15a4" xmlns:ns3="d7eecfee-5fa7-448c-92a9-eddfd5d88918" targetNamespace="http://schemas.microsoft.com/office/2006/metadata/properties" ma:root="true" ma:fieldsID="72a482ce219ba41a33c86067e3e2afe5" ns2:_="" ns3:_="">
    <xsd:import namespace="a71e4db1-4b47-4186-ba43-0c6cf66a15a4"/>
    <xsd:import namespace="d7eecfee-5fa7-448c-92a9-eddfd5d8891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1e4db1-4b47-4186-ba43-0c6cf66a15a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eecfee-5fa7-448c-92a9-eddfd5d889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D185D2-A1CB-4329-8990-B40649FC1AAE}">
  <ds:schemaRefs>
    <ds:schemaRef ds:uri="a71e4db1-4b47-4186-ba43-0c6cf66a15a4"/>
    <ds:schemaRef ds:uri="d7eecfee-5fa7-448c-92a9-eddfd5d8891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017E56B-40B8-4DAF-B4C4-DC30B28EC4D9}">
  <ds:schemaRefs>
    <ds:schemaRef ds:uri="a71e4db1-4b47-4186-ba43-0c6cf66a15a4"/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d7eecfee-5fa7-448c-92a9-eddfd5d88918"/>
  </ds:schemaRefs>
</ds:datastoreItem>
</file>

<file path=customXml/itemProps3.xml><?xml version="1.0" encoding="utf-8"?>
<ds:datastoreItem xmlns:ds="http://schemas.openxmlformats.org/officeDocument/2006/customXml" ds:itemID="{7E747948-7BBB-48E8-B131-4B2FFDC03D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1309</Words>
  <Application>Microsoft Macintosh PowerPoint</Application>
  <PresentationFormat>Widescreen</PresentationFormat>
  <Paragraphs>251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Franklin Gothic Book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Mleynek</dc:creator>
  <cp:lastModifiedBy>Kristen Kellems</cp:lastModifiedBy>
  <cp:revision>28</cp:revision>
  <dcterms:created xsi:type="dcterms:W3CDTF">2021-02-03T21:38:42Z</dcterms:created>
  <dcterms:modified xsi:type="dcterms:W3CDTF">2021-05-05T19:11:38Z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0x0101003BCD6342769D4C44805FFE73FBBF18F5</vt:lpwstr>
  </property>
</Properties>
</file>