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3" r:id="rId5"/>
  </p:sldMasterIdLst>
  <p:notesMasterIdLst>
    <p:notesMasterId r:id="rId51"/>
  </p:notesMasterIdLst>
  <p:handoutMasterIdLst>
    <p:handoutMasterId r:id="rId52"/>
  </p:handoutMasterIdLst>
  <p:sldIdLst>
    <p:sldId id="529" r:id="rId6"/>
    <p:sldId id="597" r:id="rId7"/>
    <p:sldId id="598" r:id="rId8"/>
    <p:sldId id="599" r:id="rId9"/>
    <p:sldId id="322" r:id="rId10"/>
    <p:sldId id="581" r:id="rId11"/>
    <p:sldId id="346" r:id="rId12"/>
    <p:sldId id="587" r:id="rId13"/>
    <p:sldId id="584" r:id="rId14"/>
    <p:sldId id="4730" r:id="rId15"/>
    <p:sldId id="4731" r:id="rId16"/>
    <p:sldId id="4732" r:id="rId17"/>
    <p:sldId id="4727" r:id="rId18"/>
    <p:sldId id="4679" r:id="rId19"/>
    <p:sldId id="2539" r:id="rId20"/>
    <p:sldId id="2540" r:id="rId21"/>
    <p:sldId id="2145705842" r:id="rId22"/>
    <p:sldId id="366" r:id="rId23"/>
    <p:sldId id="4644" r:id="rId24"/>
    <p:sldId id="4642" r:id="rId25"/>
    <p:sldId id="4643" r:id="rId26"/>
    <p:sldId id="2145705843" r:id="rId27"/>
    <p:sldId id="596" r:id="rId28"/>
    <p:sldId id="592" r:id="rId29"/>
    <p:sldId id="801" r:id="rId30"/>
    <p:sldId id="531" r:id="rId31"/>
    <p:sldId id="533" r:id="rId32"/>
    <p:sldId id="549" r:id="rId33"/>
    <p:sldId id="550" r:id="rId34"/>
    <p:sldId id="729" r:id="rId35"/>
    <p:sldId id="548" r:id="rId36"/>
    <p:sldId id="810" r:id="rId37"/>
    <p:sldId id="2145705844" r:id="rId38"/>
    <p:sldId id="792" r:id="rId39"/>
    <p:sldId id="788" r:id="rId40"/>
    <p:sldId id="789" r:id="rId41"/>
    <p:sldId id="2145705845" r:id="rId42"/>
    <p:sldId id="802" r:id="rId43"/>
    <p:sldId id="805" r:id="rId44"/>
    <p:sldId id="806" r:id="rId45"/>
    <p:sldId id="807" r:id="rId46"/>
    <p:sldId id="808" r:id="rId47"/>
    <p:sldId id="809" r:id="rId48"/>
    <p:sldId id="2145705846" r:id="rId49"/>
    <p:sldId id="586" r:id="rId50"/>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lly Rockey"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000000"/>
    <a:srgbClr val="FFFFCC"/>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9BE3C69-A0A2-FA42-89B9-65D24AA90820}" v="8" dt="2021-04-18T21:36:56.68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58" autoAdjust="0"/>
    <p:restoredTop sz="94970" autoAdjust="0"/>
  </p:normalViewPr>
  <p:slideViewPr>
    <p:cSldViewPr>
      <p:cViewPr varScale="1">
        <p:scale>
          <a:sx n="136" d="100"/>
          <a:sy n="136" d="100"/>
        </p:scale>
        <p:origin x="156" y="11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09" d="100"/>
          <a:sy n="109" d="100"/>
        </p:scale>
        <p:origin x="3624" y="18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commentAuthors" Target="commentAuthors.xml"/><Relationship Id="rId58" Type="http://schemas.microsoft.com/office/2015/10/relationships/revisionInfo" Target="revisionInfo.xml"/><Relationship Id="rId5" Type="http://schemas.openxmlformats.org/officeDocument/2006/relationships/slideMaster" Target="slideMasters/slideMaster2.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tableStyles" Target="tableStyles.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jangch\Documents\ESIE\2020%20ESI%20Extension%2001.29.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 Selected</c:v>
                </c:pt>
              </c:strCache>
            </c:strRef>
          </c:tx>
          <c:spPr>
            <a:solidFill>
              <a:schemeClr val="accent2"/>
            </a:solidFill>
            <a:ln>
              <a:solidFill>
                <a:schemeClr val="accent2"/>
              </a:solidFill>
            </a:ln>
            <a:effectLst/>
          </c:spPr>
          <c:invertIfNegative val="0"/>
          <c:dPt>
            <c:idx val="0"/>
            <c:invertIfNegative val="0"/>
            <c:bubble3D val="0"/>
            <c:spPr>
              <a:solidFill>
                <a:schemeClr val="accent2">
                  <a:lumMod val="75000"/>
                </a:schemeClr>
              </a:solidFill>
              <a:ln>
                <a:solidFill>
                  <a:srgbClr val="F79545"/>
                </a:solidFill>
              </a:ln>
              <a:effectLst/>
            </c:spPr>
            <c:extLst>
              <c:ext xmlns:c16="http://schemas.microsoft.com/office/drawing/2014/chart" uri="{C3380CC4-5D6E-409C-BE32-E72D297353CC}">
                <c16:uniqueId val="{00000001-67DD-4D4D-867A-1ABE2F89E0D3}"/>
              </c:ext>
            </c:extLst>
          </c:dPt>
          <c:dPt>
            <c:idx val="2"/>
            <c:invertIfNegative val="0"/>
            <c:bubble3D val="0"/>
            <c:spPr>
              <a:solidFill>
                <a:schemeClr val="accent2">
                  <a:lumMod val="40000"/>
                  <a:lumOff val="60000"/>
                </a:schemeClr>
              </a:solidFill>
              <a:ln>
                <a:noFill/>
              </a:ln>
              <a:effectLst/>
            </c:spPr>
            <c:extLst>
              <c:ext xmlns:c16="http://schemas.microsoft.com/office/drawing/2014/chart" uri="{C3380CC4-5D6E-409C-BE32-E72D297353CC}">
                <c16:uniqueId val="{00000000-DA47-4090-A667-CECF0BA1CFFE}"/>
              </c:ext>
            </c:extLst>
          </c:dPt>
          <c:dPt>
            <c:idx val="3"/>
            <c:invertIfNegative val="0"/>
            <c:bubble3D val="0"/>
            <c:spPr>
              <a:solidFill>
                <a:schemeClr val="bg1">
                  <a:lumMod val="85000"/>
                </a:schemeClr>
              </a:solidFill>
              <a:ln>
                <a:noFill/>
              </a:ln>
              <a:effectLst/>
            </c:spPr>
            <c:extLst>
              <c:ext xmlns:c16="http://schemas.microsoft.com/office/drawing/2014/chart" uri="{C3380CC4-5D6E-409C-BE32-E72D297353CC}">
                <c16:uniqueId val="{00000001-5927-4E5E-906D-1B927F87083D}"/>
              </c:ext>
            </c:extLst>
          </c:dPt>
          <c:dPt>
            <c:idx val="4"/>
            <c:invertIfNegative val="0"/>
            <c:bubble3D val="0"/>
            <c:spPr>
              <a:solidFill>
                <a:schemeClr val="bg1">
                  <a:lumMod val="85000"/>
                </a:schemeClr>
              </a:solidFill>
              <a:ln>
                <a:noFill/>
              </a:ln>
              <a:effectLst/>
            </c:spPr>
            <c:extLst>
              <c:ext xmlns:c16="http://schemas.microsoft.com/office/drawing/2014/chart" uri="{C3380CC4-5D6E-409C-BE32-E72D297353CC}">
                <c16:uniqueId val="{00000003-5927-4E5E-906D-1B927F87083D}"/>
              </c:ext>
            </c:extLst>
          </c:dPt>
          <c:dPt>
            <c:idx val="5"/>
            <c:invertIfNegative val="0"/>
            <c:bubble3D val="0"/>
            <c:spPr>
              <a:solidFill>
                <a:schemeClr val="accent1">
                  <a:lumMod val="40000"/>
                  <a:lumOff val="60000"/>
                </a:schemeClr>
              </a:solidFill>
              <a:ln>
                <a:noFill/>
              </a:ln>
              <a:effectLst/>
            </c:spPr>
            <c:extLst>
              <c:ext xmlns:c16="http://schemas.microsoft.com/office/drawing/2014/chart" uri="{C3380CC4-5D6E-409C-BE32-E72D297353CC}">
                <c16:uniqueId val="{00000005-5927-4E5E-906D-1B927F87083D}"/>
              </c:ext>
            </c:extLst>
          </c:dPt>
          <c:dPt>
            <c:idx val="6"/>
            <c:invertIfNegative val="0"/>
            <c:bubble3D val="0"/>
            <c:spPr>
              <a:solidFill>
                <a:schemeClr val="accent1"/>
              </a:solidFill>
              <a:ln>
                <a:solidFill>
                  <a:srgbClr val="4472C4"/>
                </a:solidFill>
              </a:ln>
              <a:effectLst/>
            </c:spPr>
            <c:extLst>
              <c:ext xmlns:c16="http://schemas.microsoft.com/office/drawing/2014/chart" uri="{C3380CC4-5D6E-409C-BE32-E72D297353CC}">
                <c16:uniqueId val="{00000007-5927-4E5E-906D-1B927F87083D}"/>
              </c:ext>
            </c:extLst>
          </c:dPt>
          <c:dPt>
            <c:idx val="7"/>
            <c:invertIfNegative val="0"/>
            <c:bubble3D val="0"/>
            <c:spPr>
              <a:solidFill>
                <a:schemeClr val="accent1">
                  <a:lumMod val="75000"/>
                </a:schemeClr>
              </a:solidFill>
              <a:ln>
                <a:solidFill>
                  <a:srgbClr val="4472C4"/>
                </a:solidFill>
              </a:ln>
              <a:effectLst/>
            </c:spPr>
            <c:extLst>
              <c:ext xmlns:c16="http://schemas.microsoft.com/office/drawing/2014/chart" uri="{C3380CC4-5D6E-409C-BE32-E72D297353CC}">
                <c16:uniqueId val="{00000009-5927-4E5E-906D-1B927F87083D}"/>
              </c:ext>
            </c:extLst>
          </c:dPt>
          <c:dLbls>
            <c:dLbl>
              <c:idx val="0"/>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Franklin Gothic Book" panose="020B0503020102020204" pitchFamily="34" charset="0"/>
                      <a:ea typeface="+mn-ea"/>
                      <a:cs typeface="+mn-cs"/>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1-67DD-4D4D-867A-1ABE2F89E0D3}"/>
                </c:ext>
              </c:extLst>
            </c:dLbl>
            <c:dLbl>
              <c:idx val="1"/>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Franklin Gothic Book" panose="020B0503020102020204" pitchFamily="34" charset="0"/>
                      <a:ea typeface="+mn-ea"/>
                      <a:cs typeface="+mn-cs"/>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1-DA47-4090-A667-CECF0BA1CFFE}"/>
                </c:ext>
              </c:extLst>
            </c:dLbl>
            <c:dLbl>
              <c:idx val="6"/>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Franklin Gothic Book" panose="020B0503020102020204" pitchFamily="34" charset="0"/>
                      <a:ea typeface="+mn-ea"/>
                      <a:cs typeface="+mn-cs"/>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7-5927-4E5E-906D-1B927F87083D}"/>
                </c:ext>
              </c:extLst>
            </c:dLbl>
            <c:dLbl>
              <c:idx val="7"/>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Franklin Gothic Book" panose="020B0503020102020204" pitchFamily="34" charset="0"/>
                      <a:ea typeface="+mn-ea"/>
                      <a:cs typeface="+mn-cs"/>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9-5927-4E5E-906D-1B927F87083D}"/>
                </c:ext>
              </c:extLst>
            </c:dLbl>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Franklin Gothic Book" panose="020B0503020102020204" pitchFamily="34" charset="0"/>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Postdoctoral fellow/Resident</c:v>
                </c:pt>
                <c:pt idx="1">
                  <c:v>Faculty (0-6 years)</c:v>
                </c:pt>
                <c:pt idx="2">
                  <c:v>Faculty (7-14 years)</c:v>
                </c:pt>
                <c:pt idx="3">
                  <c:v>Student</c:v>
                </c:pt>
                <c:pt idx="4">
                  <c:v>Researcher (0-6 years)</c:v>
                </c:pt>
                <c:pt idx="5">
                  <c:v>Researcher (7-14 year)</c:v>
                </c:pt>
                <c:pt idx="6">
                  <c:v>Faculty (15+ years)</c:v>
                </c:pt>
                <c:pt idx="7">
                  <c:v>Researcher (15+ year)</c:v>
                </c:pt>
              </c:strCache>
            </c:strRef>
          </c:cat>
          <c:val>
            <c:numRef>
              <c:f>Sheet1!$B$2:$B$9</c:f>
              <c:numCache>
                <c:formatCode>0%</c:formatCode>
                <c:ptCount val="8"/>
                <c:pt idx="0">
                  <c:v>0.69</c:v>
                </c:pt>
                <c:pt idx="1">
                  <c:v>0.67</c:v>
                </c:pt>
                <c:pt idx="2">
                  <c:v>0.61</c:v>
                </c:pt>
                <c:pt idx="3">
                  <c:v>0.56000000000000005</c:v>
                </c:pt>
                <c:pt idx="4">
                  <c:v>0.54</c:v>
                </c:pt>
                <c:pt idx="5">
                  <c:v>0.49</c:v>
                </c:pt>
                <c:pt idx="6">
                  <c:v>0.43</c:v>
                </c:pt>
                <c:pt idx="7">
                  <c:v>0.34</c:v>
                </c:pt>
              </c:numCache>
            </c:numRef>
          </c:val>
          <c:extLst>
            <c:ext xmlns:c16="http://schemas.microsoft.com/office/drawing/2014/chart" uri="{C3380CC4-5D6E-409C-BE32-E72D297353CC}">
              <c16:uniqueId val="{0000000A-5927-4E5E-906D-1B927F87083D}"/>
            </c:ext>
          </c:extLst>
        </c:ser>
        <c:dLbls>
          <c:showLegendKey val="0"/>
          <c:showVal val="0"/>
          <c:showCatName val="0"/>
          <c:showSerName val="0"/>
          <c:showPercent val="0"/>
          <c:showBubbleSize val="0"/>
        </c:dLbls>
        <c:gapWidth val="100"/>
        <c:overlap val="-27"/>
        <c:axId val="742138808"/>
        <c:axId val="742141760"/>
      </c:barChart>
      <c:catAx>
        <c:axId val="7421388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Franklin Gothic Book" panose="020B0503020102020204" pitchFamily="34" charset="0"/>
                <a:ea typeface="+mn-ea"/>
                <a:cs typeface="+mn-cs"/>
              </a:defRPr>
            </a:pPr>
            <a:endParaRPr lang="en-US"/>
          </a:p>
        </c:txPr>
        <c:crossAx val="742141760"/>
        <c:crosses val="autoZero"/>
        <c:auto val="1"/>
        <c:lblAlgn val="ctr"/>
        <c:lblOffset val="100"/>
        <c:noMultiLvlLbl val="0"/>
      </c:catAx>
      <c:valAx>
        <c:axId val="742141760"/>
        <c:scaling>
          <c:orientation val="minMax"/>
          <c:max val="0.70000000000000007"/>
          <c:min val="0.2"/>
        </c:scaling>
        <c:delete val="1"/>
        <c:axPos val="l"/>
        <c:numFmt formatCode="0%" sourceLinked="1"/>
        <c:majorTickMark val="out"/>
        <c:minorTickMark val="none"/>
        <c:tickLblPos val="nextTo"/>
        <c:crossAx val="742138808"/>
        <c:crosses val="autoZero"/>
        <c:crossBetween val="between"/>
        <c:majorUnit val="0.2"/>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sz="1100">
          <a:latin typeface="Franklin Gothic Book" panose="020B05030201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2"/>
            </a:solidFill>
            <a:ln>
              <a:noFill/>
            </a:ln>
            <a:effectLst/>
          </c:spPr>
          <c:invertIfNegative val="0"/>
          <c:dPt>
            <c:idx val="0"/>
            <c:invertIfNegative val="0"/>
            <c:bubble3D val="0"/>
            <c:spPr>
              <a:solidFill>
                <a:schemeClr val="accent2">
                  <a:lumMod val="75000"/>
                </a:schemeClr>
              </a:solidFill>
              <a:ln>
                <a:noFill/>
              </a:ln>
              <a:effectLst/>
            </c:spPr>
            <c:extLst>
              <c:ext xmlns:c16="http://schemas.microsoft.com/office/drawing/2014/chart" uri="{C3380CC4-5D6E-409C-BE32-E72D297353CC}">
                <c16:uniqueId val="{00000000-5663-45E2-A69A-D7769886EA85}"/>
              </c:ext>
            </c:extLst>
          </c:dPt>
          <c:dPt>
            <c:idx val="2"/>
            <c:invertIfNegative val="0"/>
            <c:bubble3D val="0"/>
            <c:spPr>
              <a:solidFill>
                <a:schemeClr val="accent2">
                  <a:lumMod val="60000"/>
                  <a:lumOff val="40000"/>
                </a:schemeClr>
              </a:solidFill>
              <a:ln>
                <a:noFill/>
              </a:ln>
              <a:effectLst/>
            </c:spPr>
            <c:extLst>
              <c:ext xmlns:c16="http://schemas.microsoft.com/office/drawing/2014/chart" uri="{C3380CC4-5D6E-409C-BE32-E72D297353CC}">
                <c16:uniqueId val="{00000001-5663-45E2-A69A-D7769886EA85}"/>
              </c:ext>
            </c:extLst>
          </c:dPt>
          <c:dPt>
            <c:idx val="3"/>
            <c:invertIfNegative val="0"/>
            <c:bubble3D val="0"/>
            <c:spPr>
              <a:solidFill>
                <a:schemeClr val="accent2">
                  <a:lumMod val="40000"/>
                  <a:lumOff val="60000"/>
                </a:schemeClr>
              </a:solidFill>
              <a:ln>
                <a:noFill/>
              </a:ln>
              <a:effectLst/>
            </c:spPr>
            <c:extLst>
              <c:ext xmlns:c16="http://schemas.microsoft.com/office/drawing/2014/chart" uri="{C3380CC4-5D6E-409C-BE32-E72D297353CC}">
                <c16:uniqueId val="{00000002-5663-45E2-A69A-D7769886EA85}"/>
              </c:ext>
            </c:extLst>
          </c:dPt>
          <c:dPt>
            <c:idx val="4"/>
            <c:invertIfNegative val="0"/>
            <c:bubble3D val="0"/>
            <c:spPr>
              <a:solidFill>
                <a:schemeClr val="accent2">
                  <a:lumMod val="40000"/>
                  <a:lumOff val="60000"/>
                </a:schemeClr>
              </a:solidFill>
              <a:ln>
                <a:noFill/>
              </a:ln>
              <a:effectLst/>
            </c:spPr>
            <c:extLst>
              <c:ext xmlns:c16="http://schemas.microsoft.com/office/drawing/2014/chart" uri="{C3380CC4-5D6E-409C-BE32-E72D297353CC}">
                <c16:uniqueId val="{00000003-5663-45E2-A69A-D7769886EA85}"/>
              </c:ext>
            </c:extLst>
          </c:dPt>
          <c:dLbls>
            <c:dLbl>
              <c:idx val="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Franklin Gothic Book" panose="020B0503020102020204" pitchFamily="34" charset="0"/>
                      <a:ea typeface="+mn-ea"/>
                      <a:cs typeface="+mn-cs"/>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0-5663-45E2-A69A-D7769886EA85}"/>
                </c:ext>
              </c:extLst>
            </c:dLbl>
            <c:dLbl>
              <c:idx val="1"/>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Franklin Gothic Book" panose="020B0503020102020204" pitchFamily="34" charset="0"/>
                      <a:ea typeface="+mn-ea"/>
                      <a:cs typeface="+mn-cs"/>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4-5663-45E2-A69A-D7769886EA85}"/>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Franklin Gothic Book" panose="020B0503020102020204" pitchFamily="34" charset="0"/>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Laboratory</c:v>
                </c:pt>
                <c:pt idx="1">
                  <c:v>Computational</c:v>
                </c:pt>
                <c:pt idx="2">
                  <c:v>Clinical</c:v>
                </c:pt>
                <c:pt idx="3">
                  <c:v>Sociological / Community-based</c:v>
                </c:pt>
                <c:pt idx="4">
                  <c:v>Epidemiologic / Public Health</c:v>
                </c:pt>
              </c:strCache>
            </c:strRef>
          </c:cat>
          <c:val>
            <c:numRef>
              <c:f>Sheet1!$B$2:$B$6</c:f>
              <c:numCache>
                <c:formatCode>0%</c:formatCode>
                <c:ptCount val="5"/>
                <c:pt idx="0">
                  <c:v>0.60599999999999998</c:v>
                </c:pt>
                <c:pt idx="1">
                  <c:v>0.52300000000000002</c:v>
                </c:pt>
                <c:pt idx="2">
                  <c:v>0.49399999999999999</c:v>
                </c:pt>
                <c:pt idx="3">
                  <c:v>0.46299999999999997</c:v>
                </c:pt>
                <c:pt idx="4">
                  <c:v>0.45099999999999996</c:v>
                </c:pt>
              </c:numCache>
            </c:numRef>
          </c:val>
          <c:extLst>
            <c:ext xmlns:c16="http://schemas.microsoft.com/office/drawing/2014/chart" uri="{C3380CC4-5D6E-409C-BE32-E72D297353CC}">
              <c16:uniqueId val="{00000000-4C33-4129-BA09-966C993E39B6}"/>
            </c:ext>
          </c:extLst>
        </c:ser>
        <c:dLbls>
          <c:showLegendKey val="0"/>
          <c:showVal val="0"/>
          <c:showCatName val="0"/>
          <c:showSerName val="0"/>
          <c:showPercent val="0"/>
          <c:showBubbleSize val="0"/>
        </c:dLbls>
        <c:gapWidth val="150"/>
        <c:overlap val="-27"/>
        <c:axId val="1167594431"/>
        <c:axId val="1087695759"/>
      </c:barChart>
      <c:catAx>
        <c:axId val="1167594431"/>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Franklin Gothic Book" panose="020B0503020102020204" pitchFamily="34" charset="0"/>
                <a:ea typeface="+mn-ea"/>
                <a:cs typeface="+mn-cs"/>
              </a:defRPr>
            </a:pPr>
            <a:endParaRPr lang="en-US"/>
          </a:p>
        </c:txPr>
        <c:crossAx val="1087695759"/>
        <c:crosses val="autoZero"/>
        <c:auto val="1"/>
        <c:lblAlgn val="ctr"/>
        <c:lblOffset val="100"/>
        <c:noMultiLvlLbl val="0"/>
      </c:catAx>
      <c:valAx>
        <c:axId val="1087695759"/>
        <c:scaling>
          <c:orientation val="minMax"/>
          <c:min val="0.2"/>
        </c:scaling>
        <c:delete val="1"/>
        <c:axPos val="l"/>
        <c:majorGridlines>
          <c:spPr>
            <a:ln w="9525" cap="flat" cmpd="sng" algn="ctr">
              <a:noFill/>
              <a:round/>
            </a:ln>
            <a:effectLst/>
          </c:spPr>
        </c:majorGridlines>
        <c:numFmt formatCode="0%" sourceLinked="1"/>
        <c:majorTickMark val="out"/>
        <c:minorTickMark val="none"/>
        <c:tickLblPos val="nextTo"/>
        <c:crossAx val="116759443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'Year Trend'!$B$24</c:f>
              <c:strCache>
                <c:ptCount val="1"/>
                <c:pt idx="0">
                  <c:v>2019</c:v>
                </c:pt>
              </c:strCache>
            </c:strRef>
          </c:tx>
          <c:spPr>
            <a:solidFill>
              <a:schemeClr val="accent1"/>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2400" b="0" i="0" u="none" strike="noStrike" kern="1200" baseline="0">
                    <a:solidFill>
                      <a:sysClr val="windowText" lastClr="000000"/>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'Year Trend'!$B$24:$C$24</c:f>
              <c:numCache>
                <c:formatCode>General</c:formatCode>
                <c:ptCount val="2"/>
                <c:pt idx="0">
                  <c:v>2019</c:v>
                </c:pt>
                <c:pt idx="1">
                  <c:v>2020</c:v>
                </c:pt>
              </c:numCache>
            </c:numRef>
          </c:cat>
          <c:val>
            <c:numRef>
              <c:f>'Year Trend'!$B$25</c:f>
              <c:numCache>
                <c:formatCode>General</c:formatCode>
                <c:ptCount val="1"/>
                <c:pt idx="0">
                  <c:v>554</c:v>
                </c:pt>
              </c:numCache>
            </c:numRef>
          </c:val>
          <c:extLst>
            <c:ext xmlns:c16="http://schemas.microsoft.com/office/drawing/2014/chart" uri="{C3380CC4-5D6E-409C-BE32-E72D297353CC}">
              <c16:uniqueId val="{00000000-49D3-4C3F-B334-775F10784CBB}"/>
            </c:ext>
          </c:extLst>
        </c:ser>
        <c:ser>
          <c:idx val="1"/>
          <c:order val="1"/>
          <c:tx>
            <c:strRef>
              <c:f>'Year Trend'!$C$24</c:f>
              <c:strCache>
                <c:ptCount val="1"/>
                <c:pt idx="0">
                  <c:v>2020</c:v>
                </c:pt>
              </c:strCache>
            </c:strRef>
          </c:tx>
          <c:spPr>
            <a:solidFill>
              <a:schemeClr val="accent2"/>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2400" b="0" i="0" u="none" strike="noStrike" kern="1200" baseline="0">
                    <a:solidFill>
                      <a:sysClr val="windowText" lastClr="000000"/>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'Year Trend'!$B$24:$C$24</c:f>
              <c:numCache>
                <c:formatCode>General</c:formatCode>
                <c:ptCount val="2"/>
                <c:pt idx="0">
                  <c:v>2019</c:v>
                </c:pt>
                <c:pt idx="1">
                  <c:v>2020</c:v>
                </c:pt>
              </c:numCache>
            </c:numRef>
          </c:cat>
          <c:val>
            <c:numRef>
              <c:f>'Year Trend'!$C$25</c:f>
              <c:numCache>
                <c:formatCode>General</c:formatCode>
                <c:ptCount val="1"/>
                <c:pt idx="0">
                  <c:v>1008</c:v>
                </c:pt>
              </c:numCache>
            </c:numRef>
          </c:val>
          <c:extLst>
            <c:ext xmlns:c16="http://schemas.microsoft.com/office/drawing/2014/chart" uri="{C3380CC4-5D6E-409C-BE32-E72D297353CC}">
              <c16:uniqueId val="{00000001-49D3-4C3F-B334-775F10784CBB}"/>
            </c:ext>
          </c:extLst>
        </c:ser>
        <c:dLbls>
          <c:dLblPos val="outEnd"/>
          <c:showLegendKey val="0"/>
          <c:showVal val="1"/>
          <c:showCatName val="0"/>
          <c:showSerName val="0"/>
          <c:showPercent val="0"/>
          <c:showBubbleSize val="0"/>
        </c:dLbls>
        <c:gapWidth val="219"/>
        <c:overlap val="-27"/>
        <c:axId val="378131056"/>
        <c:axId val="378130728"/>
      </c:barChart>
      <c:catAx>
        <c:axId val="378131056"/>
        <c:scaling>
          <c:orientation val="minMax"/>
        </c:scaling>
        <c:delete val="1"/>
        <c:axPos val="b"/>
        <c:numFmt formatCode="General" sourceLinked="1"/>
        <c:majorTickMark val="none"/>
        <c:minorTickMark val="none"/>
        <c:tickLblPos val="nextTo"/>
        <c:crossAx val="378130728"/>
        <c:crosses val="autoZero"/>
        <c:auto val="1"/>
        <c:lblAlgn val="ctr"/>
        <c:lblOffset val="100"/>
        <c:noMultiLvlLbl val="0"/>
      </c:catAx>
      <c:valAx>
        <c:axId val="37813072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ysClr val="windowText" lastClr="000000"/>
                    </a:solidFill>
                    <a:latin typeface="+mn-lt"/>
                    <a:ea typeface="+mn-ea"/>
                    <a:cs typeface="+mn-cs"/>
                  </a:defRPr>
                </a:pPr>
                <a:r>
                  <a:rPr lang="en-US" dirty="0"/>
                  <a:t>Number of Approvals</a:t>
                </a:r>
              </a:p>
            </c:rich>
          </c:tx>
          <c:layout>
            <c:manualLayout>
              <c:xMode val="edge"/>
              <c:yMode val="edge"/>
              <c:x val="0"/>
              <c:y val="0.28552304188926741"/>
            </c:manualLayout>
          </c:layout>
          <c:overlay val="0"/>
          <c:spPr>
            <a:noFill/>
            <a:ln>
              <a:noFill/>
            </a:ln>
            <a:effectLst/>
          </c:spPr>
          <c:txPr>
            <a:bodyPr rot="-5400000" spcFirstLastPara="1" vertOverflow="ellipsis" vert="horz" wrap="square" anchor="ctr" anchorCtr="1"/>
            <a:lstStyle/>
            <a:p>
              <a:pPr>
                <a:defRPr sz="18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ysClr val="windowText" lastClr="000000"/>
                </a:solidFill>
                <a:latin typeface="+mn-lt"/>
                <a:ea typeface="+mn-ea"/>
                <a:cs typeface="+mn-cs"/>
              </a:defRPr>
            </a:pPr>
            <a:endParaRPr lang="en-US"/>
          </a:p>
        </c:txPr>
        <c:crossAx val="378131056"/>
        <c:crosses val="autoZero"/>
        <c:crossBetween val="between"/>
      </c:valAx>
      <c:spPr>
        <a:noFill/>
        <a:ln>
          <a:noFill/>
        </a:ln>
        <a:effectLst/>
      </c:spPr>
    </c:plotArea>
    <c:legend>
      <c:legendPos val="b"/>
      <c:layout>
        <c:manualLayout>
          <c:xMode val="edge"/>
          <c:yMode val="edge"/>
          <c:x val="0.36603987440521851"/>
          <c:y val="0.83706040882005606"/>
          <c:w val="0.38797559475784055"/>
          <c:h val="9.8092071381148283E-2"/>
        </c:manualLayout>
      </c:layout>
      <c:overlay val="0"/>
      <c:spPr>
        <a:noFill/>
        <a:ln>
          <a:noFill/>
        </a:ln>
        <a:effectLst/>
      </c:spPr>
      <c:txPr>
        <a:bodyPr rot="0" spcFirstLastPara="1" vertOverflow="ellipsis" vert="horz" wrap="square" anchor="ctr" anchorCtr="1"/>
        <a:lstStyle/>
        <a:p>
          <a:pPr>
            <a:defRPr sz="2800" b="0" i="0" u="none" strike="noStrike" kern="1200" baseline="0">
              <a:solidFill>
                <a:sysClr val="windowText" lastClr="000000"/>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solidFill>
            <a:sysClr val="windowText" lastClr="000000"/>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1" y="1"/>
            <a:ext cx="3038161" cy="465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4406" tIns="47203" rIns="94406" bIns="47203" numCol="1" anchor="t" anchorCtr="0" compatLnSpc="1">
            <a:prstTxWarp prst="textNoShape">
              <a:avLst/>
            </a:prstTxWarp>
          </a:bodyPr>
          <a:lstStyle>
            <a:lvl1pPr defTabSz="944077">
              <a:defRPr sz="1200"/>
            </a:lvl1pPr>
          </a:lstStyle>
          <a:p>
            <a:endParaRPr lang="en-US" dirty="0"/>
          </a:p>
        </p:txBody>
      </p:sp>
      <p:sp>
        <p:nvSpPr>
          <p:cNvPr id="18435" name="Rectangle 3"/>
          <p:cNvSpPr>
            <a:spLocks noGrp="1" noChangeArrowheads="1"/>
          </p:cNvSpPr>
          <p:nvPr>
            <p:ph type="dt" sz="quarter" idx="1"/>
          </p:nvPr>
        </p:nvSpPr>
        <p:spPr bwMode="auto">
          <a:xfrm>
            <a:off x="3970634" y="1"/>
            <a:ext cx="3038161" cy="465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4406" tIns="47203" rIns="94406" bIns="47203" numCol="1" anchor="t" anchorCtr="0" compatLnSpc="1">
            <a:prstTxWarp prst="textNoShape">
              <a:avLst/>
            </a:prstTxWarp>
          </a:bodyPr>
          <a:lstStyle>
            <a:lvl1pPr algn="r" defTabSz="944077">
              <a:defRPr sz="1200"/>
            </a:lvl1pPr>
          </a:lstStyle>
          <a:p>
            <a:endParaRPr lang="en-US" dirty="0"/>
          </a:p>
        </p:txBody>
      </p:sp>
      <p:sp>
        <p:nvSpPr>
          <p:cNvPr id="18436" name="Rectangle 4"/>
          <p:cNvSpPr>
            <a:spLocks noGrp="1" noChangeArrowheads="1"/>
          </p:cNvSpPr>
          <p:nvPr>
            <p:ph type="ftr" sz="quarter" idx="2"/>
          </p:nvPr>
        </p:nvSpPr>
        <p:spPr bwMode="auto">
          <a:xfrm>
            <a:off x="1" y="8829744"/>
            <a:ext cx="3038161" cy="465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4406" tIns="47203" rIns="94406" bIns="47203" numCol="1" anchor="b" anchorCtr="0" compatLnSpc="1">
            <a:prstTxWarp prst="textNoShape">
              <a:avLst/>
            </a:prstTxWarp>
          </a:bodyPr>
          <a:lstStyle>
            <a:lvl1pPr defTabSz="944077">
              <a:defRPr sz="1200"/>
            </a:lvl1pPr>
          </a:lstStyle>
          <a:p>
            <a:endParaRPr lang="en-US" dirty="0"/>
          </a:p>
        </p:txBody>
      </p:sp>
      <p:sp>
        <p:nvSpPr>
          <p:cNvPr id="18437" name="Rectangle 5"/>
          <p:cNvSpPr>
            <a:spLocks noGrp="1" noChangeArrowheads="1"/>
          </p:cNvSpPr>
          <p:nvPr>
            <p:ph type="sldNum" sz="quarter" idx="3"/>
          </p:nvPr>
        </p:nvSpPr>
        <p:spPr bwMode="auto">
          <a:xfrm>
            <a:off x="3970634" y="8829744"/>
            <a:ext cx="3038161" cy="465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4406" tIns="47203" rIns="94406" bIns="47203" numCol="1" anchor="b" anchorCtr="0" compatLnSpc="1">
            <a:prstTxWarp prst="textNoShape">
              <a:avLst/>
            </a:prstTxWarp>
          </a:bodyPr>
          <a:lstStyle>
            <a:lvl1pPr algn="r" defTabSz="944077">
              <a:defRPr sz="1200"/>
            </a:lvl1pPr>
          </a:lstStyle>
          <a:p>
            <a:fld id="{AD9DCF04-8AE1-CC49-80A1-1E9496B4418A}" type="slidenum">
              <a:rPr lang="en-US"/>
              <a:pPr/>
              <a:t>‹#›</a:t>
            </a:fld>
            <a:endParaRPr lang="en-US" dirty="0"/>
          </a:p>
        </p:txBody>
      </p:sp>
    </p:spTree>
    <p:extLst>
      <p:ext uri="{BB962C8B-B14F-4D97-AF65-F5344CB8AC3E}">
        <p14:creationId xmlns:p14="http://schemas.microsoft.com/office/powerpoint/2010/main" val="256981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1"/>
            <a:ext cx="3038161" cy="465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4406" tIns="47203" rIns="94406" bIns="47203" numCol="1" anchor="t" anchorCtr="0" compatLnSpc="1">
            <a:prstTxWarp prst="textNoShape">
              <a:avLst/>
            </a:prstTxWarp>
          </a:bodyPr>
          <a:lstStyle>
            <a:lvl1pPr defTabSz="944077">
              <a:defRPr sz="1200"/>
            </a:lvl1pPr>
          </a:lstStyle>
          <a:p>
            <a:endParaRPr lang="en-US" dirty="0"/>
          </a:p>
        </p:txBody>
      </p:sp>
      <p:sp>
        <p:nvSpPr>
          <p:cNvPr id="4099" name="Rectangle 3"/>
          <p:cNvSpPr>
            <a:spLocks noGrp="1" noChangeArrowheads="1"/>
          </p:cNvSpPr>
          <p:nvPr>
            <p:ph type="dt" idx="1"/>
          </p:nvPr>
        </p:nvSpPr>
        <p:spPr bwMode="auto">
          <a:xfrm>
            <a:off x="3970634" y="1"/>
            <a:ext cx="3038161" cy="465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4406" tIns="47203" rIns="94406" bIns="47203" numCol="1" anchor="t" anchorCtr="0" compatLnSpc="1">
            <a:prstTxWarp prst="textNoShape">
              <a:avLst/>
            </a:prstTxWarp>
          </a:bodyPr>
          <a:lstStyle>
            <a:lvl1pPr algn="r" defTabSz="944077">
              <a:defRPr sz="1200"/>
            </a:lvl1pPr>
          </a:lstStyle>
          <a:p>
            <a:endParaRPr lang="en-US" dirty="0"/>
          </a:p>
        </p:txBody>
      </p:sp>
      <p:sp>
        <p:nvSpPr>
          <p:cNvPr id="4100" name="Rectangle 4"/>
          <p:cNvSpPr>
            <a:spLocks noGrp="1" noRot="1" noChangeAspect="1" noChangeArrowheads="1" noTextEdit="1"/>
          </p:cNvSpPr>
          <p:nvPr>
            <p:ph type="sldImg" idx="2"/>
          </p:nvPr>
        </p:nvSpPr>
        <p:spPr bwMode="auto">
          <a:xfrm>
            <a:off x="406400" y="696913"/>
            <a:ext cx="6199188" cy="348773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701362" y="4415673"/>
            <a:ext cx="5607678" cy="4183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4406" tIns="47203" rIns="94406" bIns="47203"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102" name="Rectangle 6"/>
          <p:cNvSpPr>
            <a:spLocks noGrp="1" noChangeArrowheads="1"/>
          </p:cNvSpPr>
          <p:nvPr>
            <p:ph type="ftr" sz="quarter" idx="4"/>
          </p:nvPr>
        </p:nvSpPr>
        <p:spPr bwMode="auto">
          <a:xfrm>
            <a:off x="1" y="8829744"/>
            <a:ext cx="3038161" cy="465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4406" tIns="47203" rIns="94406" bIns="47203" numCol="1" anchor="b" anchorCtr="0" compatLnSpc="1">
            <a:prstTxWarp prst="textNoShape">
              <a:avLst/>
            </a:prstTxWarp>
          </a:bodyPr>
          <a:lstStyle>
            <a:lvl1pPr defTabSz="944077">
              <a:defRPr sz="1200"/>
            </a:lvl1pPr>
          </a:lstStyle>
          <a:p>
            <a:endParaRPr lang="en-US" dirty="0"/>
          </a:p>
        </p:txBody>
      </p:sp>
      <p:sp>
        <p:nvSpPr>
          <p:cNvPr id="4103" name="Rectangle 7"/>
          <p:cNvSpPr>
            <a:spLocks noGrp="1" noChangeArrowheads="1"/>
          </p:cNvSpPr>
          <p:nvPr>
            <p:ph type="sldNum" sz="quarter" idx="5"/>
          </p:nvPr>
        </p:nvSpPr>
        <p:spPr bwMode="auto">
          <a:xfrm>
            <a:off x="3970634" y="8829744"/>
            <a:ext cx="3038161" cy="465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4406" tIns="47203" rIns="94406" bIns="47203" numCol="1" anchor="b" anchorCtr="0" compatLnSpc="1">
            <a:prstTxWarp prst="textNoShape">
              <a:avLst/>
            </a:prstTxWarp>
          </a:bodyPr>
          <a:lstStyle>
            <a:lvl1pPr algn="r" defTabSz="944077">
              <a:defRPr sz="1200"/>
            </a:lvl1pPr>
          </a:lstStyle>
          <a:p>
            <a:fld id="{EBD98385-F1D5-B84A-ABBF-D8781C4363E8}" type="slidenum">
              <a:rPr lang="en-US"/>
              <a:pPr/>
              <a:t>‹#›</a:t>
            </a:fld>
            <a:endParaRPr lang="en-US" dirty="0"/>
          </a:p>
        </p:txBody>
      </p:sp>
    </p:spTree>
    <p:extLst>
      <p:ext uri="{BB962C8B-B14F-4D97-AF65-F5344CB8AC3E}">
        <p14:creationId xmlns:p14="http://schemas.microsoft.com/office/powerpoint/2010/main" val="138510061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charset="0"/>
        <a:cs typeface="Arial" charset="0"/>
      </a:defRPr>
    </a:lvl1pPr>
    <a:lvl2pPr marL="457200" algn="l" rtl="0" fontAlgn="base">
      <a:spcBef>
        <a:spcPct val="30000"/>
      </a:spcBef>
      <a:spcAft>
        <a:spcPct val="0"/>
      </a:spcAft>
      <a:defRPr sz="1200" kern="1200">
        <a:solidFill>
          <a:schemeClr val="tx1"/>
        </a:solidFill>
        <a:latin typeface="Arial" charset="0"/>
        <a:ea typeface="Arial" charset="0"/>
        <a:cs typeface="Arial" charset="0"/>
      </a:defRPr>
    </a:lvl2pPr>
    <a:lvl3pPr marL="914400" algn="l" rtl="0" fontAlgn="base">
      <a:spcBef>
        <a:spcPct val="30000"/>
      </a:spcBef>
      <a:spcAft>
        <a:spcPct val="0"/>
      </a:spcAft>
      <a:defRPr sz="1200" kern="1200">
        <a:solidFill>
          <a:schemeClr val="tx1"/>
        </a:solidFill>
        <a:latin typeface="Arial" charset="0"/>
        <a:ea typeface="Arial" charset="0"/>
        <a:cs typeface="Arial" charset="0"/>
      </a:defRPr>
    </a:lvl3pPr>
    <a:lvl4pPr marL="1371600" algn="l" rtl="0" fontAlgn="base">
      <a:spcBef>
        <a:spcPct val="30000"/>
      </a:spcBef>
      <a:spcAft>
        <a:spcPct val="0"/>
      </a:spcAft>
      <a:defRPr sz="1200" kern="1200">
        <a:solidFill>
          <a:schemeClr val="tx1"/>
        </a:solidFill>
        <a:latin typeface="Arial" charset="0"/>
        <a:ea typeface="Arial" charset="0"/>
        <a:cs typeface="Arial" charset="0"/>
      </a:defRPr>
    </a:lvl4pPr>
    <a:lvl5pPr marL="1828800" algn="l" rtl="0" fontAlgn="base">
      <a:spcBef>
        <a:spcPct val="30000"/>
      </a:spcBef>
      <a:spcAft>
        <a:spcPct val="0"/>
      </a:spcAft>
      <a:defRPr sz="1200" kern="1200">
        <a:solidFill>
          <a:schemeClr val="tx1"/>
        </a:solidFill>
        <a:latin typeface="Arial" charset="0"/>
        <a:ea typeface="Arial" charset="0"/>
        <a:cs typeface="Arial"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AB1BEF-3F68-EE41-85E3-C1813BEF4FBA}" type="slidenum">
              <a:rPr lang="en-US"/>
              <a:pPr/>
              <a:t>1</a:t>
            </a:fld>
            <a:endParaRPr lang="en-US" dirty="0"/>
          </a:p>
        </p:txBody>
      </p:sp>
      <p:sp>
        <p:nvSpPr>
          <p:cNvPr id="63490" name="Rectangle 2"/>
          <p:cNvSpPr>
            <a:spLocks noGrp="1" noRot="1" noChangeAspect="1" noChangeArrowheads="1" noTextEdit="1"/>
          </p:cNvSpPr>
          <p:nvPr>
            <p:ph type="sldImg"/>
          </p:nvPr>
        </p:nvSpPr>
        <p:spPr>
          <a:xfrm>
            <a:off x="406400" y="696913"/>
            <a:ext cx="6199188" cy="3487737"/>
          </a:xfrm>
          <a:ln/>
          <a:extLst>
            <a:ext uri="{FAA26D3D-D897-4be2-8F04-BA451C77F1D7}">
              <ma14:placeholderFlag xmlns="" xmlns:ma14="http://schemas.microsoft.com/office/mac/drawingml/2011/main" val="1"/>
            </a:ext>
          </a:extLst>
        </p:spPr>
      </p:sp>
      <p:sp>
        <p:nvSpPr>
          <p:cNvPr id="6349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7830883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846A08-DB30-46DC-8880-5A39D663DB0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ＭＳ Ｐゴシック" charset="0"/>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ＭＳ Ｐゴシック" charset="0"/>
              <a:cs typeface="Arial" charset="0"/>
            </a:endParaRPr>
          </a:p>
        </p:txBody>
      </p:sp>
    </p:spTree>
    <p:extLst>
      <p:ext uri="{BB962C8B-B14F-4D97-AF65-F5344CB8AC3E}">
        <p14:creationId xmlns:p14="http://schemas.microsoft.com/office/powerpoint/2010/main" val="36028540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846A08-DB30-46DC-8880-5A39D663DB0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ＭＳ Ｐゴシック" charset="0"/>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ＭＳ Ｐゴシック" charset="0"/>
              <a:cs typeface="Arial" charset="0"/>
            </a:endParaRPr>
          </a:p>
        </p:txBody>
      </p:sp>
    </p:spTree>
    <p:extLst>
      <p:ext uri="{BB962C8B-B14F-4D97-AF65-F5344CB8AC3E}">
        <p14:creationId xmlns:p14="http://schemas.microsoft.com/office/powerpoint/2010/main" val="3572012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846A08-DB30-46DC-8880-5A39D663DB0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ＭＳ Ｐゴシック" charset="0"/>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ＭＳ Ｐゴシック" charset="0"/>
              <a:cs typeface="Arial" charset="0"/>
            </a:endParaRPr>
          </a:p>
        </p:txBody>
      </p:sp>
    </p:spTree>
    <p:extLst>
      <p:ext uri="{BB962C8B-B14F-4D97-AF65-F5344CB8AC3E}">
        <p14:creationId xmlns:p14="http://schemas.microsoft.com/office/powerpoint/2010/main" val="2547708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44077" rtl="0" eaLnBrk="1" fontAlgn="base" latinLnBrk="0" hangingPunct="1">
              <a:lnSpc>
                <a:spcPct val="100000"/>
              </a:lnSpc>
              <a:spcBef>
                <a:spcPct val="0"/>
              </a:spcBef>
              <a:spcAft>
                <a:spcPct val="0"/>
              </a:spcAft>
              <a:buClrTx/>
              <a:buSzTx/>
              <a:buFontTx/>
              <a:buNone/>
              <a:tabLst/>
              <a:defRPr/>
            </a:pPr>
            <a:fld id="{95846A08-DB30-46DC-8880-5A39D663DB09}" type="slidenum">
              <a:rPr kumimoji="0" lang="en-US" sz="1200" b="0" i="0" u="none" strike="noStrike" kern="1200" cap="none" spc="0" normalizeH="0" baseline="0" noProof="0" smtClean="0">
                <a:ln>
                  <a:noFill/>
                </a:ln>
                <a:solidFill>
                  <a:srgbClr val="000000"/>
                </a:solidFill>
                <a:effectLst/>
                <a:uLnTx/>
                <a:uFillTx/>
                <a:latin typeface="Arial" charset="0"/>
                <a:ea typeface="ＭＳ Ｐゴシック" charset="0"/>
                <a:cs typeface="Arial" charset="0"/>
              </a:rPr>
              <a:pPr marL="0" marR="0" lvl="0" indent="0" algn="r" defTabSz="944077" rtl="0" eaLnBrk="1" fontAlgn="base" latinLnBrk="0" hangingPunct="1">
                <a:lnSpc>
                  <a:spcPct val="100000"/>
                </a:lnSpc>
                <a:spcBef>
                  <a:spcPct val="0"/>
                </a:spcBef>
                <a:spcAft>
                  <a:spcPct val="0"/>
                </a:spcAft>
                <a:buClrTx/>
                <a:buSzTx/>
                <a:buFontTx/>
                <a:buNone/>
                <a:tabLst/>
                <a:defRPr/>
              </a:pPr>
              <a:t>16</a:t>
            </a:fld>
            <a:endParaRPr kumimoji="0" lang="en-US" sz="1200" b="0" i="0" u="none" strike="noStrike" kern="1200" cap="none" spc="0" normalizeH="0" baseline="0" noProof="0" dirty="0">
              <a:ln>
                <a:noFill/>
              </a:ln>
              <a:solidFill>
                <a:srgbClr val="000000"/>
              </a:solidFill>
              <a:effectLst/>
              <a:uLnTx/>
              <a:uFillTx/>
              <a:latin typeface="Arial" charset="0"/>
              <a:ea typeface="ＭＳ Ｐゴシック" charset="0"/>
              <a:cs typeface="Arial" charset="0"/>
            </a:endParaRPr>
          </a:p>
        </p:txBody>
      </p:sp>
    </p:spTree>
    <p:extLst>
      <p:ext uri="{BB962C8B-B14F-4D97-AF65-F5344CB8AC3E}">
        <p14:creationId xmlns:p14="http://schemas.microsoft.com/office/powerpoint/2010/main" val="1330215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44077" rtl="0" eaLnBrk="1" fontAlgn="base" latinLnBrk="0" hangingPunct="1">
              <a:lnSpc>
                <a:spcPct val="100000"/>
              </a:lnSpc>
              <a:spcBef>
                <a:spcPct val="0"/>
              </a:spcBef>
              <a:spcAft>
                <a:spcPct val="0"/>
              </a:spcAft>
              <a:buClrTx/>
              <a:buSzTx/>
              <a:buFontTx/>
              <a:buNone/>
              <a:tabLst/>
              <a:defRPr/>
            </a:pPr>
            <a:fld id="{95846A08-DB30-46DC-8880-5A39D663DB09}" type="slidenum">
              <a:rPr kumimoji="0" lang="en-US" sz="1200" b="0" i="0" u="none" strike="noStrike" kern="1200" cap="none" spc="0" normalizeH="0" baseline="0" noProof="0" smtClean="0">
                <a:ln>
                  <a:noFill/>
                </a:ln>
                <a:solidFill>
                  <a:srgbClr val="000000"/>
                </a:solidFill>
                <a:effectLst/>
                <a:uLnTx/>
                <a:uFillTx/>
                <a:latin typeface="Arial" charset="0"/>
                <a:ea typeface="ＭＳ Ｐゴシック" charset="0"/>
                <a:cs typeface="Arial" charset="0"/>
              </a:rPr>
              <a:pPr marL="0" marR="0" lvl="0" indent="0" algn="r" defTabSz="944077" rtl="0" eaLnBrk="1" fontAlgn="base" latinLnBrk="0" hangingPunct="1">
                <a:lnSpc>
                  <a:spcPct val="100000"/>
                </a:lnSpc>
                <a:spcBef>
                  <a:spcPct val="0"/>
                </a:spcBef>
                <a:spcAft>
                  <a:spcPct val="0"/>
                </a:spcAft>
                <a:buClrTx/>
                <a:buSzTx/>
                <a:buFontTx/>
                <a:buNone/>
                <a:tabLst/>
                <a:defRPr/>
              </a:pPr>
              <a:t>20</a:t>
            </a:fld>
            <a:endParaRPr kumimoji="0" lang="en-US" sz="1200" b="0" i="0" u="none" strike="noStrike" kern="1200" cap="none" spc="0" normalizeH="0" baseline="0" noProof="0" dirty="0">
              <a:ln>
                <a:noFill/>
              </a:ln>
              <a:solidFill>
                <a:srgbClr val="000000"/>
              </a:solidFill>
              <a:effectLst/>
              <a:uLnTx/>
              <a:uFillTx/>
              <a:latin typeface="Arial" charset="0"/>
              <a:ea typeface="ＭＳ Ｐゴシック" charset="0"/>
              <a:cs typeface="Arial" charset="0"/>
            </a:endParaRPr>
          </a:p>
        </p:txBody>
      </p:sp>
    </p:spTree>
    <p:extLst>
      <p:ext uri="{BB962C8B-B14F-4D97-AF65-F5344CB8AC3E}">
        <p14:creationId xmlns:p14="http://schemas.microsoft.com/office/powerpoint/2010/main" val="1021694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Slide Number Placeholder 3"/>
          <p:cNvSpPr>
            <a:spLocks noGrp="1"/>
          </p:cNvSpPr>
          <p:nvPr>
            <p:ph type="sldNum" sz="quarter" idx="10"/>
          </p:nvPr>
        </p:nvSpPr>
        <p:spPr/>
        <p:txBody>
          <a:bodyPr/>
          <a:lstStyle>
            <a:lvl1pPr>
              <a:defRPr/>
            </a:lvl1pPr>
          </a:lstStyle>
          <a:p>
            <a:fld id="{CF82AFAF-5A4B-5C47-B403-1AB532082E29}" type="slidenum">
              <a:rPr lang="en-US"/>
              <a:pPr/>
              <a:t>‹#›</a:t>
            </a:fld>
            <a:endParaRPr lang="en-US" dirty="0"/>
          </a:p>
        </p:txBody>
      </p:sp>
    </p:spTree>
    <p:extLst>
      <p:ext uri="{BB962C8B-B14F-4D97-AF65-F5344CB8AC3E}">
        <p14:creationId xmlns:p14="http://schemas.microsoft.com/office/powerpoint/2010/main" val="2621947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a:defRPr/>
            </a:lvl1pPr>
          </a:lstStyle>
          <a:p>
            <a:fld id="{BEC2B9A6-E7EC-9E4F-AB6A-26A4ED17DA22}" type="slidenum">
              <a:rPr lang="en-US"/>
              <a:pPr/>
              <a:t>‹#›</a:t>
            </a:fld>
            <a:endParaRPr lang="en-US" dirty="0"/>
          </a:p>
        </p:txBody>
      </p:sp>
    </p:spTree>
    <p:extLst>
      <p:ext uri="{BB962C8B-B14F-4D97-AF65-F5344CB8AC3E}">
        <p14:creationId xmlns:p14="http://schemas.microsoft.com/office/powerpoint/2010/main" val="797139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15400" y="1219200"/>
            <a:ext cx="2768600" cy="4724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09600" y="1219200"/>
            <a:ext cx="8102600" cy="4724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p:cNvSpPr>
            <a:spLocks noGrp="1"/>
          </p:cNvSpPr>
          <p:nvPr>
            <p:ph type="sldNum" sz="quarter" idx="10"/>
          </p:nvPr>
        </p:nvSpPr>
        <p:spPr/>
        <p:txBody>
          <a:bodyPr/>
          <a:lstStyle>
            <a:lvl1pPr>
              <a:defRPr/>
            </a:lvl1pPr>
          </a:lstStyle>
          <a:p>
            <a:fld id="{E2A3F9C7-ECB9-D34A-8A58-3C7B9F2AE751}" type="slidenum">
              <a:rPr lang="en-US"/>
              <a:pPr/>
              <a:t>‹#›</a:t>
            </a:fld>
            <a:endParaRPr lang="en-US" dirty="0"/>
          </a:p>
        </p:txBody>
      </p:sp>
    </p:spTree>
    <p:extLst>
      <p:ext uri="{BB962C8B-B14F-4D97-AF65-F5344CB8AC3E}">
        <p14:creationId xmlns:p14="http://schemas.microsoft.com/office/powerpoint/2010/main" val="6519378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6" name="Slide Number Placeholder">
            <a:extLst>
              <a:ext uri="{FF2B5EF4-FFF2-40B4-BE49-F238E27FC236}">
                <a16:creationId xmlns:a16="http://schemas.microsoft.com/office/drawing/2014/main" id="{F0B6617D-9E58-4EA4-99CB-FD577975950A}"/>
              </a:ext>
            </a:extLst>
          </p:cNvPr>
          <p:cNvSpPr>
            <a:spLocks noGrp="1"/>
          </p:cNvSpPr>
          <p:nvPr>
            <p:ph type="sldNum" sz="quarter" idx="12"/>
          </p:nvPr>
        </p:nvSpPr>
        <p:spPr>
          <a:xfrm>
            <a:off x="8656320" y="6356350"/>
            <a:ext cx="2743200" cy="365125"/>
          </a:xfrm>
          <a:prstGeom prst="rect">
            <a:avLst/>
          </a:prstGeom>
        </p:spPr>
        <p:txBody>
          <a:bodyPr/>
          <a:lstStyle>
            <a:lvl1pPr>
              <a:defRPr sz="105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fld id="{A7DDB576-49B3-42E2-89EA-6E35EA8EF806}" type="slidenum">
              <a:rPr lang="en-US" smtClean="0"/>
              <a:pPr/>
              <a:t>‹#›</a:t>
            </a:fld>
            <a:endParaRPr lang="en-US" dirty="0"/>
          </a:p>
        </p:txBody>
      </p:sp>
      <p:pic>
        <p:nvPicPr>
          <p:cNvPr id="5" name="Picture">
            <a:extLst>
              <a:ext uri="{FF2B5EF4-FFF2-40B4-BE49-F238E27FC236}">
                <a16:creationId xmlns:a16="http://schemas.microsoft.com/office/drawing/2014/main" id="{EEE61D0D-6AC6-4D70-88E1-3D852CBBA7D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0731" y="6357383"/>
            <a:ext cx="1765636" cy="275715"/>
          </a:xfrm>
          <a:prstGeom prst="rect">
            <a:avLst/>
          </a:prstGeom>
        </p:spPr>
      </p:pic>
      <p:sp>
        <p:nvSpPr>
          <p:cNvPr id="2" name="Title">
            <a:extLst>
              <a:ext uri="{FF2B5EF4-FFF2-40B4-BE49-F238E27FC236}">
                <a16:creationId xmlns:a16="http://schemas.microsoft.com/office/drawing/2014/main" id="{9C205272-143A-49BA-8DC7-4FB9F3B5432E}"/>
              </a:ext>
            </a:extLst>
          </p:cNvPr>
          <p:cNvSpPr>
            <a:spLocks noGrp="1"/>
          </p:cNvSpPr>
          <p:nvPr>
            <p:ph type="title"/>
          </p:nvPr>
        </p:nvSpPr>
        <p:spPr/>
        <p:txBody>
          <a:bodyPr/>
          <a:lstStyle>
            <a:lvl1pPr>
              <a:defRPr>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22010749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6" name="Slide Number Placeholder">
            <a:extLst>
              <a:ext uri="{FF2B5EF4-FFF2-40B4-BE49-F238E27FC236}">
                <a16:creationId xmlns:a16="http://schemas.microsoft.com/office/drawing/2014/main" id="{F0B6617D-9E58-4EA4-99CB-FD577975950A}"/>
              </a:ext>
            </a:extLst>
          </p:cNvPr>
          <p:cNvSpPr>
            <a:spLocks noGrp="1"/>
          </p:cNvSpPr>
          <p:nvPr>
            <p:ph type="sldNum" sz="quarter" idx="12"/>
          </p:nvPr>
        </p:nvSpPr>
        <p:spPr>
          <a:xfrm>
            <a:off x="8656320" y="6356350"/>
            <a:ext cx="2743200" cy="365125"/>
          </a:xfrm>
          <a:prstGeom prst="rect">
            <a:avLst/>
          </a:prstGeom>
        </p:spPr>
        <p:txBody>
          <a:bodyPr/>
          <a:lstStyle>
            <a:lvl1pPr>
              <a:defRPr sz="105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fld id="{A7DDB576-49B3-42E2-89EA-6E35EA8EF806}" type="slidenum">
              <a:rPr lang="en-US" smtClean="0"/>
              <a:pPr/>
              <a:t>‹#›</a:t>
            </a:fld>
            <a:endParaRPr lang="en-US" dirty="0"/>
          </a:p>
        </p:txBody>
      </p:sp>
      <p:pic>
        <p:nvPicPr>
          <p:cNvPr id="5" name="Picture">
            <a:extLst>
              <a:ext uri="{FF2B5EF4-FFF2-40B4-BE49-F238E27FC236}">
                <a16:creationId xmlns:a16="http://schemas.microsoft.com/office/drawing/2014/main" id="{EEE61D0D-6AC6-4D70-88E1-3D852CBBA7D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0731" y="6357383"/>
            <a:ext cx="1765636" cy="275715"/>
          </a:xfrm>
          <a:prstGeom prst="rect">
            <a:avLst/>
          </a:prstGeom>
        </p:spPr>
      </p:pic>
      <p:sp>
        <p:nvSpPr>
          <p:cNvPr id="2" name="Title">
            <a:extLst>
              <a:ext uri="{FF2B5EF4-FFF2-40B4-BE49-F238E27FC236}">
                <a16:creationId xmlns:a16="http://schemas.microsoft.com/office/drawing/2014/main" id="{9C205272-143A-49BA-8DC7-4FB9F3B5432E}"/>
              </a:ext>
            </a:extLst>
          </p:cNvPr>
          <p:cNvSpPr>
            <a:spLocks noGrp="1"/>
          </p:cNvSpPr>
          <p:nvPr>
            <p:ph type="title"/>
          </p:nvPr>
        </p:nvSpPr>
        <p:spPr/>
        <p:txBody>
          <a:bodyPr/>
          <a:lstStyle>
            <a:lvl1pPr>
              <a:defRPr>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7493317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Blank">
    <p:spTree>
      <p:nvGrpSpPr>
        <p:cNvPr id="1" name=""/>
        <p:cNvGrpSpPr/>
        <p:nvPr/>
      </p:nvGrpSpPr>
      <p:grpSpPr>
        <a:xfrm>
          <a:off x="0" y="0"/>
          <a:ext cx="0" cy="0"/>
          <a:chOff x="0" y="0"/>
          <a:chExt cx="0" cy="0"/>
        </a:xfrm>
      </p:grpSpPr>
      <p:sp>
        <p:nvSpPr>
          <p:cNvPr id="6" name="Slide Number Placeholder">
            <a:extLst>
              <a:ext uri="{FF2B5EF4-FFF2-40B4-BE49-F238E27FC236}">
                <a16:creationId xmlns:a16="http://schemas.microsoft.com/office/drawing/2014/main" id="{F0B6617D-9E58-4EA4-99CB-FD577975950A}"/>
              </a:ext>
            </a:extLst>
          </p:cNvPr>
          <p:cNvSpPr>
            <a:spLocks noGrp="1"/>
          </p:cNvSpPr>
          <p:nvPr>
            <p:ph type="sldNum" sz="quarter" idx="12"/>
          </p:nvPr>
        </p:nvSpPr>
        <p:spPr>
          <a:xfrm>
            <a:off x="8656320" y="6356350"/>
            <a:ext cx="2743200" cy="365125"/>
          </a:xfrm>
          <a:prstGeom prst="rect">
            <a:avLst/>
          </a:prstGeom>
        </p:spPr>
        <p:txBody>
          <a:bodyPr/>
          <a:lstStyle>
            <a:lvl1pPr>
              <a:defRPr sz="105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fld id="{A7DDB576-49B3-42E2-89EA-6E35EA8EF806}" type="slidenum">
              <a:rPr lang="en-US" smtClean="0"/>
              <a:pPr/>
              <a:t>‹#›</a:t>
            </a:fld>
            <a:endParaRPr lang="en-US" dirty="0"/>
          </a:p>
        </p:txBody>
      </p:sp>
      <p:pic>
        <p:nvPicPr>
          <p:cNvPr id="5" name="Picture">
            <a:extLst>
              <a:ext uri="{FF2B5EF4-FFF2-40B4-BE49-F238E27FC236}">
                <a16:creationId xmlns:a16="http://schemas.microsoft.com/office/drawing/2014/main" id="{EEE61D0D-6AC6-4D70-88E1-3D852CBBA7D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0731" y="6357383"/>
            <a:ext cx="1765636" cy="275715"/>
          </a:xfrm>
          <a:prstGeom prst="rect">
            <a:avLst/>
          </a:prstGeom>
        </p:spPr>
      </p:pic>
      <p:sp>
        <p:nvSpPr>
          <p:cNvPr id="2" name="Title">
            <a:extLst>
              <a:ext uri="{FF2B5EF4-FFF2-40B4-BE49-F238E27FC236}">
                <a16:creationId xmlns:a16="http://schemas.microsoft.com/office/drawing/2014/main" id="{9C205272-143A-49BA-8DC7-4FB9F3B5432E}"/>
              </a:ext>
            </a:extLst>
          </p:cNvPr>
          <p:cNvSpPr>
            <a:spLocks noGrp="1"/>
          </p:cNvSpPr>
          <p:nvPr>
            <p:ph type="title"/>
          </p:nvPr>
        </p:nvSpPr>
        <p:spPr/>
        <p:txBody>
          <a:bodyPr/>
          <a:lstStyle>
            <a:lvl1pPr>
              <a:defRPr>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13603092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60627-148C-4349-B1EC-4E4835E579F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3004DEA-11AE-492B-AC42-7A337FE65C8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E1871FE-19DE-4BB2-A909-5630A616819C}"/>
              </a:ext>
            </a:extLst>
          </p:cNvPr>
          <p:cNvSpPr>
            <a:spLocks noGrp="1"/>
          </p:cNvSpPr>
          <p:nvPr>
            <p:ph type="dt" sz="half" idx="10"/>
          </p:nvPr>
        </p:nvSpPr>
        <p:spPr/>
        <p:txBody>
          <a:bodyPr/>
          <a:lstStyle/>
          <a:p>
            <a:fld id="{E5FEC618-E095-498F-8181-280323F62A5A}" type="datetimeFigureOut">
              <a:rPr lang="en-US" smtClean="0"/>
              <a:t>5/4/2021</a:t>
            </a:fld>
            <a:endParaRPr lang="en-US" dirty="0"/>
          </a:p>
        </p:txBody>
      </p:sp>
      <p:sp>
        <p:nvSpPr>
          <p:cNvPr id="5" name="Footer Placeholder 4">
            <a:extLst>
              <a:ext uri="{FF2B5EF4-FFF2-40B4-BE49-F238E27FC236}">
                <a16:creationId xmlns:a16="http://schemas.microsoft.com/office/drawing/2014/main" id="{ABD46A6C-6DAD-4A4C-AF32-B791CA5B484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3AB4EE4-2E93-40F3-AE9F-B326B2B1F768}"/>
              </a:ext>
            </a:extLst>
          </p:cNvPr>
          <p:cNvSpPr>
            <a:spLocks noGrp="1"/>
          </p:cNvSpPr>
          <p:nvPr>
            <p:ph type="sldNum" sz="quarter" idx="12"/>
          </p:nvPr>
        </p:nvSpPr>
        <p:spPr/>
        <p:txBody>
          <a:bodyPr/>
          <a:lstStyle/>
          <a:p>
            <a:fld id="{385E9903-805F-4CB5-905F-70F6638B3C7D}" type="slidenum">
              <a:rPr lang="en-US" smtClean="0"/>
              <a:t>‹#›</a:t>
            </a:fld>
            <a:endParaRPr lang="en-US" dirty="0"/>
          </a:p>
        </p:txBody>
      </p:sp>
    </p:spTree>
    <p:extLst>
      <p:ext uri="{BB962C8B-B14F-4D97-AF65-F5344CB8AC3E}">
        <p14:creationId xmlns:p14="http://schemas.microsoft.com/office/powerpoint/2010/main" val="3057200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4E693-C024-443F-A812-59E2A74217F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3AF65F0-897F-400B-B143-CD8BBA9772B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4EF0FD-DB77-4808-881B-C4E030A40129}"/>
              </a:ext>
            </a:extLst>
          </p:cNvPr>
          <p:cNvSpPr>
            <a:spLocks noGrp="1"/>
          </p:cNvSpPr>
          <p:nvPr>
            <p:ph type="dt" sz="half" idx="10"/>
          </p:nvPr>
        </p:nvSpPr>
        <p:spPr/>
        <p:txBody>
          <a:bodyPr/>
          <a:lstStyle/>
          <a:p>
            <a:fld id="{E5FEC618-E095-498F-8181-280323F62A5A}" type="datetimeFigureOut">
              <a:rPr lang="en-US" smtClean="0"/>
              <a:t>5/4/2021</a:t>
            </a:fld>
            <a:endParaRPr lang="en-US" dirty="0"/>
          </a:p>
        </p:txBody>
      </p:sp>
      <p:sp>
        <p:nvSpPr>
          <p:cNvPr id="5" name="Footer Placeholder 4">
            <a:extLst>
              <a:ext uri="{FF2B5EF4-FFF2-40B4-BE49-F238E27FC236}">
                <a16:creationId xmlns:a16="http://schemas.microsoft.com/office/drawing/2014/main" id="{B47B6BB0-E57A-4380-9F30-2F0EFF90007B}"/>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7710508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A2994-40E1-4308-97E8-2D7EE8C902C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4F085C9-8FE9-4DFD-A8AA-C42A526557C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257D29-0A1C-488C-9159-52561E25C5B2}"/>
              </a:ext>
            </a:extLst>
          </p:cNvPr>
          <p:cNvSpPr>
            <a:spLocks noGrp="1"/>
          </p:cNvSpPr>
          <p:nvPr>
            <p:ph type="dt" sz="half" idx="10"/>
          </p:nvPr>
        </p:nvSpPr>
        <p:spPr/>
        <p:txBody>
          <a:bodyPr/>
          <a:lstStyle/>
          <a:p>
            <a:fld id="{E5FEC618-E095-498F-8181-280323F62A5A}" type="datetimeFigureOut">
              <a:rPr lang="en-US" smtClean="0"/>
              <a:t>5/4/2021</a:t>
            </a:fld>
            <a:endParaRPr lang="en-US" dirty="0"/>
          </a:p>
        </p:txBody>
      </p:sp>
      <p:sp>
        <p:nvSpPr>
          <p:cNvPr id="5" name="Footer Placeholder 4">
            <a:extLst>
              <a:ext uri="{FF2B5EF4-FFF2-40B4-BE49-F238E27FC236}">
                <a16:creationId xmlns:a16="http://schemas.microsoft.com/office/drawing/2014/main" id="{3ABA36E7-8CE7-4888-8BC2-C1907CDE037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79A5869-6FB0-4D49-89A1-D05D2A502652}"/>
              </a:ext>
            </a:extLst>
          </p:cNvPr>
          <p:cNvSpPr>
            <a:spLocks noGrp="1"/>
          </p:cNvSpPr>
          <p:nvPr>
            <p:ph type="sldNum" sz="quarter" idx="12"/>
          </p:nvPr>
        </p:nvSpPr>
        <p:spPr/>
        <p:txBody>
          <a:bodyPr/>
          <a:lstStyle/>
          <a:p>
            <a:fld id="{385E9903-805F-4CB5-905F-70F6638B3C7D}" type="slidenum">
              <a:rPr lang="en-US" smtClean="0"/>
              <a:t>‹#›</a:t>
            </a:fld>
            <a:endParaRPr lang="en-US" dirty="0"/>
          </a:p>
        </p:txBody>
      </p:sp>
    </p:spTree>
    <p:extLst>
      <p:ext uri="{BB962C8B-B14F-4D97-AF65-F5344CB8AC3E}">
        <p14:creationId xmlns:p14="http://schemas.microsoft.com/office/powerpoint/2010/main" val="29320672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20F5C-6637-4F10-B408-5E1052E13B1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38BF6B7-9B5F-4747-85CE-14BD9F053B5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ACD5CBD-358D-4454-99DE-B39ABB1012A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4E23843-CD8E-4F04-B1B6-FB990B8468C6}"/>
              </a:ext>
            </a:extLst>
          </p:cNvPr>
          <p:cNvSpPr>
            <a:spLocks noGrp="1"/>
          </p:cNvSpPr>
          <p:nvPr>
            <p:ph type="dt" sz="half" idx="10"/>
          </p:nvPr>
        </p:nvSpPr>
        <p:spPr/>
        <p:txBody>
          <a:bodyPr/>
          <a:lstStyle/>
          <a:p>
            <a:fld id="{E5FEC618-E095-498F-8181-280323F62A5A}" type="datetimeFigureOut">
              <a:rPr lang="en-US" smtClean="0"/>
              <a:t>5/4/2021</a:t>
            </a:fld>
            <a:endParaRPr lang="en-US" dirty="0"/>
          </a:p>
        </p:txBody>
      </p:sp>
      <p:sp>
        <p:nvSpPr>
          <p:cNvPr id="6" name="Footer Placeholder 5">
            <a:extLst>
              <a:ext uri="{FF2B5EF4-FFF2-40B4-BE49-F238E27FC236}">
                <a16:creationId xmlns:a16="http://schemas.microsoft.com/office/drawing/2014/main" id="{F60A4344-C746-48E5-B7AA-6846B9D7BA3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5E04592-79ED-40F6-B0CC-C94395C2DED3}"/>
              </a:ext>
            </a:extLst>
          </p:cNvPr>
          <p:cNvSpPr>
            <a:spLocks noGrp="1"/>
          </p:cNvSpPr>
          <p:nvPr>
            <p:ph type="sldNum" sz="quarter" idx="12"/>
          </p:nvPr>
        </p:nvSpPr>
        <p:spPr/>
        <p:txBody>
          <a:bodyPr/>
          <a:lstStyle/>
          <a:p>
            <a:fld id="{385E9903-805F-4CB5-905F-70F6638B3C7D}" type="slidenum">
              <a:rPr lang="en-US" smtClean="0"/>
              <a:t>‹#›</a:t>
            </a:fld>
            <a:endParaRPr lang="en-US" dirty="0"/>
          </a:p>
        </p:txBody>
      </p:sp>
    </p:spTree>
    <p:extLst>
      <p:ext uri="{BB962C8B-B14F-4D97-AF65-F5344CB8AC3E}">
        <p14:creationId xmlns:p14="http://schemas.microsoft.com/office/powerpoint/2010/main" val="13150985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E5974-34D5-4B03-8F60-BC802D8381A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223BE58-21F7-441A-B4B9-9B6239BC1A5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B17D0CC-54B5-4532-89C6-7C8A5D53EA4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7613A3B-F0CC-4DF2-86B7-A21458AD25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B458602-B397-4DCA-908D-94A6F24DD40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6458122-B9F7-4835-B47D-4B094DAA19D2}"/>
              </a:ext>
            </a:extLst>
          </p:cNvPr>
          <p:cNvSpPr>
            <a:spLocks noGrp="1"/>
          </p:cNvSpPr>
          <p:nvPr>
            <p:ph type="dt" sz="half" idx="10"/>
          </p:nvPr>
        </p:nvSpPr>
        <p:spPr/>
        <p:txBody>
          <a:bodyPr/>
          <a:lstStyle/>
          <a:p>
            <a:fld id="{E5FEC618-E095-498F-8181-280323F62A5A}" type="datetimeFigureOut">
              <a:rPr lang="en-US" smtClean="0"/>
              <a:t>5/4/2021</a:t>
            </a:fld>
            <a:endParaRPr lang="en-US" dirty="0"/>
          </a:p>
        </p:txBody>
      </p:sp>
      <p:sp>
        <p:nvSpPr>
          <p:cNvPr id="8" name="Footer Placeholder 7">
            <a:extLst>
              <a:ext uri="{FF2B5EF4-FFF2-40B4-BE49-F238E27FC236}">
                <a16:creationId xmlns:a16="http://schemas.microsoft.com/office/drawing/2014/main" id="{A13EBCEE-CB72-419F-BA4C-F21A7BAFADD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A512D54B-C34D-4E0F-9C54-5DFD95377738}"/>
              </a:ext>
            </a:extLst>
          </p:cNvPr>
          <p:cNvSpPr>
            <a:spLocks noGrp="1"/>
          </p:cNvSpPr>
          <p:nvPr>
            <p:ph type="sldNum" sz="quarter" idx="12"/>
          </p:nvPr>
        </p:nvSpPr>
        <p:spPr/>
        <p:txBody>
          <a:bodyPr/>
          <a:lstStyle/>
          <a:p>
            <a:fld id="{385E9903-805F-4CB5-905F-70F6638B3C7D}" type="slidenum">
              <a:rPr lang="en-US" smtClean="0"/>
              <a:t>‹#›</a:t>
            </a:fld>
            <a:endParaRPr lang="en-US" dirty="0"/>
          </a:p>
        </p:txBody>
      </p:sp>
    </p:spTree>
    <p:extLst>
      <p:ext uri="{BB962C8B-B14F-4D97-AF65-F5344CB8AC3E}">
        <p14:creationId xmlns:p14="http://schemas.microsoft.com/office/powerpoint/2010/main" val="656814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a:defRPr/>
            </a:lvl1pPr>
          </a:lstStyle>
          <a:p>
            <a:fld id="{60583324-AE1C-3546-A724-4BA4670D7901}" type="slidenum">
              <a:rPr lang="en-US"/>
              <a:pPr/>
              <a:t>‹#›</a:t>
            </a:fld>
            <a:endParaRPr lang="en-US" dirty="0"/>
          </a:p>
        </p:txBody>
      </p:sp>
    </p:spTree>
    <p:extLst>
      <p:ext uri="{BB962C8B-B14F-4D97-AF65-F5344CB8AC3E}">
        <p14:creationId xmlns:p14="http://schemas.microsoft.com/office/powerpoint/2010/main" val="34672825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E12336-0566-4A1D-9991-AB8F0C0860A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3087BC7-0EBE-41EB-9819-BD097AA08A64}"/>
              </a:ext>
            </a:extLst>
          </p:cNvPr>
          <p:cNvSpPr>
            <a:spLocks noGrp="1"/>
          </p:cNvSpPr>
          <p:nvPr>
            <p:ph type="dt" sz="half" idx="10"/>
          </p:nvPr>
        </p:nvSpPr>
        <p:spPr/>
        <p:txBody>
          <a:bodyPr/>
          <a:lstStyle/>
          <a:p>
            <a:fld id="{E5FEC618-E095-498F-8181-280323F62A5A}" type="datetimeFigureOut">
              <a:rPr lang="en-US" smtClean="0"/>
              <a:t>5/4/2021</a:t>
            </a:fld>
            <a:endParaRPr lang="en-US" dirty="0"/>
          </a:p>
        </p:txBody>
      </p:sp>
      <p:sp>
        <p:nvSpPr>
          <p:cNvPr id="4" name="Footer Placeholder 3">
            <a:extLst>
              <a:ext uri="{FF2B5EF4-FFF2-40B4-BE49-F238E27FC236}">
                <a16:creationId xmlns:a16="http://schemas.microsoft.com/office/drawing/2014/main" id="{CFB66245-9C1B-4033-BCE9-4FE9F7E61C0E}"/>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49FA7298-4DF1-4460-9384-94D2DCA35152}"/>
              </a:ext>
            </a:extLst>
          </p:cNvPr>
          <p:cNvSpPr>
            <a:spLocks noGrp="1"/>
          </p:cNvSpPr>
          <p:nvPr>
            <p:ph type="sldNum" sz="quarter" idx="12"/>
          </p:nvPr>
        </p:nvSpPr>
        <p:spPr/>
        <p:txBody>
          <a:bodyPr/>
          <a:lstStyle/>
          <a:p>
            <a:fld id="{385E9903-805F-4CB5-905F-70F6638B3C7D}" type="slidenum">
              <a:rPr lang="en-US" smtClean="0"/>
              <a:t>‹#›</a:t>
            </a:fld>
            <a:endParaRPr lang="en-US" dirty="0"/>
          </a:p>
        </p:txBody>
      </p:sp>
    </p:spTree>
    <p:extLst>
      <p:ext uri="{BB962C8B-B14F-4D97-AF65-F5344CB8AC3E}">
        <p14:creationId xmlns:p14="http://schemas.microsoft.com/office/powerpoint/2010/main" val="14995781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1539CA-89DE-4F29-A3AB-F4C1D29E1A6B}"/>
              </a:ext>
            </a:extLst>
          </p:cNvPr>
          <p:cNvSpPr>
            <a:spLocks noGrp="1"/>
          </p:cNvSpPr>
          <p:nvPr>
            <p:ph type="dt" sz="half" idx="10"/>
          </p:nvPr>
        </p:nvSpPr>
        <p:spPr/>
        <p:txBody>
          <a:bodyPr/>
          <a:lstStyle/>
          <a:p>
            <a:fld id="{E5FEC618-E095-498F-8181-280323F62A5A}" type="datetimeFigureOut">
              <a:rPr lang="en-US" smtClean="0"/>
              <a:t>5/4/2021</a:t>
            </a:fld>
            <a:endParaRPr lang="en-US" dirty="0"/>
          </a:p>
        </p:txBody>
      </p:sp>
      <p:sp>
        <p:nvSpPr>
          <p:cNvPr id="3" name="Footer Placeholder 2">
            <a:extLst>
              <a:ext uri="{FF2B5EF4-FFF2-40B4-BE49-F238E27FC236}">
                <a16:creationId xmlns:a16="http://schemas.microsoft.com/office/drawing/2014/main" id="{961F07FD-43B0-4EC3-B5A0-624AE632C9B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77A0D9D4-ABEE-4D60-9EB8-6F84651470F7}"/>
              </a:ext>
            </a:extLst>
          </p:cNvPr>
          <p:cNvSpPr>
            <a:spLocks noGrp="1"/>
          </p:cNvSpPr>
          <p:nvPr>
            <p:ph type="sldNum" sz="quarter" idx="12"/>
          </p:nvPr>
        </p:nvSpPr>
        <p:spPr/>
        <p:txBody>
          <a:bodyPr/>
          <a:lstStyle/>
          <a:p>
            <a:fld id="{385E9903-805F-4CB5-905F-70F6638B3C7D}" type="slidenum">
              <a:rPr lang="en-US" smtClean="0"/>
              <a:t>‹#›</a:t>
            </a:fld>
            <a:endParaRPr lang="en-US" dirty="0"/>
          </a:p>
        </p:txBody>
      </p:sp>
    </p:spTree>
    <p:extLst>
      <p:ext uri="{BB962C8B-B14F-4D97-AF65-F5344CB8AC3E}">
        <p14:creationId xmlns:p14="http://schemas.microsoft.com/office/powerpoint/2010/main" val="24981680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C9199E-3A68-4C60-8273-14F6539142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178EC83-5C15-455F-BEF0-059387F4E88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ED9C0E8-4C94-4147-8BC1-B3078928FB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9C2810-8B27-4A0D-99CD-A5BC84D06071}"/>
              </a:ext>
            </a:extLst>
          </p:cNvPr>
          <p:cNvSpPr>
            <a:spLocks noGrp="1"/>
          </p:cNvSpPr>
          <p:nvPr>
            <p:ph type="dt" sz="half" idx="10"/>
          </p:nvPr>
        </p:nvSpPr>
        <p:spPr/>
        <p:txBody>
          <a:bodyPr/>
          <a:lstStyle/>
          <a:p>
            <a:fld id="{E5FEC618-E095-498F-8181-280323F62A5A}" type="datetimeFigureOut">
              <a:rPr lang="en-US" smtClean="0"/>
              <a:t>5/4/2021</a:t>
            </a:fld>
            <a:endParaRPr lang="en-US" dirty="0"/>
          </a:p>
        </p:txBody>
      </p:sp>
      <p:sp>
        <p:nvSpPr>
          <p:cNvPr id="6" name="Footer Placeholder 5">
            <a:extLst>
              <a:ext uri="{FF2B5EF4-FFF2-40B4-BE49-F238E27FC236}">
                <a16:creationId xmlns:a16="http://schemas.microsoft.com/office/drawing/2014/main" id="{5D989442-10CC-4844-A0BC-7485003D063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6350762-9731-4941-9A3F-1830F71B4A9D}"/>
              </a:ext>
            </a:extLst>
          </p:cNvPr>
          <p:cNvSpPr>
            <a:spLocks noGrp="1"/>
          </p:cNvSpPr>
          <p:nvPr>
            <p:ph type="sldNum" sz="quarter" idx="12"/>
          </p:nvPr>
        </p:nvSpPr>
        <p:spPr/>
        <p:txBody>
          <a:bodyPr/>
          <a:lstStyle/>
          <a:p>
            <a:fld id="{385E9903-805F-4CB5-905F-70F6638B3C7D}" type="slidenum">
              <a:rPr lang="en-US" smtClean="0"/>
              <a:t>‹#›</a:t>
            </a:fld>
            <a:endParaRPr lang="en-US" dirty="0"/>
          </a:p>
        </p:txBody>
      </p:sp>
    </p:spTree>
    <p:extLst>
      <p:ext uri="{BB962C8B-B14F-4D97-AF65-F5344CB8AC3E}">
        <p14:creationId xmlns:p14="http://schemas.microsoft.com/office/powerpoint/2010/main" val="29300431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91050-A211-4ED8-82A1-D507451FB2F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CEDB6F6-19D1-4E51-BA6C-C389117F26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64355863-4BED-4E77-A996-2ECACCC405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8A2D3A4-CC19-4CB0-998C-70789871FE2F}"/>
              </a:ext>
            </a:extLst>
          </p:cNvPr>
          <p:cNvSpPr>
            <a:spLocks noGrp="1"/>
          </p:cNvSpPr>
          <p:nvPr>
            <p:ph type="dt" sz="half" idx="10"/>
          </p:nvPr>
        </p:nvSpPr>
        <p:spPr/>
        <p:txBody>
          <a:bodyPr/>
          <a:lstStyle/>
          <a:p>
            <a:fld id="{E5FEC618-E095-498F-8181-280323F62A5A}" type="datetimeFigureOut">
              <a:rPr lang="en-US" smtClean="0"/>
              <a:t>5/4/2021</a:t>
            </a:fld>
            <a:endParaRPr lang="en-US" dirty="0"/>
          </a:p>
        </p:txBody>
      </p:sp>
      <p:sp>
        <p:nvSpPr>
          <p:cNvPr id="6" name="Footer Placeholder 5">
            <a:extLst>
              <a:ext uri="{FF2B5EF4-FFF2-40B4-BE49-F238E27FC236}">
                <a16:creationId xmlns:a16="http://schemas.microsoft.com/office/drawing/2014/main" id="{EA4DFF98-CD9B-43FF-A711-32A9EBE3FD5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26E97BE-F1AD-4F04-9FC6-71C631CC0A51}"/>
              </a:ext>
            </a:extLst>
          </p:cNvPr>
          <p:cNvSpPr>
            <a:spLocks noGrp="1"/>
          </p:cNvSpPr>
          <p:nvPr>
            <p:ph type="sldNum" sz="quarter" idx="12"/>
          </p:nvPr>
        </p:nvSpPr>
        <p:spPr/>
        <p:txBody>
          <a:bodyPr/>
          <a:lstStyle/>
          <a:p>
            <a:fld id="{385E9903-805F-4CB5-905F-70F6638B3C7D}" type="slidenum">
              <a:rPr lang="en-US" smtClean="0"/>
              <a:t>‹#›</a:t>
            </a:fld>
            <a:endParaRPr lang="en-US" dirty="0"/>
          </a:p>
        </p:txBody>
      </p:sp>
    </p:spTree>
    <p:extLst>
      <p:ext uri="{BB962C8B-B14F-4D97-AF65-F5344CB8AC3E}">
        <p14:creationId xmlns:p14="http://schemas.microsoft.com/office/powerpoint/2010/main" val="5270648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D4D7B5-A230-4221-9CE6-77789FCE944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9405EF2-EA50-42A8-B20F-840D8D4399A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DDB73B-562A-4156-AB28-EBEEC46354F3}"/>
              </a:ext>
            </a:extLst>
          </p:cNvPr>
          <p:cNvSpPr>
            <a:spLocks noGrp="1"/>
          </p:cNvSpPr>
          <p:nvPr>
            <p:ph type="dt" sz="half" idx="10"/>
          </p:nvPr>
        </p:nvSpPr>
        <p:spPr/>
        <p:txBody>
          <a:bodyPr/>
          <a:lstStyle/>
          <a:p>
            <a:fld id="{E5FEC618-E095-498F-8181-280323F62A5A}" type="datetimeFigureOut">
              <a:rPr lang="en-US" smtClean="0"/>
              <a:t>5/4/2021</a:t>
            </a:fld>
            <a:endParaRPr lang="en-US" dirty="0"/>
          </a:p>
        </p:txBody>
      </p:sp>
      <p:sp>
        <p:nvSpPr>
          <p:cNvPr id="5" name="Footer Placeholder 4">
            <a:extLst>
              <a:ext uri="{FF2B5EF4-FFF2-40B4-BE49-F238E27FC236}">
                <a16:creationId xmlns:a16="http://schemas.microsoft.com/office/drawing/2014/main" id="{3AC79C16-E170-4732-8F47-0988761431F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C4C3756-2940-436E-A067-A09D9E6FD433}"/>
              </a:ext>
            </a:extLst>
          </p:cNvPr>
          <p:cNvSpPr>
            <a:spLocks noGrp="1"/>
          </p:cNvSpPr>
          <p:nvPr>
            <p:ph type="sldNum" sz="quarter" idx="12"/>
          </p:nvPr>
        </p:nvSpPr>
        <p:spPr/>
        <p:txBody>
          <a:bodyPr/>
          <a:lstStyle/>
          <a:p>
            <a:fld id="{385E9903-805F-4CB5-905F-70F6638B3C7D}" type="slidenum">
              <a:rPr lang="en-US" smtClean="0"/>
              <a:t>‹#›</a:t>
            </a:fld>
            <a:endParaRPr lang="en-US" dirty="0"/>
          </a:p>
        </p:txBody>
      </p:sp>
    </p:spTree>
    <p:extLst>
      <p:ext uri="{BB962C8B-B14F-4D97-AF65-F5344CB8AC3E}">
        <p14:creationId xmlns:p14="http://schemas.microsoft.com/office/powerpoint/2010/main" val="39094239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58AFC8E-DFD2-4307-B96C-3E3265EC836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B56FE43-D25A-4970-AEE6-2E1604FE3B7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F00ED6-0A3F-4BF1-B684-51305B8F6608}"/>
              </a:ext>
            </a:extLst>
          </p:cNvPr>
          <p:cNvSpPr>
            <a:spLocks noGrp="1"/>
          </p:cNvSpPr>
          <p:nvPr>
            <p:ph type="dt" sz="half" idx="10"/>
          </p:nvPr>
        </p:nvSpPr>
        <p:spPr/>
        <p:txBody>
          <a:bodyPr/>
          <a:lstStyle/>
          <a:p>
            <a:fld id="{E5FEC618-E095-498F-8181-280323F62A5A}" type="datetimeFigureOut">
              <a:rPr lang="en-US" smtClean="0"/>
              <a:t>5/4/2021</a:t>
            </a:fld>
            <a:endParaRPr lang="en-US" dirty="0"/>
          </a:p>
        </p:txBody>
      </p:sp>
      <p:sp>
        <p:nvSpPr>
          <p:cNvPr id="5" name="Footer Placeholder 4">
            <a:extLst>
              <a:ext uri="{FF2B5EF4-FFF2-40B4-BE49-F238E27FC236}">
                <a16:creationId xmlns:a16="http://schemas.microsoft.com/office/drawing/2014/main" id="{0473E5B0-741C-438E-9127-8BD506458E2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3495ECA-154D-4190-B920-BDFE52357DED}"/>
              </a:ext>
            </a:extLst>
          </p:cNvPr>
          <p:cNvSpPr>
            <a:spLocks noGrp="1"/>
          </p:cNvSpPr>
          <p:nvPr>
            <p:ph type="sldNum" sz="quarter" idx="12"/>
          </p:nvPr>
        </p:nvSpPr>
        <p:spPr/>
        <p:txBody>
          <a:bodyPr/>
          <a:lstStyle/>
          <a:p>
            <a:fld id="{385E9903-805F-4CB5-905F-70F6638B3C7D}" type="slidenum">
              <a:rPr lang="en-US" smtClean="0"/>
              <a:t>‹#›</a:t>
            </a:fld>
            <a:endParaRPr lang="en-US" dirty="0"/>
          </a:p>
        </p:txBody>
      </p:sp>
    </p:spTree>
    <p:extLst>
      <p:ext uri="{BB962C8B-B14F-4D97-AF65-F5344CB8AC3E}">
        <p14:creationId xmlns:p14="http://schemas.microsoft.com/office/powerpoint/2010/main" val="9275406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6175" y="362515"/>
            <a:ext cx="10607040" cy="853440"/>
          </a:xfrm>
        </p:spPr>
        <p:txBody>
          <a:bodyPr/>
          <a:lstStyle>
            <a:lvl1pPr>
              <a:defRPr baseline="0">
                <a:latin typeface="Calibri" panose="020F0502020204030204" pitchFamily="34" charset="0"/>
              </a:defRPr>
            </a:lvl1pPr>
          </a:lstStyle>
          <a:p>
            <a:r>
              <a:rPr lang="en-US"/>
              <a:t>Click to edit content page title</a:t>
            </a:r>
          </a:p>
        </p:txBody>
      </p:sp>
      <p:sp>
        <p:nvSpPr>
          <p:cNvPr id="6" name="Content Placeholder 2"/>
          <p:cNvSpPr>
            <a:spLocks noGrp="1"/>
          </p:cNvSpPr>
          <p:nvPr>
            <p:ph sz="half" idx="1" hasCustomPrompt="1"/>
          </p:nvPr>
        </p:nvSpPr>
        <p:spPr>
          <a:xfrm>
            <a:off x="486176" y="1706880"/>
            <a:ext cx="10565848" cy="4267200"/>
          </a:xfrm>
        </p:spPr>
        <p:txBody>
          <a:bodyPr wrap="square" lIns="0" tIns="0" rIns="0" bIns="0">
            <a:normAutofit/>
          </a:bodyPr>
          <a:lstStyle>
            <a:lvl1pPr>
              <a:lnSpc>
                <a:spcPct val="100000"/>
              </a:lnSpc>
              <a:spcBef>
                <a:spcPts val="1200"/>
              </a:spcBef>
              <a:spcAft>
                <a:spcPts val="0"/>
              </a:spcAft>
              <a:buClr>
                <a:srgbClr val="AAAAAA"/>
              </a:buClr>
              <a:buFont typeface="Arial" pitchFamily="34" charset="0"/>
              <a:buChar char="•"/>
              <a:defRPr sz="1400">
                <a:solidFill>
                  <a:schemeClr val="bg2"/>
                </a:solidFill>
                <a:latin typeface="Museo Sans For Dell" pitchFamily="2" charset="0"/>
              </a:defRPr>
            </a:lvl1pPr>
            <a:lvl2pPr marL="573088" indent="-231775">
              <a:lnSpc>
                <a:spcPct val="100000"/>
              </a:lnSpc>
              <a:spcBef>
                <a:spcPts val="300"/>
              </a:spcBef>
              <a:spcAft>
                <a:spcPts val="0"/>
              </a:spcAft>
              <a:buClr>
                <a:srgbClr val="AAAAAA"/>
              </a:buClr>
              <a:buFont typeface="Museo Sans For Dell" pitchFamily="2" charset="0"/>
              <a:buChar char="–"/>
              <a:defRPr sz="1200">
                <a:solidFill>
                  <a:schemeClr val="bg2"/>
                </a:solidFill>
                <a:latin typeface="Museo Sans For Dell" pitchFamily="2" charset="0"/>
              </a:defRPr>
            </a:lvl2pPr>
            <a:lvl3pPr>
              <a:lnSpc>
                <a:spcPct val="100000"/>
              </a:lnSpc>
              <a:spcBef>
                <a:spcPts val="300"/>
              </a:spcBef>
              <a:spcAft>
                <a:spcPts val="0"/>
              </a:spcAft>
              <a:buClr>
                <a:srgbClr val="AAAAAA"/>
              </a:buClr>
              <a:defRPr sz="1000">
                <a:solidFill>
                  <a:schemeClr val="bg2"/>
                </a:solidFill>
                <a:latin typeface="Museo Sans For Dell" pitchFamily="2" charset="0"/>
              </a:defRPr>
            </a:lvl3pPr>
            <a:lvl4pPr>
              <a:spcBef>
                <a:spcPts val="300"/>
              </a:spcBef>
              <a:spcAft>
                <a:spcPts val="0"/>
              </a:spcAft>
              <a:buClr>
                <a:srgbClr val="AAAAAA"/>
              </a:buClr>
              <a:defRPr sz="1400" baseline="0">
                <a:solidFill>
                  <a:schemeClr val="tx1"/>
                </a:solidFill>
                <a:latin typeface="Museo Sans For Dell" pitchFamily="2" charset="0"/>
              </a:defRPr>
            </a:lvl4pPr>
            <a:lvl5pPr>
              <a:spcBef>
                <a:spcPts val="300"/>
              </a:spcBef>
              <a:spcAft>
                <a:spcPts val="0"/>
              </a:spcAft>
              <a:buClr>
                <a:srgbClr val="AAAAAA"/>
              </a:buClr>
              <a:defRPr sz="1200">
                <a:solidFill>
                  <a:schemeClr val="tx1"/>
                </a:solidFill>
                <a:latin typeface="Museo Sans For Dell" pitchFamily="2" charset="0"/>
              </a:defRPr>
            </a:lvl5pPr>
            <a:lvl6pPr>
              <a:defRPr sz="1800"/>
            </a:lvl6pPr>
            <a:lvl7pPr>
              <a:defRPr sz="1800"/>
            </a:lvl7pPr>
            <a:lvl8pPr>
              <a:defRPr sz="1800"/>
            </a:lvl8pPr>
            <a:lvl9pPr>
              <a:defRPr sz="1800"/>
            </a:lvl9pPr>
          </a:lstStyle>
          <a:p>
            <a:pPr lvl="0"/>
            <a:r>
              <a:rPr lang="en-US"/>
              <a:t>Click to edit text</a:t>
            </a:r>
          </a:p>
          <a:p>
            <a:pPr lvl="1"/>
            <a:r>
              <a:rPr lang="en-US"/>
              <a:t>Second level</a:t>
            </a:r>
          </a:p>
          <a:p>
            <a:pPr lvl="2"/>
            <a:r>
              <a:rPr lang="en-US"/>
              <a:t>Third level</a:t>
            </a:r>
          </a:p>
        </p:txBody>
      </p:sp>
      <p:sp>
        <p:nvSpPr>
          <p:cNvPr id="4" name="Slide Number Placeholder 5"/>
          <p:cNvSpPr>
            <a:spLocks noGrp="1"/>
          </p:cNvSpPr>
          <p:nvPr>
            <p:ph type="sldNum" sz="quarter" idx="12"/>
          </p:nvPr>
        </p:nvSpPr>
        <p:spPr>
          <a:xfrm>
            <a:off x="8737600" y="6356351"/>
            <a:ext cx="2844800" cy="365125"/>
          </a:xfrm>
        </p:spPr>
        <p:txBody>
          <a:bodyPr/>
          <a:lstStyle>
            <a:lvl1pPr>
              <a:defRPr>
                <a:solidFill>
                  <a:schemeClr val="tx1"/>
                </a:solidFill>
              </a:defRPr>
            </a:lvl1pPr>
          </a:lstStyle>
          <a:p>
            <a:pPr>
              <a:defRPr/>
            </a:pPr>
            <a:fld id="{FA22D859-86DC-45CE-B857-92A771FF73E0}" type="slidenum">
              <a:rPr lang="en-US" smtClean="0">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63729412"/>
      </p:ext>
    </p:extLst>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Slide Number Placeholder 3"/>
          <p:cNvSpPr>
            <a:spLocks noGrp="1"/>
          </p:cNvSpPr>
          <p:nvPr>
            <p:ph type="sldNum" sz="quarter" idx="10"/>
          </p:nvPr>
        </p:nvSpPr>
        <p:spPr/>
        <p:txBody>
          <a:bodyPr/>
          <a:lstStyle>
            <a:lvl1pPr>
              <a:defRPr/>
            </a:lvl1pPr>
          </a:lstStyle>
          <a:p>
            <a:fld id="{B3468414-309D-1545-8516-4272FDA8BBAD}" type="slidenum">
              <a:rPr lang="en-US"/>
              <a:pPr/>
              <a:t>‹#›</a:t>
            </a:fld>
            <a:endParaRPr lang="en-US" dirty="0"/>
          </a:p>
        </p:txBody>
      </p:sp>
    </p:spTree>
    <p:extLst>
      <p:ext uri="{BB962C8B-B14F-4D97-AF65-F5344CB8AC3E}">
        <p14:creationId xmlns:p14="http://schemas.microsoft.com/office/powerpoint/2010/main" val="2418844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143000"/>
            <a:ext cx="538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143000"/>
            <a:ext cx="538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p:txBody>
          <a:bodyPr/>
          <a:lstStyle>
            <a:lvl1pPr>
              <a:defRPr/>
            </a:lvl1pPr>
          </a:lstStyle>
          <a:p>
            <a:fld id="{FEE19172-03F7-3348-B569-171F00250647}" type="slidenum">
              <a:rPr lang="en-US"/>
              <a:pPr/>
              <a:t>‹#›</a:t>
            </a:fld>
            <a:endParaRPr lang="en-US" dirty="0"/>
          </a:p>
        </p:txBody>
      </p:sp>
    </p:spTree>
    <p:extLst>
      <p:ext uri="{BB962C8B-B14F-4D97-AF65-F5344CB8AC3E}">
        <p14:creationId xmlns:p14="http://schemas.microsoft.com/office/powerpoint/2010/main" val="1075380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9144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0"/>
          </p:nvPr>
        </p:nvSpPr>
        <p:spPr/>
        <p:txBody>
          <a:bodyPr/>
          <a:lstStyle>
            <a:lvl1pPr>
              <a:defRPr/>
            </a:lvl1pPr>
          </a:lstStyle>
          <a:p>
            <a:fld id="{53D1C1EC-6680-9B4C-AC2B-20645CBFBE05}" type="slidenum">
              <a:rPr lang="en-US"/>
              <a:pPr/>
              <a:t>‹#›</a:t>
            </a:fld>
            <a:endParaRPr lang="en-US" dirty="0"/>
          </a:p>
        </p:txBody>
      </p:sp>
    </p:spTree>
    <p:extLst>
      <p:ext uri="{BB962C8B-B14F-4D97-AF65-F5344CB8AC3E}">
        <p14:creationId xmlns:p14="http://schemas.microsoft.com/office/powerpoint/2010/main" val="737257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lvl1pPr>
              <a:defRPr/>
            </a:lvl1pPr>
          </a:lstStyle>
          <a:p>
            <a:fld id="{D303D29F-C580-5C4D-AAA1-94293C4E9288}" type="slidenum">
              <a:rPr lang="en-US"/>
              <a:pPr/>
              <a:t>‹#›</a:t>
            </a:fld>
            <a:endParaRPr lang="en-US" dirty="0"/>
          </a:p>
        </p:txBody>
      </p:sp>
    </p:spTree>
    <p:extLst>
      <p:ext uri="{BB962C8B-B14F-4D97-AF65-F5344CB8AC3E}">
        <p14:creationId xmlns:p14="http://schemas.microsoft.com/office/powerpoint/2010/main" val="4091097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9E0544C4-E35C-7145-8F0C-14E842E56F07}" type="slidenum">
              <a:rPr lang="en-US"/>
              <a:pPr/>
              <a:t>‹#›</a:t>
            </a:fld>
            <a:endParaRPr lang="en-US" dirty="0"/>
          </a:p>
        </p:txBody>
      </p:sp>
    </p:spTree>
    <p:extLst>
      <p:ext uri="{BB962C8B-B14F-4D97-AF65-F5344CB8AC3E}">
        <p14:creationId xmlns:p14="http://schemas.microsoft.com/office/powerpoint/2010/main" val="9358692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990601"/>
            <a:ext cx="4011084" cy="1019591"/>
          </a:xfrm>
        </p:spPr>
        <p:txBody>
          <a:bodyPr anchor="b"/>
          <a:lstStyle>
            <a:lvl1pPr algn="l">
              <a:defRPr sz="2000" b="1">
                <a:solidFill>
                  <a:srgbClr val="000000"/>
                </a:solidFill>
              </a:defRPr>
            </a:lvl1pPr>
          </a:lstStyle>
          <a:p>
            <a:r>
              <a:rPr lang="en-US"/>
              <a:t>Click to edit Master title style</a:t>
            </a:r>
            <a:endParaRPr lang="en-US" dirty="0"/>
          </a:p>
        </p:txBody>
      </p:sp>
      <p:sp>
        <p:nvSpPr>
          <p:cNvPr id="3" name="Content Placeholder 2"/>
          <p:cNvSpPr>
            <a:spLocks noGrp="1"/>
          </p:cNvSpPr>
          <p:nvPr>
            <p:ph idx="1"/>
          </p:nvPr>
        </p:nvSpPr>
        <p:spPr>
          <a:xfrm>
            <a:off x="4766733" y="990600"/>
            <a:ext cx="6815667" cy="5135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1" y="2010191"/>
            <a:ext cx="4011084" cy="411597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fld id="{338BE5A4-5F52-0141-A746-9964904CDF30}" type="slidenum">
              <a:rPr lang="en-US"/>
              <a:pPr/>
              <a:t>‹#›</a:t>
            </a:fld>
            <a:endParaRPr lang="en-US" dirty="0"/>
          </a:p>
        </p:txBody>
      </p:sp>
    </p:spTree>
    <p:extLst>
      <p:ext uri="{BB962C8B-B14F-4D97-AF65-F5344CB8AC3E}">
        <p14:creationId xmlns:p14="http://schemas.microsoft.com/office/powerpoint/2010/main" val="815721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1066800"/>
            <a:ext cx="7315200" cy="36607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fld id="{98703452-609A-F345-AAC0-1247A9502128}" type="slidenum">
              <a:rPr lang="en-US"/>
              <a:pPr/>
              <a:t>‹#›</a:t>
            </a:fld>
            <a:endParaRPr lang="en-US" dirty="0"/>
          </a:p>
        </p:txBody>
      </p:sp>
    </p:spTree>
    <p:extLst>
      <p:ext uri="{BB962C8B-B14F-4D97-AF65-F5344CB8AC3E}">
        <p14:creationId xmlns:p14="http://schemas.microsoft.com/office/powerpoint/2010/main" val="934714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31" name="Picture 7" descr="top_headers"/>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 y="0"/>
            <a:ext cx="12192001" cy="917433"/>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1524000" y="228601"/>
            <a:ext cx="10160000" cy="563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enter title</a:t>
            </a:r>
          </a:p>
        </p:txBody>
      </p:sp>
      <p:sp>
        <p:nvSpPr>
          <p:cNvPr id="1030" name="Rectangle 6"/>
          <p:cNvSpPr>
            <a:spLocks noGrp="1" noChangeArrowheads="1"/>
          </p:cNvSpPr>
          <p:nvPr>
            <p:ph type="sldNum" sz="quarter" idx="4"/>
          </p:nvPr>
        </p:nvSpPr>
        <p:spPr bwMode="auto">
          <a:xfrm>
            <a:off x="10363200" y="6553201"/>
            <a:ext cx="1828800" cy="15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000" b="1">
                <a:solidFill>
                  <a:srgbClr val="000000"/>
                </a:solidFill>
              </a:defRPr>
            </a:lvl1pPr>
          </a:lstStyle>
          <a:p>
            <a:fld id="{2C626EB7-FB23-9946-AC03-BE678F8DC972}" type="slidenum">
              <a:rPr lang="en-US" smtClean="0"/>
              <a:pPr/>
              <a:t>‹#›</a:t>
            </a:fld>
            <a:endParaRPr lang="en-US" dirty="0"/>
          </a:p>
        </p:txBody>
      </p:sp>
      <p:pic>
        <p:nvPicPr>
          <p:cNvPr id="1032" name="Picture 8" descr="logo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24934" y="6429315"/>
            <a:ext cx="414609" cy="313638"/>
          </a:xfrm>
          <a:prstGeom prst="rect">
            <a:avLst/>
          </a:prstGeom>
          <a:noFill/>
          <a:extLst>
            <a:ext uri="{909E8E84-426E-40DD-AFC4-6F175D3DCCD1}">
              <a14:hiddenFill xmlns:a14="http://schemas.microsoft.com/office/drawing/2010/main">
                <a:solidFill>
                  <a:srgbClr val="FFFFFF"/>
                </a:solidFill>
              </a14:hiddenFill>
            </a:ext>
          </a:extLst>
        </p:spPr>
      </p:pic>
      <p:sp>
        <p:nvSpPr>
          <p:cNvPr id="1027" name="Rectangle 3"/>
          <p:cNvSpPr>
            <a:spLocks noGrp="1" noChangeArrowheads="1"/>
          </p:cNvSpPr>
          <p:nvPr>
            <p:ph type="body" idx="1"/>
          </p:nvPr>
        </p:nvSpPr>
        <p:spPr bwMode="auto">
          <a:xfrm>
            <a:off x="609600" y="1066800"/>
            <a:ext cx="109728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3" name="Picture 2" descr="OER_Master_Logo_2blue.png"/>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16000" y="6400800"/>
            <a:ext cx="2548328" cy="381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lvl1pPr algn="r" rtl="0" eaLnBrk="1" fontAlgn="base" hangingPunct="1">
        <a:spcBef>
          <a:spcPct val="0"/>
        </a:spcBef>
        <a:spcAft>
          <a:spcPct val="0"/>
        </a:spcAft>
        <a:defRPr sz="2400" b="1">
          <a:solidFill>
            <a:schemeClr val="bg1"/>
          </a:solidFill>
          <a:latin typeface="+mj-lt"/>
          <a:ea typeface="+mj-ea"/>
          <a:cs typeface="+mj-cs"/>
        </a:defRPr>
      </a:lvl1pPr>
      <a:lvl2pPr algn="r" rtl="0" eaLnBrk="1" fontAlgn="base" hangingPunct="1">
        <a:spcBef>
          <a:spcPct val="0"/>
        </a:spcBef>
        <a:spcAft>
          <a:spcPct val="0"/>
        </a:spcAft>
        <a:defRPr sz="2400" b="1">
          <a:solidFill>
            <a:schemeClr val="bg1"/>
          </a:solidFill>
          <a:latin typeface="Arial" charset="0"/>
          <a:ea typeface="ＭＳ Ｐゴシック" charset="0"/>
          <a:cs typeface="Arial" charset="0"/>
        </a:defRPr>
      </a:lvl2pPr>
      <a:lvl3pPr algn="r" rtl="0" eaLnBrk="1" fontAlgn="base" hangingPunct="1">
        <a:spcBef>
          <a:spcPct val="0"/>
        </a:spcBef>
        <a:spcAft>
          <a:spcPct val="0"/>
        </a:spcAft>
        <a:defRPr sz="2400" b="1">
          <a:solidFill>
            <a:schemeClr val="bg1"/>
          </a:solidFill>
          <a:latin typeface="Arial" charset="0"/>
          <a:ea typeface="ＭＳ Ｐゴシック" charset="0"/>
          <a:cs typeface="Arial" charset="0"/>
        </a:defRPr>
      </a:lvl3pPr>
      <a:lvl4pPr algn="r" rtl="0" eaLnBrk="1" fontAlgn="base" hangingPunct="1">
        <a:spcBef>
          <a:spcPct val="0"/>
        </a:spcBef>
        <a:spcAft>
          <a:spcPct val="0"/>
        </a:spcAft>
        <a:defRPr sz="2400" b="1">
          <a:solidFill>
            <a:schemeClr val="bg1"/>
          </a:solidFill>
          <a:latin typeface="Arial" charset="0"/>
          <a:ea typeface="ＭＳ Ｐゴシック" charset="0"/>
          <a:cs typeface="Arial" charset="0"/>
        </a:defRPr>
      </a:lvl4pPr>
      <a:lvl5pPr algn="r" rtl="0" eaLnBrk="1" fontAlgn="base" hangingPunct="1">
        <a:spcBef>
          <a:spcPct val="0"/>
        </a:spcBef>
        <a:spcAft>
          <a:spcPct val="0"/>
        </a:spcAft>
        <a:defRPr sz="2400" b="1">
          <a:solidFill>
            <a:schemeClr val="bg1"/>
          </a:solidFill>
          <a:latin typeface="Arial" charset="0"/>
          <a:ea typeface="ＭＳ Ｐゴシック" charset="0"/>
          <a:cs typeface="Arial" charset="0"/>
        </a:defRPr>
      </a:lvl5pPr>
      <a:lvl6pPr marL="457200" algn="r" rtl="0" eaLnBrk="1" fontAlgn="base" hangingPunct="1">
        <a:spcBef>
          <a:spcPct val="0"/>
        </a:spcBef>
        <a:spcAft>
          <a:spcPct val="0"/>
        </a:spcAft>
        <a:defRPr sz="2400" b="1">
          <a:solidFill>
            <a:schemeClr val="bg1"/>
          </a:solidFill>
          <a:latin typeface="Arial" charset="0"/>
          <a:ea typeface="ＭＳ Ｐゴシック" charset="0"/>
          <a:cs typeface="Arial" charset="0"/>
        </a:defRPr>
      </a:lvl6pPr>
      <a:lvl7pPr marL="914400" algn="r" rtl="0" eaLnBrk="1" fontAlgn="base" hangingPunct="1">
        <a:spcBef>
          <a:spcPct val="0"/>
        </a:spcBef>
        <a:spcAft>
          <a:spcPct val="0"/>
        </a:spcAft>
        <a:defRPr sz="2400" b="1">
          <a:solidFill>
            <a:schemeClr val="bg1"/>
          </a:solidFill>
          <a:latin typeface="Arial" charset="0"/>
          <a:ea typeface="ＭＳ Ｐゴシック" charset="0"/>
          <a:cs typeface="Arial" charset="0"/>
        </a:defRPr>
      </a:lvl7pPr>
      <a:lvl8pPr marL="1371600" algn="r" rtl="0" eaLnBrk="1" fontAlgn="base" hangingPunct="1">
        <a:spcBef>
          <a:spcPct val="0"/>
        </a:spcBef>
        <a:spcAft>
          <a:spcPct val="0"/>
        </a:spcAft>
        <a:defRPr sz="2400" b="1">
          <a:solidFill>
            <a:schemeClr val="bg1"/>
          </a:solidFill>
          <a:latin typeface="Arial" charset="0"/>
          <a:ea typeface="ＭＳ Ｐゴシック" charset="0"/>
          <a:cs typeface="Arial" charset="0"/>
        </a:defRPr>
      </a:lvl8pPr>
      <a:lvl9pPr marL="1828800" algn="r" rtl="0" eaLnBrk="1" fontAlgn="base" hangingPunct="1">
        <a:spcBef>
          <a:spcPct val="0"/>
        </a:spcBef>
        <a:spcAft>
          <a:spcPct val="0"/>
        </a:spcAft>
        <a:defRPr sz="2400" b="1">
          <a:solidFill>
            <a:schemeClr val="bg1"/>
          </a:solidFill>
          <a:latin typeface="Arial" charset="0"/>
          <a:ea typeface="ＭＳ Ｐゴシック"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rgbClr val="003366"/>
          </a:solidFill>
          <a:latin typeface="+mn-lt"/>
          <a:ea typeface="Arial" charset="0"/>
          <a:cs typeface="+mn-cs"/>
        </a:defRPr>
      </a:lvl2pPr>
      <a:lvl3pPr marL="1143000" indent="-228600" algn="l" rtl="0" eaLnBrk="1" fontAlgn="base" hangingPunct="1">
        <a:spcBef>
          <a:spcPct val="20000"/>
        </a:spcBef>
        <a:spcAft>
          <a:spcPct val="0"/>
        </a:spcAft>
        <a:buChar char="•"/>
        <a:defRPr sz="2400">
          <a:solidFill>
            <a:schemeClr val="tx1"/>
          </a:solidFill>
          <a:latin typeface="+mn-lt"/>
          <a:ea typeface="Arial" charset="0"/>
          <a:cs typeface="+mn-cs"/>
        </a:defRPr>
      </a:lvl3pPr>
      <a:lvl4pPr marL="1600200" indent="-228600" algn="l" rtl="0" eaLnBrk="1" fontAlgn="base" hangingPunct="1">
        <a:spcBef>
          <a:spcPct val="20000"/>
        </a:spcBef>
        <a:spcAft>
          <a:spcPct val="0"/>
        </a:spcAft>
        <a:buChar char="–"/>
        <a:defRPr sz="2000">
          <a:solidFill>
            <a:schemeClr val="tx1"/>
          </a:solidFill>
          <a:latin typeface="+mn-lt"/>
          <a:ea typeface="Arial" charset="0"/>
          <a:cs typeface="+mn-cs"/>
        </a:defRPr>
      </a:lvl4pPr>
      <a:lvl5pPr marL="2057400" indent="-228600" algn="l" rtl="0" eaLnBrk="1" fontAlgn="base" hangingPunct="1">
        <a:spcBef>
          <a:spcPct val="20000"/>
        </a:spcBef>
        <a:spcAft>
          <a:spcPct val="0"/>
        </a:spcAft>
        <a:buChar char="»"/>
        <a:defRPr sz="2000">
          <a:solidFill>
            <a:schemeClr val="tx1"/>
          </a:solidFill>
          <a:latin typeface="+mn-lt"/>
          <a:ea typeface="Arial"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Arial" charset="0"/>
          <a:cs typeface="+mn-cs"/>
        </a:defRPr>
      </a:lvl6pPr>
      <a:lvl7pPr marL="2971800" indent="-228600" algn="l" rtl="0" eaLnBrk="1" fontAlgn="base" hangingPunct="1">
        <a:spcBef>
          <a:spcPct val="20000"/>
        </a:spcBef>
        <a:spcAft>
          <a:spcPct val="0"/>
        </a:spcAft>
        <a:buChar char="»"/>
        <a:defRPr sz="2000">
          <a:solidFill>
            <a:schemeClr val="tx1"/>
          </a:solidFill>
          <a:latin typeface="+mn-lt"/>
          <a:ea typeface="Arial" charset="0"/>
          <a:cs typeface="+mn-cs"/>
        </a:defRPr>
      </a:lvl7pPr>
      <a:lvl8pPr marL="3429000" indent="-228600" algn="l" rtl="0" eaLnBrk="1" fontAlgn="base" hangingPunct="1">
        <a:spcBef>
          <a:spcPct val="20000"/>
        </a:spcBef>
        <a:spcAft>
          <a:spcPct val="0"/>
        </a:spcAft>
        <a:buChar char="»"/>
        <a:defRPr sz="2000">
          <a:solidFill>
            <a:schemeClr val="tx1"/>
          </a:solidFill>
          <a:latin typeface="+mn-lt"/>
          <a:ea typeface="Arial" charset="0"/>
          <a:cs typeface="+mn-cs"/>
        </a:defRPr>
      </a:lvl8pPr>
      <a:lvl9pPr marL="3886200" indent="-228600" algn="l" rtl="0" eaLnBrk="1" fontAlgn="base" hangingPunct="1">
        <a:spcBef>
          <a:spcPct val="20000"/>
        </a:spcBef>
        <a:spcAft>
          <a:spcPct val="0"/>
        </a:spcAft>
        <a:buChar char="»"/>
        <a:defRPr sz="20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B3C788B-55EC-49C3-A3EF-00BB237D91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832075A-419F-4B63-AE3E-174DCEB219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848A32-DA91-4DEF-AE6F-E7E49E5180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FEC618-E095-498F-8181-280323F62A5A}" type="datetimeFigureOut">
              <a:rPr lang="en-US" smtClean="0"/>
              <a:t>5/4/2021</a:t>
            </a:fld>
            <a:endParaRPr lang="en-US" dirty="0"/>
          </a:p>
        </p:txBody>
      </p:sp>
      <p:sp>
        <p:nvSpPr>
          <p:cNvPr id="5" name="Footer Placeholder 4">
            <a:extLst>
              <a:ext uri="{FF2B5EF4-FFF2-40B4-BE49-F238E27FC236}">
                <a16:creationId xmlns:a16="http://schemas.microsoft.com/office/drawing/2014/main" id="{64377CB3-9ED0-41B6-A067-B06A4918B6E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4DD08C96-82AD-49C5-95A0-F2FD42B91549}"/>
              </a:ext>
            </a:extLst>
          </p:cNvPr>
          <p:cNvSpPr>
            <a:spLocks noGrp="1"/>
          </p:cNvSpPr>
          <p:nvPr>
            <p:ph type="sldNum" sz="quarter" idx="4"/>
          </p:nvPr>
        </p:nvSpPr>
        <p:spPr>
          <a:xfrm>
            <a:off x="9448800" y="649091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5E9903-805F-4CB5-905F-70F6638B3C7D}" type="slidenum">
              <a:rPr lang="en-US" smtClean="0"/>
              <a:t>‹#›</a:t>
            </a:fld>
            <a:endParaRPr lang="en-US" dirty="0"/>
          </a:p>
        </p:txBody>
      </p:sp>
    </p:spTree>
    <p:extLst>
      <p:ext uri="{BB962C8B-B14F-4D97-AF65-F5344CB8AC3E}">
        <p14:creationId xmlns:p14="http://schemas.microsoft.com/office/powerpoint/2010/main" val="577715915"/>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nexus.od.nih.gov/all/2021/03/25/the-impact-of-the-covid-19-pandemic-on-the-extramural-scientific-workforce-outcomes-from-an-nih-led-survey/" TargetMode="External"/><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https://grants.nih.gov/sites/default/files/NIH%20COSWD_COVID19%20Impact_Infographic_vF_Updated_3-19.pdf" TargetMode="External"/><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jpeg"/><Relationship Id="rId7" Type="http://schemas.openxmlformats.org/officeDocument/2006/relationships/image" Target="../media/image26.jpg"/><Relationship Id="rId2" Type="http://schemas.openxmlformats.org/officeDocument/2006/relationships/image" Target="../media/image21.png"/><Relationship Id="rId1" Type="http://schemas.openxmlformats.org/officeDocument/2006/relationships/slideLayout" Target="../slideLayouts/slideLayout20.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 Id="rId9"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hyperlink" Target="https://pixabay.com/en/button-money-finance-symbol-41706/" TargetMode="External"/><Relationship Id="rId2" Type="http://schemas.openxmlformats.org/officeDocument/2006/relationships/image" Target="../media/image29.pn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5" Type="http://schemas.openxmlformats.org/officeDocument/2006/relationships/hyperlink" Target="https://www.fda.gov/news-events/press-announcements/fda-approves-first-treatment-covid-19" TargetMode="Externa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hyperlink" Target="https://doi.org/10.1016/j.cell.2020.05.045" TargetMode="External"/><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hyperlink" Target="https://www.pnas.org/content/pnas/114/45/11801.full.pdf" TargetMode="External"/><Relationship Id="rId2" Type="http://schemas.openxmlformats.org/officeDocument/2006/relationships/image" Target="../media/image35.png"/><Relationship Id="rId1" Type="http://schemas.openxmlformats.org/officeDocument/2006/relationships/slideLayout" Target="../slideLayouts/slideLayout6.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hyperlink" Target="https://www.pnas.org/content/pnas/early/2017/03/21/1611748114.full.pdf"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hyperlink" Target="https://www.nytimes.com/2019/03/25/science/duke-settlement-research.html" TargetMode="External"/><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hyperlink" Target="https://www.justice.gov/opa/pr/duke-university-agrees-pay-us-1125-million-settle-false-claims-act-allegations-related"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5" Type="http://schemas.openxmlformats.org/officeDocument/2006/relationships/hyperlink" Target="https://jamanetwork.com/journals/jama/fullarticle/2766371" TargetMode="External"/><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hyperlink" Target="https://doi.org/10.1371/journal.pone.0210599" TargetMode="Externa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hyperlink" Target="https://grants.nih.gov/grants/guide/notice-files/NOT-OD-19-020.html" TargetMode="External"/><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6.xml"/><Relationship Id="rId4" Type="http://schemas.openxmlformats.org/officeDocument/2006/relationships/hyperlink" Target="https://www.nejm.org/doi/pdf/10.1056/NEJMoa1912514?articleTools=true"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hyperlink" Target="https://www.justice.gov/opa/pr/former-university-florida-researcher-indicted-scheme-defraud-national-institutes-health-and" TargetMode="Externa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www.nejm.org/doi/pdf/10.1056/NEJMe2024638?articleTools=true" TargetMode="External"/><Relationship Id="rId2" Type="http://schemas.openxmlformats.org/officeDocument/2006/relationships/image" Target="../media/image51.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hyperlink" Target="https://www.nejm.org/doi/pdf/10.1056/NEJMoa2035389?articleTools=true" TargetMode="External"/><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s://www.nejm.org/doi/pdf/10.1056/NEJMsr2022263?articleTools=true" TargetMode="External"/><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hyperlink" Target="https://www.nejm.org/doi/pdf/10.1056/NEJMoa2035389?articleTools=true" TargetMode="External"/><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6.xml"/><Relationship Id="rId4" Type="http://schemas.openxmlformats.org/officeDocument/2006/relationships/hyperlink" Target="https://jamanetwork.com/journals/jamainternalmedicine/fullarticle/2768882" TargetMode="External"/></Relationships>
</file>

<file path=ppt/slides/_rels/slide42.xml.rels><?xml version="1.0" encoding="UTF-8" standalone="yes"?>
<Relationships xmlns="http://schemas.openxmlformats.org/package/2006/relationships"><Relationship Id="rId2" Type="http://schemas.openxmlformats.org/officeDocument/2006/relationships/hyperlink" Target="https://jamanetwork.com/journals/jamainternalmedicine/fullarticle/2768882"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6.xml"/><Relationship Id="rId5" Type="http://schemas.openxmlformats.org/officeDocument/2006/relationships/image" Target="../media/image58.png"/><Relationship Id="rId4" Type="http://schemas.openxmlformats.org/officeDocument/2006/relationships/hyperlink" Target="https://jamanetwork.com/journals/jama/fullarticle/2769139?utm_campaign=articlePDF&amp;utm_medium=articlePDFlink&amp;utm_source=articlePDF&amp;utm_content=jama.2020.16238" TargetMode="External"/></Relationships>
</file>

<file path=ppt/slides/_rels/slide4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www.nature.com/articles/s41562-020-0921-y" TargetMode="External"/><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hyperlink" Target="https://grants.nih.gov/policy/natural-disasters/corona-virus.ht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hyperlink" Target="https://www.cogr.edu/sites/default/files/Research_COVID_August2020_COGR_FINAL.pdf"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nexus.od.nih.gov/all/2020/10/05/encouraging-participation-in-upcoming-nih-surveys-to-identify-impacts-of-covid-19-on-extramural-research/" TargetMode="External"/><Relationship Id="rId2" Type="http://schemas.openxmlformats.org/officeDocument/2006/relationships/image" Target="../media/image1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1219200"/>
            <a:ext cx="9296400" cy="1470025"/>
          </a:xfrm>
        </p:spPr>
        <p:txBody>
          <a:bodyPr/>
          <a:lstStyle/>
          <a:p>
            <a:pPr algn="ctr"/>
            <a:r>
              <a:rPr lang="en-US" sz="2800" dirty="0">
                <a:solidFill>
                  <a:schemeClr val="tx1"/>
                </a:solidFill>
              </a:rPr>
              <a:t>Extramural Research in the Era of COVID-19: </a:t>
            </a:r>
            <a:br>
              <a:rPr lang="en-US" sz="2800" dirty="0">
                <a:solidFill>
                  <a:schemeClr val="tx1"/>
                </a:solidFill>
              </a:rPr>
            </a:br>
            <a:r>
              <a:rPr lang="en-US" sz="2800" dirty="0">
                <a:solidFill>
                  <a:schemeClr val="tx1"/>
                </a:solidFill>
              </a:rPr>
              <a:t>an NIH Perspective</a:t>
            </a:r>
          </a:p>
        </p:txBody>
      </p:sp>
      <p:sp>
        <p:nvSpPr>
          <p:cNvPr id="3" name="Subtitle 2"/>
          <p:cNvSpPr>
            <a:spLocks noGrp="1"/>
          </p:cNvSpPr>
          <p:nvPr>
            <p:ph type="subTitle" idx="1"/>
          </p:nvPr>
        </p:nvSpPr>
        <p:spPr>
          <a:xfrm>
            <a:off x="381000" y="2819399"/>
            <a:ext cx="11430000" cy="1752600"/>
          </a:xfrm>
        </p:spPr>
        <p:txBody>
          <a:bodyPr/>
          <a:lstStyle/>
          <a:p>
            <a:r>
              <a:rPr lang="en-US" sz="2000" dirty="0"/>
              <a:t>Michael Lauer, MD</a:t>
            </a:r>
          </a:p>
          <a:p>
            <a:r>
              <a:rPr lang="en-US" sz="2000" dirty="0"/>
              <a:t>Deputy Director for Extramural Research; Director, Office of Extramural Research</a:t>
            </a:r>
          </a:p>
          <a:p>
            <a:r>
              <a:rPr lang="en-US" sz="2000" dirty="0"/>
              <a:t>National Institutes of Health</a:t>
            </a:r>
          </a:p>
          <a:p>
            <a:endParaRPr lang="en-US" sz="2000" dirty="0"/>
          </a:p>
          <a:p>
            <a:r>
              <a:rPr lang="en-US" sz="2000" dirty="0"/>
              <a:t>National Organization of Research Development Professionals (NORDP)</a:t>
            </a:r>
          </a:p>
          <a:p>
            <a:r>
              <a:rPr lang="en-US" sz="2000" dirty="0"/>
              <a:t>Tuesday, May 4, 2021</a:t>
            </a:r>
          </a:p>
          <a:p>
            <a:r>
              <a:rPr lang="en-US" sz="2000" dirty="0"/>
              <a:t>Virtual Meeting </a:t>
            </a:r>
          </a:p>
          <a:p>
            <a:r>
              <a:rPr lang="en-US" sz="2000" dirty="0"/>
              <a:t>Disclosures: None</a:t>
            </a:r>
          </a:p>
          <a:p>
            <a:endParaRPr lang="en-US" sz="2000" dirty="0"/>
          </a:p>
          <a:p>
            <a:endParaRPr lang="en-US" sz="2000" dirty="0"/>
          </a:p>
          <a:p>
            <a:endParaRPr lang="en-US" sz="2000" dirty="0"/>
          </a:p>
        </p:txBody>
      </p:sp>
      <p:sp>
        <p:nvSpPr>
          <p:cNvPr id="6" name="Slide Number Placeholder 3"/>
          <p:cNvSpPr>
            <a:spLocks noGrp="1"/>
          </p:cNvSpPr>
          <p:nvPr>
            <p:ph type="sldNum" sz="quarter" idx="10"/>
          </p:nvPr>
        </p:nvSpPr>
        <p:spPr/>
        <p:txBody>
          <a:bodyPr/>
          <a:lstStyle/>
          <a:p>
            <a:fld id="{816AE13B-C027-2549-9419-DDB505485113}" type="slidenum">
              <a:rPr lang="en-US"/>
              <a:pPr/>
              <a:t>1</a:t>
            </a:fld>
            <a:endParaRPr lang="en-US" dirty="0"/>
          </a:p>
        </p:txBody>
      </p:sp>
    </p:spTree>
    <p:extLst>
      <p:ext uri="{BB962C8B-B14F-4D97-AF65-F5344CB8AC3E}">
        <p14:creationId xmlns:p14="http://schemas.microsoft.com/office/powerpoint/2010/main" val="6686835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72174E-7177-6940-B4F1-D0DE7D31429C}"/>
              </a:ext>
            </a:extLst>
          </p:cNvPr>
          <p:cNvSpPr>
            <a:spLocks noGrp="1"/>
          </p:cNvSpPr>
          <p:nvPr>
            <p:ph type="title"/>
          </p:nvPr>
        </p:nvSpPr>
        <p:spPr/>
        <p:txBody>
          <a:bodyPr/>
          <a:lstStyle/>
          <a:p>
            <a:r>
              <a:rPr lang="en-US" dirty="0"/>
              <a:t>Thank You for Your Input</a:t>
            </a:r>
          </a:p>
        </p:txBody>
      </p:sp>
      <p:sp>
        <p:nvSpPr>
          <p:cNvPr id="3" name="Slide Number Placeholder 2">
            <a:extLst>
              <a:ext uri="{FF2B5EF4-FFF2-40B4-BE49-F238E27FC236}">
                <a16:creationId xmlns:a16="http://schemas.microsoft.com/office/drawing/2014/main" id="{E78A252D-4007-D743-8F7F-C68A62133339}"/>
              </a:ext>
            </a:extLst>
          </p:cNvPr>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303D29F-C580-5C4D-AAA1-94293C4E9288}" type="slidenum">
              <a:rPr kumimoji="0" lang="en-US" sz="1000" b="1" i="0" u="none" strike="noStrike" kern="1200" cap="none" spc="0" normalizeH="0" baseline="0" noProof="0" smtClean="0">
                <a:ln>
                  <a:noFill/>
                </a:ln>
                <a:solidFill>
                  <a:srgbClr val="000000"/>
                </a:solidFill>
                <a:effectLst/>
                <a:uLnTx/>
                <a:uFillTx/>
                <a:latin typeface="Arial" charset="0"/>
                <a:ea typeface="ＭＳ Ｐゴシック" charset="0"/>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sz="1000" b="1" i="0" u="none" strike="noStrike" kern="1200" cap="none" spc="0" normalizeH="0" baseline="0" noProof="0" dirty="0">
              <a:ln>
                <a:noFill/>
              </a:ln>
              <a:solidFill>
                <a:srgbClr val="000000"/>
              </a:solidFill>
              <a:effectLst/>
              <a:uLnTx/>
              <a:uFillTx/>
              <a:latin typeface="Arial" charset="0"/>
              <a:ea typeface="ＭＳ Ｐゴシック" charset="0"/>
              <a:cs typeface="Arial" charset="0"/>
            </a:endParaRPr>
          </a:p>
        </p:txBody>
      </p:sp>
      <p:pic>
        <p:nvPicPr>
          <p:cNvPr id="5" name="Picture 4">
            <a:extLst>
              <a:ext uri="{FF2B5EF4-FFF2-40B4-BE49-F238E27FC236}">
                <a16:creationId xmlns:a16="http://schemas.microsoft.com/office/drawing/2014/main" id="{2DAEFA14-006F-D546-BD6B-64C85FB39D72}"/>
              </a:ext>
            </a:extLst>
          </p:cNvPr>
          <p:cNvPicPr>
            <a:picLocks noChangeAspect="1"/>
          </p:cNvPicPr>
          <p:nvPr/>
        </p:nvPicPr>
        <p:blipFill>
          <a:blip r:embed="rId2"/>
          <a:stretch>
            <a:fillRect/>
          </a:stretch>
        </p:blipFill>
        <p:spPr>
          <a:xfrm>
            <a:off x="1790700" y="1037167"/>
            <a:ext cx="8610600" cy="4783666"/>
          </a:xfrm>
          <a:prstGeom prst="rect">
            <a:avLst/>
          </a:prstGeom>
          <a:effectLst>
            <a:outerShdw blurRad="50800" dist="38100" dir="2700000" algn="tl" rotWithShape="0">
              <a:prstClr val="black">
                <a:alpha val="40000"/>
              </a:prstClr>
            </a:outerShdw>
          </a:effectLst>
        </p:spPr>
      </p:pic>
      <p:sp>
        <p:nvSpPr>
          <p:cNvPr id="6" name="TextBox 5">
            <a:extLst>
              <a:ext uri="{FF2B5EF4-FFF2-40B4-BE49-F238E27FC236}">
                <a16:creationId xmlns:a16="http://schemas.microsoft.com/office/drawing/2014/main" id="{B170BB29-103E-364C-9217-9C06191D0BC9}"/>
              </a:ext>
            </a:extLst>
          </p:cNvPr>
          <p:cNvSpPr txBox="1"/>
          <p:nvPr/>
        </p:nvSpPr>
        <p:spPr>
          <a:xfrm>
            <a:off x="3352800" y="6172200"/>
            <a:ext cx="8664551" cy="24622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charset="0"/>
                <a:ea typeface="ＭＳ Ｐゴシック" charset="0"/>
                <a:cs typeface="Arial" charset="0"/>
                <a:hlinkClick r:id="rId3"/>
              </a:rPr>
              <a:t>https://nexus.od.nih.gov/all/2021/03/25/the-impact-of-the-covid-19-pandemic-on-the-extramural-scientific-workforce-outcomes-from-an-nih-led-survey/</a:t>
            </a:r>
            <a:r>
              <a:rPr kumimoji="0" lang="en-US" sz="1000" b="0" i="0" u="none" strike="noStrike" kern="1200" cap="none" spc="0" normalizeH="0" baseline="0" noProof="0" dirty="0">
                <a:ln>
                  <a:noFill/>
                </a:ln>
                <a:solidFill>
                  <a:srgbClr val="000000"/>
                </a:solidFill>
                <a:effectLst/>
                <a:uLnTx/>
                <a:uFillTx/>
                <a:latin typeface="Arial" charset="0"/>
                <a:ea typeface="ＭＳ Ｐゴシック" charset="0"/>
                <a:cs typeface="Arial" charset="0"/>
              </a:rPr>
              <a:t> </a:t>
            </a:r>
          </a:p>
        </p:txBody>
      </p:sp>
    </p:spTree>
    <p:extLst>
      <p:ext uri="{BB962C8B-B14F-4D97-AF65-F5344CB8AC3E}">
        <p14:creationId xmlns:p14="http://schemas.microsoft.com/office/powerpoint/2010/main" val="741969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83471-2315-4349-98E4-BB0250845917}"/>
              </a:ext>
            </a:extLst>
          </p:cNvPr>
          <p:cNvSpPr>
            <a:spLocks noGrp="1"/>
          </p:cNvSpPr>
          <p:nvPr>
            <p:ph type="title"/>
          </p:nvPr>
        </p:nvSpPr>
        <p:spPr/>
        <p:txBody>
          <a:bodyPr/>
          <a:lstStyle/>
          <a:p>
            <a:r>
              <a:rPr lang="en-US" dirty="0"/>
              <a:t>Input from Institutions and Researchers</a:t>
            </a:r>
          </a:p>
        </p:txBody>
      </p:sp>
      <p:sp>
        <p:nvSpPr>
          <p:cNvPr id="3" name="Slide Number Placeholder 2">
            <a:extLst>
              <a:ext uri="{FF2B5EF4-FFF2-40B4-BE49-F238E27FC236}">
                <a16:creationId xmlns:a16="http://schemas.microsoft.com/office/drawing/2014/main" id="{94F7EED1-D261-FD49-AEFE-7215A1A492AD}"/>
              </a:ext>
            </a:extLst>
          </p:cNvPr>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303D29F-C580-5C4D-AAA1-94293C4E9288}" type="slidenum">
              <a:rPr kumimoji="0" lang="en-US" sz="1000" b="1" i="0" u="none" strike="noStrike" kern="1200" cap="none" spc="0" normalizeH="0" baseline="0" noProof="0" smtClean="0">
                <a:ln>
                  <a:noFill/>
                </a:ln>
                <a:solidFill>
                  <a:srgbClr val="000000"/>
                </a:solidFill>
                <a:effectLst/>
                <a:uLnTx/>
                <a:uFillTx/>
                <a:latin typeface="Arial" charset="0"/>
                <a:ea typeface="ＭＳ Ｐゴシック" charset="0"/>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sz="1000" b="1" i="0" u="none" strike="noStrike" kern="1200" cap="none" spc="0" normalizeH="0" baseline="0" noProof="0" dirty="0">
              <a:ln>
                <a:noFill/>
              </a:ln>
              <a:solidFill>
                <a:srgbClr val="000000"/>
              </a:solidFill>
              <a:effectLst/>
              <a:uLnTx/>
              <a:uFillTx/>
              <a:latin typeface="Arial" charset="0"/>
              <a:ea typeface="ＭＳ Ｐゴシック" charset="0"/>
              <a:cs typeface="Arial" charset="0"/>
            </a:endParaRPr>
          </a:p>
        </p:txBody>
      </p:sp>
      <p:pic>
        <p:nvPicPr>
          <p:cNvPr id="5" name="Picture 4">
            <a:extLst>
              <a:ext uri="{FF2B5EF4-FFF2-40B4-BE49-F238E27FC236}">
                <a16:creationId xmlns:a16="http://schemas.microsoft.com/office/drawing/2014/main" id="{50186099-D724-6640-93C7-89A98BE176E4}"/>
              </a:ext>
            </a:extLst>
          </p:cNvPr>
          <p:cNvPicPr>
            <a:picLocks noChangeAspect="1"/>
          </p:cNvPicPr>
          <p:nvPr/>
        </p:nvPicPr>
        <p:blipFill>
          <a:blip r:embed="rId2"/>
          <a:stretch>
            <a:fillRect/>
          </a:stretch>
        </p:blipFill>
        <p:spPr>
          <a:xfrm>
            <a:off x="419100" y="1830611"/>
            <a:ext cx="11353800" cy="3115642"/>
          </a:xfrm>
          <a:prstGeom prst="rect">
            <a:avLst/>
          </a:prstGeom>
          <a:effectLst>
            <a:outerShdw blurRad="50800" dist="38100" dir="2700000" algn="tl" rotWithShape="0">
              <a:prstClr val="black">
                <a:alpha val="40000"/>
              </a:prstClr>
            </a:outerShdw>
          </a:effectLst>
        </p:spPr>
      </p:pic>
      <p:sp>
        <p:nvSpPr>
          <p:cNvPr id="6" name="TextBox 5">
            <a:extLst>
              <a:ext uri="{FF2B5EF4-FFF2-40B4-BE49-F238E27FC236}">
                <a16:creationId xmlns:a16="http://schemas.microsoft.com/office/drawing/2014/main" id="{137AB0B2-945F-4842-A960-9461A8266DA1}"/>
              </a:ext>
            </a:extLst>
          </p:cNvPr>
          <p:cNvSpPr txBox="1"/>
          <p:nvPr/>
        </p:nvSpPr>
        <p:spPr>
          <a:xfrm>
            <a:off x="5257800" y="6172200"/>
            <a:ext cx="6639959" cy="24622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charset="0"/>
                <a:ea typeface="ＭＳ Ｐゴシック" charset="0"/>
                <a:cs typeface="Arial" charset="0"/>
                <a:hlinkClick r:id="rId3"/>
              </a:rPr>
              <a:t>https://grants.nih.gov/sites/default/files/NIH%20COSWD_COVID19%20Impact_Infographic_vF_Updated_3-19.pdf</a:t>
            </a:r>
            <a:r>
              <a:rPr kumimoji="0" lang="en-US" sz="1000" b="0" i="0" u="none" strike="noStrike" kern="1200" cap="none" spc="0" normalizeH="0" baseline="0" noProof="0" dirty="0">
                <a:ln>
                  <a:noFill/>
                </a:ln>
                <a:solidFill>
                  <a:srgbClr val="000000"/>
                </a:solidFill>
                <a:effectLst/>
                <a:uLnTx/>
                <a:uFillTx/>
                <a:latin typeface="Arial" charset="0"/>
                <a:ea typeface="ＭＳ Ｐゴシック" charset="0"/>
                <a:cs typeface="Arial" charset="0"/>
              </a:rPr>
              <a:t> </a:t>
            </a:r>
          </a:p>
        </p:txBody>
      </p:sp>
    </p:spTree>
    <p:extLst>
      <p:ext uri="{BB962C8B-B14F-4D97-AF65-F5344CB8AC3E}">
        <p14:creationId xmlns:p14="http://schemas.microsoft.com/office/powerpoint/2010/main" val="40340878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65328-32BF-5049-88B4-983C81B30467}"/>
              </a:ext>
            </a:extLst>
          </p:cNvPr>
          <p:cNvSpPr>
            <a:spLocks noGrp="1"/>
          </p:cNvSpPr>
          <p:nvPr>
            <p:ph type="title"/>
          </p:nvPr>
        </p:nvSpPr>
        <p:spPr/>
        <p:txBody>
          <a:bodyPr/>
          <a:lstStyle/>
          <a:p>
            <a:r>
              <a:rPr lang="en-US" dirty="0"/>
              <a:t>High-Level Findings</a:t>
            </a:r>
          </a:p>
        </p:txBody>
      </p:sp>
      <p:sp>
        <p:nvSpPr>
          <p:cNvPr id="3" name="Slide Number Placeholder 2">
            <a:extLst>
              <a:ext uri="{FF2B5EF4-FFF2-40B4-BE49-F238E27FC236}">
                <a16:creationId xmlns:a16="http://schemas.microsoft.com/office/drawing/2014/main" id="{149FECA7-209D-6745-BFFA-79B80997E13C}"/>
              </a:ext>
            </a:extLst>
          </p:cNvPr>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303D29F-C580-5C4D-AAA1-94293C4E9288}" type="slidenum">
              <a:rPr kumimoji="0" lang="en-US" sz="1000" b="1" i="0" u="none" strike="noStrike" kern="1200" cap="none" spc="0" normalizeH="0" baseline="0" noProof="0" smtClean="0">
                <a:ln>
                  <a:noFill/>
                </a:ln>
                <a:solidFill>
                  <a:srgbClr val="000000"/>
                </a:solidFill>
                <a:effectLst/>
                <a:uLnTx/>
                <a:uFillTx/>
                <a:latin typeface="Arial" charset="0"/>
                <a:ea typeface="ＭＳ Ｐゴシック" charset="0"/>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US" sz="1000" b="1" i="0" u="none" strike="noStrike" kern="1200" cap="none" spc="0" normalizeH="0" baseline="0" noProof="0" dirty="0">
              <a:ln>
                <a:noFill/>
              </a:ln>
              <a:solidFill>
                <a:srgbClr val="000000"/>
              </a:solidFill>
              <a:effectLst/>
              <a:uLnTx/>
              <a:uFillTx/>
              <a:latin typeface="Arial" charset="0"/>
              <a:ea typeface="ＭＳ Ｐゴシック" charset="0"/>
              <a:cs typeface="Arial" charset="0"/>
            </a:endParaRPr>
          </a:p>
        </p:txBody>
      </p:sp>
      <p:pic>
        <p:nvPicPr>
          <p:cNvPr id="5" name="Picture 4">
            <a:extLst>
              <a:ext uri="{FF2B5EF4-FFF2-40B4-BE49-F238E27FC236}">
                <a16:creationId xmlns:a16="http://schemas.microsoft.com/office/drawing/2014/main" id="{567F073F-F260-464F-AB5A-BE0055B73F16}"/>
              </a:ext>
            </a:extLst>
          </p:cNvPr>
          <p:cNvPicPr>
            <a:picLocks noChangeAspect="1"/>
          </p:cNvPicPr>
          <p:nvPr/>
        </p:nvPicPr>
        <p:blipFill>
          <a:blip r:embed="rId2"/>
          <a:stretch>
            <a:fillRect/>
          </a:stretch>
        </p:blipFill>
        <p:spPr>
          <a:xfrm>
            <a:off x="457200" y="1297457"/>
            <a:ext cx="11277600" cy="4263085"/>
          </a:xfrm>
          <a:prstGeom prst="rect">
            <a:avLst/>
          </a:prstGeom>
          <a:effectLst>
            <a:outerShdw blurRad="50800" dist="38100" dir="2700000" algn="tl" rotWithShape="0">
              <a:prstClr val="black">
                <a:alpha val="40000"/>
              </a:prstClr>
            </a:outerShdw>
          </a:effectLst>
        </p:spPr>
      </p:pic>
      <p:sp>
        <p:nvSpPr>
          <p:cNvPr id="6" name="TextBox 5">
            <a:extLst>
              <a:ext uri="{FF2B5EF4-FFF2-40B4-BE49-F238E27FC236}">
                <a16:creationId xmlns:a16="http://schemas.microsoft.com/office/drawing/2014/main" id="{6442273F-16D8-454D-A383-E8E59DB0F2BA}"/>
              </a:ext>
            </a:extLst>
          </p:cNvPr>
          <p:cNvSpPr txBox="1"/>
          <p:nvPr/>
        </p:nvSpPr>
        <p:spPr>
          <a:xfrm>
            <a:off x="5048827" y="6065835"/>
            <a:ext cx="6604693" cy="24622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charset="0"/>
                <a:ea typeface="ＭＳ Ｐゴシック" charset="0"/>
                <a:cs typeface="Arial" charset="0"/>
              </a:rPr>
              <a:t>https://</a:t>
            </a:r>
            <a:r>
              <a:rPr kumimoji="0" lang="en-US" sz="1000" b="0" i="0" u="none" strike="noStrike" kern="1200" cap="none" spc="0" normalizeH="0" baseline="0" noProof="0" dirty="0" err="1">
                <a:ln>
                  <a:noFill/>
                </a:ln>
                <a:solidFill>
                  <a:srgbClr val="000000"/>
                </a:solidFill>
                <a:effectLst/>
                <a:uLnTx/>
                <a:uFillTx/>
                <a:latin typeface="Arial" charset="0"/>
                <a:ea typeface="ＭＳ Ｐゴシック" charset="0"/>
                <a:cs typeface="Arial" charset="0"/>
              </a:rPr>
              <a:t>grants.nih.gov</a:t>
            </a:r>
            <a:r>
              <a:rPr kumimoji="0" lang="en-US" sz="1000" b="0" i="0" u="none" strike="noStrike" kern="1200" cap="none" spc="0" normalizeH="0" baseline="0" noProof="0" dirty="0">
                <a:ln>
                  <a:noFill/>
                </a:ln>
                <a:solidFill>
                  <a:srgbClr val="000000"/>
                </a:solidFill>
                <a:effectLst/>
                <a:uLnTx/>
                <a:uFillTx/>
                <a:latin typeface="Arial" charset="0"/>
                <a:ea typeface="ＭＳ Ｐゴシック" charset="0"/>
                <a:cs typeface="Arial" charset="0"/>
              </a:rPr>
              <a:t>/sites/default/files/NIH%20COSWD_COVID19%20Impact_Infographic_vF_Updated_3-19.pdf</a:t>
            </a:r>
          </a:p>
        </p:txBody>
      </p:sp>
    </p:spTree>
    <p:extLst>
      <p:ext uri="{BB962C8B-B14F-4D97-AF65-F5344CB8AC3E}">
        <p14:creationId xmlns:p14="http://schemas.microsoft.com/office/powerpoint/2010/main" val="23008019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9FAFD15-15B4-4CE3-BF4D-6DC5F8CCDF3D}"/>
              </a:ext>
            </a:extLst>
          </p:cNvPr>
          <p:cNvSpPr/>
          <p:nvPr/>
        </p:nvSpPr>
        <p:spPr>
          <a:xfrm>
            <a:off x="0" y="6594350"/>
            <a:ext cx="12192000" cy="26365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Helvetica" panose="020B0604020202020204" pitchFamily="34" charset="0"/>
                <a:ea typeface="Cambria Math" panose="02040503050406030204" pitchFamily="18" charset="0"/>
                <a:cs typeface="Helvetica" panose="020B0604020202020204" pitchFamily="34" charset="0"/>
              </a:rPr>
              <a:t>diversity.nih.gov</a:t>
            </a:r>
          </a:p>
        </p:txBody>
      </p:sp>
      <p:sp>
        <p:nvSpPr>
          <p:cNvPr id="29" name="Slide Number Placeholder 2">
            <a:extLst>
              <a:ext uri="{FF2B5EF4-FFF2-40B4-BE49-F238E27FC236}">
                <a16:creationId xmlns:a16="http://schemas.microsoft.com/office/drawing/2014/main" id="{368AC87B-7A36-406A-B6B0-7315962C1714}"/>
              </a:ext>
            </a:extLst>
          </p:cNvPr>
          <p:cNvSpPr txBox="1">
            <a:spLocks/>
          </p:cNvSpPr>
          <p:nvPr/>
        </p:nvSpPr>
        <p:spPr>
          <a:xfrm>
            <a:off x="9296400" y="6569075"/>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781E262-CF75-46B2-9815-412736029DF1}" type="slidenum">
              <a:rPr kumimoji="0" lang="en-US" sz="1600" b="1" i="0" u="none" strike="noStrike" kern="1200" cap="none" spc="0" normalizeH="0" baseline="0" noProof="0" smtClean="0">
                <a:ln>
                  <a:noFill/>
                </a:ln>
                <a:solidFill>
                  <a:srgbClr val="FFFFFF"/>
                </a:solidFill>
                <a:effectLst/>
                <a:uLnTx/>
                <a:uFillTx/>
                <a:latin typeface="Helvetica" panose="020B0604020202020204" pitchFamily="34" charset="0"/>
                <a:ea typeface="+mn-ea"/>
                <a:cs typeface="Helvetica"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600" b="1" i="0" u="none" strike="noStrike" kern="1200" cap="none" spc="0" normalizeH="0" baseline="0" noProof="0" dirty="0">
              <a:ln>
                <a:noFill/>
              </a:ln>
              <a:solidFill>
                <a:srgbClr val="FFFFFF"/>
              </a:solidFill>
              <a:effectLst/>
              <a:uLnTx/>
              <a:uFillTx/>
              <a:latin typeface="Helvetica" panose="020B0604020202020204" pitchFamily="34" charset="0"/>
              <a:ea typeface="+mn-ea"/>
              <a:cs typeface="Helvetica" panose="020B0604020202020204" pitchFamily="34" charset="0"/>
            </a:endParaRPr>
          </a:p>
        </p:txBody>
      </p:sp>
      <p:sp>
        <p:nvSpPr>
          <p:cNvPr id="5" name="Rectangle 4">
            <a:extLst>
              <a:ext uri="{FF2B5EF4-FFF2-40B4-BE49-F238E27FC236}">
                <a16:creationId xmlns:a16="http://schemas.microsoft.com/office/drawing/2014/main" id="{D02EE195-E15D-4A97-A934-032B5E02105B}"/>
              </a:ext>
            </a:extLst>
          </p:cNvPr>
          <p:cNvSpPr/>
          <p:nvPr/>
        </p:nvSpPr>
        <p:spPr>
          <a:xfrm>
            <a:off x="0" y="1961"/>
            <a:ext cx="12192000" cy="94727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ACD5A2D7-DAE7-42E9-9A6E-27EE54A0390E}"/>
              </a:ext>
            </a:extLst>
          </p:cNvPr>
          <p:cNvSpPr txBox="1"/>
          <p:nvPr/>
        </p:nvSpPr>
        <p:spPr>
          <a:xfrm>
            <a:off x="0" y="198781"/>
            <a:ext cx="121920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Helvetica" panose="020B0604020202020204" pitchFamily="34" charset="0"/>
                <a:ea typeface="Cambria Math" panose="02040503050406030204" pitchFamily="18" charset="0"/>
                <a:cs typeface="Helvetica" panose="020B0604020202020204" pitchFamily="34" charset="0"/>
              </a:rPr>
              <a:t>Impact on Career Trajectory by Career Stage</a:t>
            </a:r>
          </a:p>
        </p:txBody>
      </p:sp>
      <p:graphicFrame>
        <p:nvGraphicFramePr>
          <p:cNvPr id="36" name="Chart 35">
            <a:extLst>
              <a:ext uri="{FF2B5EF4-FFF2-40B4-BE49-F238E27FC236}">
                <a16:creationId xmlns:a16="http://schemas.microsoft.com/office/drawing/2014/main" id="{0FD39AE0-29FC-4E17-888F-59F8649E1222}"/>
              </a:ext>
            </a:extLst>
          </p:cNvPr>
          <p:cNvGraphicFramePr/>
          <p:nvPr/>
        </p:nvGraphicFramePr>
        <p:xfrm>
          <a:off x="1246414" y="1488077"/>
          <a:ext cx="9699171" cy="474164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440377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9FAFD15-15B4-4CE3-BF4D-6DC5F8CCDF3D}"/>
              </a:ext>
            </a:extLst>
          </p:cNvPr>
          <p:cNvSpPr/>
          <p:nvPr/>
        </p:nvSpPr>
        <p:spPr>
          <a:xfrm>
            <a:off x="0" y="6594350"/>
            <a:ext cx="12192000" cy="26365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Helvetica" panose="020B0604020202020204" pitchFamily="34" charset="0"/>
                <a:ea typeface="Cambria Math" panose="02040503050406030204" pitchFamily="18" charset="0"/>
                <a:cs typeface="Helvetica" panose="020B0604020202020204" pitchFamily="34" charset="0"/>
              </a:rPr>
              <a:t>diversity.nih.gov</a:t>
            </a:r>
          </a:p>
        </p:txBody>
      </p:sp>
      <p:sp>
        <p:nvSpPr>
          <p:cNvPr id="29" name="Slide Number Placeholder 2">
            <a:extLst>
              <a:ext uri="{FF2B5EF4-FFF2-40B4-BE49-F238E27FC236}">
                <a16:creationId xmlns:a16="http://schemas.microsoft.com/office/drawing/2014/main" id="{368AC87B-7A36-406A-B6B0-7315962C1714}"/>
              </a:ext>
            </a:extLst>
          </p:cNvPr>
          <p:cNvSpPr txBox="1">
            <a:spLocks/>
          </p:cNvSpPr>
          <p:nvPr/>
        </p:nvSpPr>
        <p:spPr>
          <a:xfrm>
            <a:off x="9296400" y="6569075"/>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781E262-CF75-46B2-9815-412736029DF1}" type="slidenum">
              <a:rPr kumimoji="0" lang="en-US" sz="1600" b="1" i="0" u="none" strike="noStrike" kern="1200" cap="none" spc="0" normalizeH="0" baseline="0" noProof="0" smtClean="0">
                <a:ln>
                  <a:noFill/>
                </a:ln>
                <a:solidFill>
                  <a:srgbClr val="FFFFFF"/>
                </a:solidFill>
                <a:effectLst/>
                <a:uLnTx/>
                <a:uFillTx/>
                <a:latin typeface="Helvetica" panose="020B0604020202020204" pitchFamily="34" charset="0"/>
                <a:ea typeface="+mn-ea"/>
                <a:cs typeface="Helvetica"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600" b="1" i="0" u="none" strike="noStrike" kern="1200" cap="none" spc="0" normalizeH="0" baseline="0" noProof="0" dirty="0">
              <a:ln>
                <a:noFill/>
              </a:ln>
              <a:solidFill>
                <a:srgbClr val="FFFFFF"/>
              </a:solidFill>
              <a:effectLst/>
              <a:uLnTx/>
              <a:uFillTx/>
              <a:latin typeface="Helvetica" panose="020B0604020202020204" pitchFamily="34" charset="0"/>
              <a:ea typeface="+mn-ea"/>
              <a:cs typeface="Helvetica" panose="020B0604020202020204" pitchFamily="34" charset="0"/>
            </a:endParaRPr>
          </a:p>
        </p:txBody>
      </p:sp>
      <p:sp>
        <p:nvSpPr>
          <p:cNvPr id="5" name="Rectangle 4">
            <a:extLst>
              <a:ext uri="{FF2B5EF4-FFF2-40B4-BE49-F238E27FC236}">
                <a16:creationId xmlns:a16="http://schemas.microsoft.com/office/drawing/2014/main" id="{D02EE195-E15D-4A97-A934-032B5E02105B}"/>
              </a:ext>
            </a:extLst>
          </p:cNvPr>
          <p:cNvSpPr/>
          <p:nvPr/>
        </p:nvSpPr>
        <p:spPr>
          <a:xfrm>
            <a:off x="0" y="1961"/>
            <a:ext cx="12192000" cy="94727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ACD5A2D7-DAE7-42E9-9A6E-27EE54A0390E}"/>
              </a:ext>
            </a:extLst>
          </p:cNvPr>
          <p:cNvSpPr txBox="1"/>
          <p:nvPr/>
        </p:nvSpPr>
        <p:spPr>
          <a:xfrm>
            <a:off x="0" y="198781"/>
            <a:ext cx="121920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Helvetica" panose="020B0604020202020204" pitchFamily="34" charset="0"/>
                <a:ea typeface="Cambria Math" panose="02040503050406030204" pitchFamily="18" charset="0"/>
                <a:cs typeface="Helvetica" panose="020B0604020202020204" pitchFamily="34" charset="0"/>
              </a:rPr>
              <a:t>Impact on Career Trajectory by Type of Research</a:t>
            </a:r>
          </a:p>
        </p:txBody>
      </p:sp>
      <p:graphicFrame>
        <p:nvGraphicFramePr>
          <p:cNvPr id="42" name="Chart 41">
            <a:extLst>
              <a:ext uri="{FF2B5EF4-FFF2-40B4-BE49-F238E27FC236}">
                <a16:creationId xmlns:a16="http://schemas.microsoft.com/office/drawing/2014/main" id="{7F04CFA2-EB92-4385-8F64-09939C76C95C}"/>
              </a:ext>
            </a:extLst>
          </p:cNvPr>
          <p:cNvGraphicFramePr/>
          <p:nvPr/>
        </p:nvGraphicFramePr>
        <p:xfrm>
          <a:off x="762001" y="1146054"/>
          <a:ext cx="10591800" cy="498018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869689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9FAFD15-15B4-4CE3-BF4D-6DC5F8CCDF3D}"/>
              </a:ext>
            </a:extLst>
          </p:cNvPr>
          <p:cNvSpPr/>
          <p:nvPr/>
        </p:nvSpPr>
        <p:spPr>
          <a:xfrm>
            <a:off x="0" y="6594350"/>
            <a:ext cx="12192000" cy="26365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Helvetica" panose="020B0604020202020204" pitchFamily="34" charset="0"/>
                <a:ea typeface="Cambria Math" panose="02040503050406030204" pitchFamily="18" charset="0"/>
                <a:cs typeface="Helvetica" panose="020B0604020202020204" pitchFamily="34" charset="0"/>
              </a:rPr>
              <a:t>diversity.nih.gov</a:t>
            </a:r>
          </a:p>
        </p:txBody>
      </p:sp>
      <p:sp>
        <p:nvSpPr>
          <p:cNvPr id="29" name="Slide Number Placeholder 2">
            <a:extLst>
              <a:ext uri="{FF2B5EF4-FFF2-40B4-BE49-F238E27FC236}">
                <a16:creationId xmlns:a16="http://schemas.microsoft.com/office/drawing/2014/main" id="{368AC87B-7A36-406A-B6B0-7315962C1714}"/>
              </a:ext>
            </a:extLst>
          </p:cNvPr>
          <p:cNvSpPr txBox="1">
            <a:spLocks/>
          </p:cNvSpPr>
          <p:nvPr/>
        </p:nvSpPr>
        <p:spPr>
          <a:xfrm>
            <a:off x="9296400" y="6569075"/>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781E262-CF75-46B2-9815-412736029DF1}" type="slidenum">
              <a:rPr kumimoji="0" lang="en-US" sz="1600" b="1" i="0" u="none" strike="noStrike" kern="1200" cap="none" spc="0" normalizeH="0" baseline="0" noProof="0" smtClean="0">
                <a:ln>
                  <a:noFill/>
                </a:ln>
                <a:solidFill>
                  <a:srgbClr val="FFFFFF"/>
                </a:solidFill>
                <a:effectLst/>
                <a:uLnTx/>
                <a:uFillTx/>
                <a:latin typeface="Helvetica" panose="020B0604020202020204" pitchFamily="34" charset="0"/>
                <a:ea typeface="+mn-ea"/>
                <a:cs typeface="Helvetica"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600" b="1" i="0" u="none" strike="noStrike" kern="1200" cap="none" spc="0" normalizeH="0" baseline="0" noProof="0" dirty="0">
              <a:ln>
                <a:noFill/>
              </a:ln>
              <a:solidFill>
                <a:srgbClr val="FFFFFF"/>
              </a:solidFill>
              <a:effectLst/>
              <a:uLnTx/>
              <a:uFillTx/>
              <a:latin typeface="Helvetica" panose="020B0604020202020204" pitchFamily="34" charset="0"/>
              <a:ea typeface="+mn-ea"/>
              <a:cs typeface="Helvetica" panose="020B0604020202020204" pitchFamily="34" charset="0"/>
            </a:endParaRPr>
          </a:p>
        </p:txBody>
      </p:sp>
      <p:sp>
        <p:nvSpPr>
          <p:cNvPr id="5" name="Rectangle 4">
            <a:extLst>
              <a:ext uri="{FF2B5EF4-FFF2-40B4-BE49-F238E27FC236}">
                <a16:creationId xmlns:a16="http://schemas.microsoft.com/office/drawing/2014/main" id="{D02EE195-E15D-4A97-A934-032B5E02105B}"/>
              </a:ext>
            </a:extLst>
          </p:cNvPr>
          <p:cNvSpPr/>
          <p:nvPr/>
        </p:nvSpPr>
        <p:spPr>
          <a:xfrm>
            <a:off x="0" y="1961"/>
            <a:ext cx="12192000" cy="94727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ACD5A2D7-DAE7-42E9-9A6E-27EE54A0390E}"/>
              </a:ext>
            </a:extLst>
          </p:cNvPr>
          <p:cNvSpPr txBox="1"/>
          <p:nvPr/>
        </p:nvSpPr>
        <p:spPr>
          <a:xfrm>
            <a:off x="0" y="198781"/>
            <a:ext cx="121920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Helvetica" panose="020B0604020202020204" pitchFamily="34" charset="0"/>
                <a:ea typeface="Cambria Math" panose="02040503050406030204" pitchFamily="18" charset="0"/>
                <a:cs typeface="Helvetica" panose="020B0604020202020204" pitchFamily="34" charset="0"/>
              </a:rPr>
              <a:t>Impact on Career Trajectory by Race &amp; Gender</a:t>
            </a:r>
          </a:p>
        </p:txBody>
      </p:sp>
      <p:graphicFrame>
        <p:nvGraphicFramePr>
          <p:cNvPr id="21" name="Table 20">
            <a:extLst>
              <a:ext uri="{FF2B5EF4-FFF2-40B4-BE49-F238E27FC236}">
                <a16:creationId xmlns:a16="http://schemas.microsoft.com/office/drawing/2014/main" id="{ACF9F4CD-A22E-4EC3-90F1-D19B82BB83B6}"/>
              </a:ext>
            </a:extLst>
          </p:cNvPr>
          <p:cNvGraphicFramePr>
            <a:graphicFrameLocks noGrp="1"/>
          </p:cNvGraphicFramePr>
          <p:nvPr/>
        </p:nvGraphicFramePr>
        <p:xfrm>
          <a:off x="838200" y="1146054"/>
          <a:ext cx="10515600" cy="5207628"/>
        </p:xfrm>
        <a:graphic>
          <a:graphicData uri="http://schemas.openxmlformats.org/drawingml/2006/table">
            <a:tbl>
              <a:tblPr firstRow="1" bandRow="1">
                <a:tableStyleId>{5C22544A-7EE6-4342-B048-85BDC9FD1C3A}</a:tableStyleId>
              </a:tblPr>
              <a:tblGrid>
                <a:gridCol w="7073044">
                  <a:extLst>
                    <a:ext uri="{9D8B030D-6E8A-4147-A177-3AD203B41FA5}">
                      <a16:colId xmlns:a16="http://schemas.microsoft.com/office/drawing/2014/main" val="1724964430"/>
                    </a:ext>
                  </a:extLst>
                </a:gridCol>
                <a:gridCol w="3442556">
                  <a:extLst>
                    <a:ext uri="{9D8B030D-6E8A-4147-A177-3AD203B41FA5}">
                      <a16:colId xmlns:a16="http://schemas.microsoft.com/office/drawing/2014/main" val="909872426"/>
                    </a:ext>
                  </a:extLst>
                </a:gridCol>
              </a:tblGrid>
              <a:tr h="446201">
                <a:tc>
                  <a:txBody>
                    <a:bodyPr/>
                    <a:lstStyle/>
                    <a:p>
                      <a:pPr algn="ctr"/>
                      <a:r>
                        <a:rPr lang="en-US" sz="2000" dirty="0">
                          <a:latin typeface="Helvetica" panose="020B0604020202020204" pitchFamily="34" charset="0"/>
                          <a:cs typeface="Helvetica" panose="020B0604020202020204" pitchFamily="34" charset="0"/>
                        </a:rPr>
                        <a:t>Race by Gender</a:t>
                      </a:r>
                    </a:p>
                  </a:txBody>
                  <a:tcPr anchor="ctr">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chemeClr val="tx1">
                        <a:lumMod val="50000"/>
                        <a:lumOff val="50000"/>
                      </a:schemeClr>
                    </a:solidFill>
                  </a:tcPr>
                </a:tc>
                <a:tc>
                  <a:txBody>
                    <a:bodyPr/>
                    <a:lstStyle/>
                    <a:p>
                      <a:pPr algn="ctr"/>
                      <a:r>
                        <a:rPr lang="en-US" sz="2000" dirty="0">
                          <a:latin typeface="Helvetica" panose="020B0604020202020204" pitchFamily="34" charset="0"/>
                          <a:cs typeface="Helvetica" panose="020B0604020202020204" pitchFamily="34" charset="0"/>
                        </a:rPr>
                        <a:t>% Impacted</a:t>
                      </a:r>
                    </a:p>
                  </a:txBody>
                  <a:tcPr anchor="ctr">
                    <a:lnL w="12700" cap="flat" cmpd="sng" algn="ctr">
                      <a:solidFill>
                        <a:schemeClr val="bg1">
                          <a:lumMod val="65000"/>
                        </a:schemeClr>
                      </a:solidFill>
                      <a:prstDash val="solid"/>
                      <a:round/>
                      <a:headEnd type="none" w="med" len="med"/>
                      <a:tailEnd type="none" w="med" len="med"/>
                    </a:lnL>
                    <a:lnB w="12700" cap="flat" cmpd="sng" algn="ctr">
                      <a:solidFill>
                        <a:schemeClr val="bg1">
                          <a:lumMod val="65000"/>
                        </a:schemeClr>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2541641740"/>
                  </a:ext>
                </a:extLst>
              </a:tr>
              <a:tr h="432857">
                <a:tc>
                  <a:txBody>
                    <a:bodyPr/>
                    <a:lstStyle/>
                    <a:p>
                      <a:pPr algn="ctr" fontAlgn="b"/>
                      <a:r>
                        <a:rPr lang="en-US" sz="2000" b="0" i="0" u="none" strike="noStrike" dirty="0">
                          <a:solidFill>
                            <a:srgbClr val="000000"/>
                          </a:solidFill>
                          <a:effectLst/>
                          <a:latin typeface="Helvetica" panose="020B0604020202020204" pitchFamily="34" charset="0"/>
                          <a:cs typeface="Helvetica" panose="020B0604020202020204" pitchFamily="34" charset="0"/>
                        </a:rPr>
                        <a:t>Asian, Men</a:t>
                      </a:r>
                    </a:p>
                  </a:txBody>
                  <a:tcPr marL="6350" marR="6350" marT="6350" marB="0"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fontAlgn="b"/>
                      <a:r>
                        <a:rPr lang="en-US" sz="2000" b="1" i="0" u="none" strike="noStrike" dirty="0">
                          <a:solidFill>
                            <a:srgbClr val="000000"/>
                          </a:solidFill>
                          <a:effectLst/>
                          <a:latin typeface="Helvetica" panose="020B0604020202020204" pitchFamily="34" charset="0"/>
                          <a:cs typeface="Helvetica" panose="020B0604020202020204" pitchFamily="34" charset="0"/>
                        </a:rPr>
                        <a:t>67%</a:t>
                      </a:r>
                    </a:p>
                  </a:txBody>
                  <a:tcPr marL="6350" marR="6350" marT="6350" marB="0"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4054175956"/>
                  </a:ext>
                </a:extLst>
              </a:tr>
              <a:tr h="432857">
                <a:tc>
                  <a:txBody>
                    <a:bodyPr/>
                    <a:lstStyle/>
                    <a:p>
                      <a:pPr algn="ctr" fontAlgn="b"/>
                      <a:r>
                        <a:rPr lang="en-US" sz="2000" b="0" i="0" u="none" strike="noStrike" dirty="0">
                          <a:solidFill>
                            <a:srgbClr val="000000"/>
                          </a:solidFill>
                          <a:effectLst/>
                          <a:latin typeface="Helvetica" panose="020B0604020202020204" pitchFamily="34" charset="0"/>
                          <a:cs typeface="Helvetica" panose="020B0604020202020204" pitchFamily="34" charset="0"/>
                        </a:rPr>
                        <a:t>Asian, Other Gender</a:t>
                      </a:r>
                    </a:p>
                  </a:txBody>
                  <a:tcPr marL="6350" marR="6350" marT="6350" marB="0"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fontAlgn="b"/>
                      <a:r>
                        <a:rPr lang="en-US" sz="2000" b="1" i="0" u="none" strike="noStrike" dirty="0">
                          <a:solidFill>
                            <a:srgbClr val="000000"/>
                          </a:solidFill>
                          <a:effectLst/>
                          <a:latin typeface="Helvetica" panose="020B0604020202020204" pitchFamily="34" charset="0"/>
                          <a:cs typeface="Helvetica" panose="020B0604020202020204" pitchFamily="34" charset="0"/>
                        </a:rPr>
                        <a:t>64%</a:t>
                      </a:r>
                    </a:p>
                  </a:txBody>
                  <a:tcPr marL="6350" marR="6350" marT="6350" marB="0"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3821786551"/>
                  </a:ext>
                </a:extLst>
              </a:tr>
              <a:tr h="432857">
                <a:tc>
                  <a:txBody>
                    <a:bodyPr/>
                    <a:lstStyle/>
                    <a:p>
                      <a:pPr algn="ctr" fontAlgn="b"/>
                      <a:r>
                        <a:rPr lang="en-US" sz="2000" b="0" i="0" u="none" strike="noStrike" dirty="0">
                          <a:solidFill>
                            <a:srgbClr val="000000"/>
                          </a:solidFill>
                          <a:effectLst/>
                          <a:latin typeface="Helvetica" panose="020B0604020202020204" pitchFamily="34" charset="0"/>
                          <a:cs typeface="Helvetica" panose="020B0604020202020204" pitchFamily="34" charset="0"/>
                        </a:rPr>
                        <a:t>Asian, Women</a:t>
                      </a:r>
                    </a:p>
                  </a:txBody>
                  <a:tcPr marL="6350" marR="6350" marT="6350" marB="0"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fontAlgn="b"/>
                      <a:r>
                        <a:rPr lang="en-US" sz="2000" b="1" i="0" u="none" strike="noStrike" dirty="0">
                          <a:solidFill>
                            <a:srgbClr val="000000"/>
                          </a:solidFill>
                          <a:effectLst/>
                          <a:latin typeface="Helvetica" panose="020B0604020202020204" pitchFamily="34" charset="0"/>
                          <a:cs typeface="Helvetica" panose="020B0604020202020204" pitchFamily="34" charset="0"/>
                        </a:rPr>
                        <a:t>62%</a:t>
                      </a:r>
                    </a:p>
                  </a:txBody>
                  <a:tcPr marL="6350" marR="6350" marT="6350" marB="0"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984314482"/>
                  </a:ext>
                </a:extLst>
              </a:tr>
              <a:tr h="432857">
                <a:tc>
                  <a:txBody>
                    <a:bodyPr/>
                    <a:lstStyle/>
                    <a:p>
                      <a:pPr algn="ctr" fontAlgn="b"/>
                      <a:r>
                        <a:rPr lang="en-US" sz="2000" b="0" i="0" u="none" strike="noStrike" dirty="0">
                          <a:solidFill>
                            <a:srgbClr val="000000"/>
                          </a:solidFill>
                          <a:effectLst/>
                          <a:latin typeface="Helvetica" panose="020B0604020202020204" pitchFamily="34" charset="0"/>
                          <a:cs typeface="Helvetica" panose="020B0604020202020204" pitchFamily="34" charset="0"/>
                        </a:rPr>
                        <a:t>White, Other Gender</a:t>
                      </a:r>
                    </a:p>
                  </a:txBody>
                  <a:tcPr marL="6350" marR="6350" marT="6350" marB="0"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fontAlgn="b"/>
                      <a:r>
                        <a:rPr lang="en-US" sz="2000" b="1" i="0" u="none" strike="noStrike" dirty="0">
                          <a:solidFill>
                            <a:srgbClr val="000000"/>
                          </a:solidFill>
                          <a:effectLst/>
                          <a:latin typeface="Helvetica" panose="020B0604020202020204" pitchFamily="34" charset="0"/>
                          <a:cs typeface="Helvetica" panose="020B0604020202020204" pitchFamily="34" charset="0"/>
                        </a:rPr>
                        <a:t>61%</a:t>
                      </a:r>
                    </a:p>
                  </a:txBody>
                  <a:tcPr marL="6350" marR="6350" marT="6350" marB="0"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308989724"/>
                  </a:ext>
                </a:extLst>
              </a:tr>
              <a:tr h="432857">
                <a:tc>
                  <a:txBody>
                    <a:bodyPr/>
                    <a:lstStyle/>
                    <a:p>
                      <a:pPr algn="ctr" fontAlgn="b"/>
                      <a:r>
                        <a:rPr lang="en-US" sz="2000" b="0" i="0" u="none" strike="noStrike" dirty="0">
                          <a:solidFill>
                            <a:srgbClr val="000000"/>
                          </a:solidFill>
                          <a:effectLst/>
                          <a:latin typeface="Helvetica" panose="020B0604020202020204" pitchFamily="34" charset="0"/>
                          <a:cs typeface="Helvetica" panose="020B0604020202020204" pitchFamily="34" charset="0"/>
                        </a:rPr>
                        <a:t>Two or More Races, All Genders</a:t>
                      </a:r>
                    </a:p>
                  </a:txBody>
                  <a:tcPr marL="6350" marR="6350" marT="6350" marB="0"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fontAlgn="b"/>
                      <a:r>
                        <a:rPr lang="en-US" sz="2000" b="1" i="0" u="none" strike="noStrike" dirty="0">
                          <a:solidFill>
                            <a:srgbClr val="000000"/>
                          </a:solidFill>
                          <a:effectLst/>
                          <a:latin typeface="Helvetica" panose="020B0604020202020204" pitchFamily="34" charset="0"/>
                          <a:cs typeface="Helvetica" panose="020B0604020202020204" pitchFamily="34" charset="0"/>
                        </a:rPr>
                        <a:t>59%</a:t>
                      </a:r>
                    </a:p>
                  </a:txBody>
                  <a:tcPr marL="6350" marR="6350" marT="6350" marB="0"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831728770"/>
                  </a:ext>
                </a:extLst>
              </a:tr>
              <a:tr h="432857">
                <a:tc>
                  <a:txBody>
                    <a:bodyPr/>
                    <a:lstStyle/>
                    <a:p>
                      <a:pPr algn="ctr" fontAlgn="b"/>
                      <a:r>
                        <a:rPr lang="en-US" sz="2000" b="1" i="0" u="none" strike="noStrike" dirty="0">
                          <a:solidFill>
                            <a:srgbClr val="000000"/>
                          </a:solidFill>
                          <a:effectLst/>
                          <a:latin typeface="Helvetica" panose="020B0604020202020204" pitchFamily="34" charset="0"/>
                          <a:cs typeface="Helvetica" panose="020B0604020202020204" pitchFamily="34" charset="0"/>
                        </a:rPr>
                        <a:t>All Respondents</a:t>
                      </a:r>
                    </a:p>
                  </a:txBody>
                  <a:tcPr marL="6350" marR="6350" marT="6350" marB="0"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85000"/>
                      </a:schemeClr>
                    </a:solidFill>
                  </a:tcPr>
                </a:tc>
                <a:tc>
                  <a:txBody>
                    <a:bodyPr/>
                    <a:lstStyle/>
                    <a:p>
                      <a:pPr algn="ctr" fontAlgn="b"/>
                      <a:r>
                        <a:rPr lang="en-US" sz="2000" b="0" i="0" u="none" strike="noStrike" dirty="0">
                          <a:solidFill>
                            <a:srgbClr val="000000"/>
                          </a:solidFill>
                          <a:effectLst/>
                          <a:latin typeface="Helvetica" panose="020B0604020202020204" pitchFamily="34" charset="0"/>
                          <a:cs typeface="Helvetica" panose="020B0604020202020204" pitchFamily="34" charset="0"/>
                        </a:rPr>
                        <a:t>55%</a:t>
                      </a:r>
                    </a:p>
                  </a:txBody>
                  <a:tcPr marL="6350" marR="6350" marT="6350" marB="0"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D9D9D9"/>
                    </a:solidFill>
                  </a:tcPr>
                </a:tc>
                <a:extLst>
                  <a:ext uri="{0D108BD9-81ED-4DB2-BD59-A6C34878D82A}">
                    <a16:rowId xmlns:a16="http://schemas.microsoft.com/office/drawing/2014/main" val="1523204770"/>
                  </a:ext>
                </a:extLst>
              </a:tr>
              <a:tr h="432857">
                <a:tc>
                  <a:txBody>
                    <a:bodyPr/>
                    <a:lstStyle/>
                    <a:p>
                      <a:pPr algn="ctr" fontAlgn="b"/>
                      <a:r>
                        <a:rPr lang="en-US" sz="2000" b="0" i="0" u="none" strike="noStrike" dirty="0">
                          <a:solidFill>
                            <a:srgbClr val="000000"/>
                          </a:solidFill>
                          <a:effectLst/>
                          <a:latin typeface="Helvetica" panose="020B0604020202020204" pitchFamily="34" charset="0"/>
                          <a:cs typeface="Helvetica" panose="020B0604020202020204" pitchFamily="34" charset="0"/>
                        </a:rPr>
                        <a:t>AIAN, Women</a:t>
                      </a:r>
                    </a:p>
                  </a:txBody>
                  <a:tcPr marL="6350" marR="6350" marT="6350" marB="0"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fontAlgn="b"/>
                      <a:r>
                        <a:rPr lang="en-US" sz="2000" b="0" i="0" u="none" strike="noStrike" dirty="0">
                          <a:solidFill>
                            <a:srgbClr val="000000"/>
                          </a:solidFill>
                          <a:effectLst/>
                          <a:latin typeface="Helvetica" panose="020B0604020202020204" pitchFamily="34" charset="0"/>
                          <a:cs typeface="Helvetica" panose="020B0604020202020204" pitchFamily="34" charset="0"/>
                        </a:rPr>
                        <a:t>41%</a:t>
                      </a:r>
                    </a:p>
                  </a:txBody>
                  <a:tcPr marL="6350" marR="6350" marT="6350" marB="0"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452333649"/>
                  </a:ext>
                </a:extLst>
              </a:tr>
              <a:tr h="432857">
                <a:tc>
                  <a:txBody>
                    <a:bodyPr/>
                    <a:lstStyle/>
                    <a:p>
                      <a:pPr algn="ctr" fontAlgn="b"/>
                      <a:r>
                        <a:rPr lang="en-US" sz="2000" b="0" i="0" u="none" strike="noStrike" dirty="0">
                          <a:solidFill>
                            <a:schemeClr val="tx1"/>
                          </a:solidFill>
                          <a:effectLst/>
                          <a:latin typeface="Helvetica" panose="020B0604020202020204" pitchFamily="34" charset="0"/>
                          <a:cs typeface="Helvetica" panose="020B0604020202020204" pitchFamily="34" charset="0"/>
                        </a:rPr>
                        <a:t>African American, Men</a:t>
                      </a:r>
                    </a:p>
                  </a:txBody>
                  <a:tcPr marL="6350" marR="6350" marT="6350" marB="0"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fontAlgn="b"/>
                      <a:r>
                        <a:rPr lang="en-US" sz="2000" b="0" i="0" u="none" strike="noStrike" dirty="0">
                          <a:solidFill>
                            <a:srgbClr val="000000"/>
                          </a:solidFill>
                          <a:effectLst/>
                          <a:latin typeface="Helvetica" panose="020B0604020202020204" pitchFamily="34" charset="0"/>
                          <a:cs typeface="Helvetica" panose="020B0604020202020204" pitchFamily="34" charset="0"/>
                        </a:rPr>
                        <a:t>40%</a:t>
                      </a:r>
                    </a:p>
                  </a:txBody>
                  <a:tcPr marL="6350" marR="6350" marT="6350" marB="0"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504059940"/>
                  </a:ext>
                </a:extLst>
              </a:tr>
              <a:tr h="432857">
                <a:tc>
                  <a:txBody>
                    <a:bodyPr/>
                    <a:lstStyle/>
                    <a:p>
                      <a:pPr algn="ctr" fontAlgn="b"/>
                      <a:r>
                        <a:rPr lang="en-US" sz="2000" b="0" i="0" u="none" strike="noStrike" dirty="0">
                          <a:solidFill>
                            <a:schemeClr val="tx1"/>
                          </a:solidFill>
                          <a:effectLst/>
                          <a:latin typeface="Helvetica" panose="020B0604020202020204" pitchFamily="34" charset="0"/>
                          <a:cs typeface="Helvetica" panose="020B0604020202020204" pitchFamily="34" charset="0"/>
                        </a:rPr>
                        <a:t>African American, Women</a:t>
                      </a:r>
                    </a:p>
                  </a:txBody>
                  <a:tcPr marL="6350" marR="6350" marT="6350" marB="0"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fontAlgn="b"/>
                      <a:r>
                        <a:rPr lang="en-US" sz="2000" b="0" i="0" u="none" strike="noStrike" dirty="0">
                          <a:solidFill>
                            <a:srgbClr val="000000"/>
                          </a:solidFill>
                          <a:effectLst/>
                          <a:latin typeface="Helvetica" panose="020B0604020202020204" pitchFamily="34" charset="0"/>
                          <a:cs typeface="Helvetica" panose="020B0604020202020204" pitchFamily="34" charset="0"/>
                        </a:rPr>
                        <a:t>39%</a:t>
                      </a:r>
                    </a:p>
                  </a:txBody>
                  <a:tcPr marL="6350" marR="6350" marT="6350" marB="0"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189271383"/>
                  </a:ext>
                </a:extLst>
              </a:tr>
              <a:tr h="432857">
                <a:tc>
                  <a:txBody>
                    <a:bodyPr/>
                    <a:lstStyle/>
                    <a:p>
                      <a:pPr algn="ctr" fontAlgn="b"/>
                      <a:r>
                        <a:rPr lang="en-US" sz="2000" b="0" i="0" u="none" strike="noStrike" dirty="0">
                          <a:solidFill>
                            <a:schemeClr val="tx1"/>
                          </a:solidFill>
                          <a:effectLst/>
                          <a:latin typeface="Helvetica" panose="020B0604020202020204" pitchFamily="34" charset="0"/>
                          <a:cs typeface="Helvetica" panose="020B0604020202020204" pitchFamily="34" charset="0"/>
                        </a:rPr>
                        <a:t>NHPI, Men</a:t>
                      </a:r>
                    </a:p>
                  </a:txBody>
                  <a:tcPr marL="6350" marR="6350" marT="6350" marB="0"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fontAlgn="b"/>
                      <a:r>
                        <a:rPr lang="en-US" sz="2000" b="0" i="0" u="none" strike="noStrike" dirty="0">
                          <a:solidFill>
                            <a:srgbClr val="000000"/>
                          </a:solidFill>
                          <a:effectLst/>
                          <a:latin typeface="Helvetica" panose="020B0604020202020204" pitchFamily="34" charset="0"/>
                          <a:cs typeface="Helvetica" panose="020B0604020202020204" pitchFamily="34" charset="0"/>
                        </a:rPr>
                        <a:t>31%</a:t>
                      </a:r>
                    </a:p>
                  </a:txBody>
                  <a:tcPr marL="6350" marR="6350" marT="6350" marB="0"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4232244601"/>
                  </a:ext>
                </a:extLst>
              </a:tr>
              <a:tr h="432857">
                <a:tc>
                  <a:txBody>
                    <a:bodyPr/>
                    <a:lstStyle/>
                    <a:p>
                      <a:pPr algn="ctr" fontAlgn="b"/>
                      <a:r>
                        <a:rPr lang="en-US" sz="2000" b="0" i="0" u="none" strike="noStrike" dirty="0">
                          <a:solidFill>
                            <a:schemeClr val="tx1"/>
                          </a:solidFill>
                          <a:effectLst/>
                          <a:latin typeface="Helvetica" panose="020B0604020202020204" pitchFamily="34" charset="0"/>
                          <a:cs typeface="Helvetica" panose="020B0604020202020204" pitchFamily="34" charset="0"/>
                        </a:rPr>
                        <a:t>African American, Other Gender</a:t>
                      </a:r>
                    </a:p>
                  </a:txBody>
                  <a:tcPr marL="6350" marR="6350" marT="6350" marB="0"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a:txBody>
                    <a:bodyPr/>
                    <a:lstStyle/>
                    <a:p>
                      <a:pPr algn="ctr" fontAlgn="b"/>
                      <a:r>
                        <a:rPr lang="en-US" sz="2000" b="0" i="0" u="none" strike="noStrike" dirty="0">
                          <a:solidFill>
                            <a:srgbClr val="000000"/>
                          </a:solidFill>
                          <a:effectLst/>
                          <a:latin typeface="Helvetica" panose="020B0604020202020204" pitchFamily="34" charset="0"/>
                          <a:cs typeface="Helvetica" panose="020B0604020202020204" pitchFamily="34" charset="0"/>
                        </a:rPr>
                        <a:t>22%</a:t>
                      </a:r>
                    </a:p>
                  </a:txBody>
                  <a:tcPr marL="6350" marR="6350" marT="6350" marB="0"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707124407"/>
                  </a:ext>
                </a:extLst>
              </a:tr>
            </a:tbl>
          </a:graphicData>
        </a:graphic>
      </p:graphicFrame>
    </p:spTree>
    <p:extLst>
      <p:ext uri="{BB962C8B-B14F-4D97-AF65-F5344CB8AC3E}">
        <p14:creationId xmlns:p14="http://schemas.microsoft.com/office/powerpoint/2010/main" val="17723926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02EE195-E15D-4A97-A934-032B5E02105B}"/>
              </a:ext>
            </a:extLst>
          </p:cNvPr>
          <p:cNvSpPr/>
          <p:nvPr/>
        </p:nvSpPr>
        <p:spPr>
          <a:xfrm>
            <a:off x="0" y="1961"/>
            <a:ext cx="12192000" cy="94727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ACD5A2D7-DAE7-42E9-9A6E-27EE54A0390E}"/>
              </a:ext>
            </a:extLst>
          </p:cNvPr>
          <p:cNvSpPr txBox="1"/>
          <p:nvPr/>
        </p:nvSpPr>
        <p:spPr>
          <a:xfrm>
            <a:off x="0" y="198781"/>
            <a:ext cx="12192000" cy="52322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Helvetica" panose="020B0604020202020204" pitchFamily="34" charset="0"/>
                <a:ea typeface="Cambria Math" panose="02040503050406030204" pitchFamily="18" charset="0"/>
                <a:cs typeface="Helvetica" panose="020B0604020202020204" pitchFamily="34" charset="0"/>
              </a:rPr>
              <a:t>Most Important Predictors of Career Trajectory Concerns</a:t>
            </a:r>
          </a:p>
        </p:txBody>
      </p:sp>
      <p:sp>
        <p:nvSpPr>
          <p:cNvPr id="12" name="Rectangle 11">
            <a:extLst>
              <a:ext uri="{FF2B5EF4-FFF2-40B4-BE49-F238E27FC236}">
                <a16:creationId xmlns:a16="http://schemas.microsoft.com/office/drawing/2014/main" id="{79FAFD15-15B4-4CE3-BF4D-6DC5F8CCDF3D}"/>
              </a:ext>
            </a:extLst>
          </p:cNvPr>
          <p:cNvSpPr/>
          <p:nvPr/>
        </p:nvSpPr>
        <p:spPr>
          <a:xfrm>
            <a:off x="0" y="6594350"/>
            <a:ext cx="12192000" cy="26365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Helvetica" panose="020B0604020202020204" pitchFamily="34" charset="0"/>
                <a:ea typeface="Cambria Math" panose="02040503050406030204" pitchFamily="18" charset="0"/>
                <a:cs typeface="Helvetica" panose="020B0604020202020204" pitchFamily="34" charset="0"/>
              </a:rPr>
              <a:t>diversity.nih.gov</a:t>
            </a:r>
          </a:p>
        </p:txBody>
      </p:sp>
      <p:sp>
        <p:nvSpPr>
          <p:cNvPr id="29" name="Slide Number Placeholder 2">
            <a:extLst>
              <a:ext uri="{FF2B5EF4-FFF2-40B4-BE49-F238E27FC236}">
                <a16:creationId xmlns:a16="http://schemas.microsoft.com/office/drawing/2014/main" id="{368AC87B-7A36-406A-B6B0-7315962C1714}"/>
              </a:ext>
            </a:extLst>
          </p:cNvPr>
          <p:cNvSpPr txBox="1">
            <a:spLocks/>
          </p:cNvSpPr>
          <p:nvPr/>
        </p:nvSpPr>
        <p:spPr>
          <a:xfrm>
            <a:off x="9296400" y="6569075"/>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781E262-CF75-46B2-9815-412736029DF1}" type="slidenum">
              <a:rPr kumimoji="0" lang="en-US" sz="1600" b="1"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US" sz="1600" b="1"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6735AABB-96EF-463E-A214-69CF78E730B8}"/>
              </a:ext>
            </a:extLst>
          </p:cNvPr>
          <p:cNvSpPr txBox="1"/>
          <p:nvPr/>
        </p:nvSpPr>
        <p:spPr>
          <a:xfrm>
            <a:off x="7630886" y="5495926"/>
            <a:ext cx="3624943" cy="24622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C00000"/>
              </a:solidFill>
              <a:effectLst/>
              <a:uLnTx/>
              <a:uFillTx/>
              <a:latin typeface="Helvetica" panose="020B0604020202020204" pitchFamily="34" charset="0"/>
              <a:ea typeface="ＭＳ Ｐゴシック" charset="0"/>
              <a:cs typeface="Helvetica" panose="020B0604020202020204" pitchFamily="34" charset="0"/>
            </a:endParaRPr>
          </a:p>
        </p:txBody>
      </p:sp>
      <p:graphicFrame>
        <p:nvGraphicFramePr>
          <p:cNvPr id="17" name="Table 3">
            <a:extLst>
              <a:ext uri="{FF2B5EF4-FFF2-40B4-BE49-F238E27FC236}">
                <a16:creationId xmlns:a16="http://schemas.microsoft.com/office/drawing/2014/main" id="{F6B92750-2326-419E-8883-EECF664E9CC3}"/>
              </a:ext>
            </a:extLst>
          </p:cNvPr>
          <p:cNvGraphicFramePr>
            <a:graphicFrameLocks noGrp="1"/>
          </p:cNvGraphicFramePr>
          <p:nvPr/>
        </p:nvGraphicFramePr>
        <p:xfrm>
          <a:off x="422269" y="1146054"/>
          <a:ext cx="10833559" cy="5064741"/>
        </p:xfrm>
        <a:graphic>
          <a:graphicData uri="http://schemas.openxmlformats.org/drawingml/2006/table">
            <a:tbl>
              <a:tblPr firstRow="1" bandRow="1">
                <a:tableStyleId>{F5AB1C69-6EDB-4FF4-983F-18BD219EF322}</a:tableStyleId>
              </a:tblPr>
              <a:tblGrid>
                <a:gridCol w="683702">
                  <a:extLst>
                    <a:ext uri="{9D8B030D-6E8A-4147-A177-3AD203B41FA5}">
                      <a16:colId xmlns:a16="http://schemas.microsoft.com/office/drawing/2014/main" val="7844034"/>
                    </a:ext>
                  </a:extLst>
                </a:gridCol>
                <a:gridCol w="8103201">
                  <a:extLst>
                    <a:ext uri="{9D8B030D-6E8A-4147-A177-3AD203B41FA5}">
                      <a16:colId xmlns:a16="http://schemas.microsoft.com/office/drawing/2014/main" val="174133936"/>
                    </a:ext>
                  </a:extLst>
                </a:gridCol>
                <a:gridCol w="2046656">
                  <a:extLst>
                    <a:ext uri="{9D8B030D-6E8A-4147-A177-3AD203B41FA5}">
                      <a16:colId xmlns:a16="http://schemas.microsoft.com/office/drawing/2014/main" val="998311176"/>
                    </a:ext>
                  </a:extLst>
                </a:gridCol>
              </a:tblGrid>
              <a:tr h="595851">
                <a:tc>
                  <a:txBody>
                    <a:bodyPr/>
                    <a:lstStyle/>
                    <a:p>
                      <a:pPr algn="ctr" fontAlgn="ctr"/>
                      <a:endParaRPr lang="en-US" sz="2000" b="0" i="0" u="none" strike="noStrike" dirty="0">
                        <a:solidFill>
                          <a:schemeClr val="bg1"/>
                        </a:solidFill>
                        <a:effectLst/>
                        <a:latin typeface="Helvetica"/>
                        <a:cs typeface="Helvetica"/>
                      </a:endParaRPr>
                    </a:p>
                  </a:txBody>
                  <a:tcPr marL="6350" marR="6350" marT="6350" marB="0" anchor="ctr">
                    <a:solidFill>
                      <a:schemeClr val="tx1">
                        <a:lumMod val="50000"/>
                        <a:lumOff val="50000"/>
                      </a:schemeClr>
                    </a:solidFill>
                  </a:tcPr>
                </a:tc>
                <a:tc>
                  <a:txBody>
                    <a:bodyPr/>
                    <a:lstStyle/>
                    <a:p>
                      <a:pPr algn="ctr" fontAlgn="ctr"/>
                      <a:r>
                        <a:rPr lang="en-US" sz="2000" b="0" u="none" strike="noStrike" dirty="0">
                          <a:solidFill>
                            <a:schemeClr val="bg1"/>
                          </a:solidFill>
                          <a:effectLst/>
                          <a:latin typeface="Helvetica"/>
                          <a:cs typeface="Helvetica"/>
                        </a:rPr>
                        <a:t>Top 10 Variables (Negative Class Predictors)</a:t>
                      </a:r>
                      <a:endParaRPr lang="en-US" sz="2000" b="0" i="0" u="none" strike="noStrike" dirty="0">
                        <a:solidFill>
                          <a:schemeClr val="bg1"/>
                        </a:solidFill>
                        <a:effectLst/>
                        <a:latin typeface="Helvetica"/>
                        <a:cs typeface="Helvetica"/>
                      </a:endParaRPr>
                    </a:p>
                  </a:txBody>
                  <a:tcPr marL="6350" marR="6350" marT="6350" marB="0" anchor="ctr">
                    <a:solidFill>
                      <a:schemeClr val="tx1">
                        <a:lumMod val="50000"/>
                        <a:lumOff val="50000"/>
                      </a:schemeClr>
                    </a:solidFill>
                  </a:tcPr>
                </a:tc>
                <a:tc>
                  <a:txBody>
                    <a:bodyPr/>
                    <a:lstStyle/>
                    <a:p>
                      <a:pPr algn="ctr" fontAlgn="ctr"/>
                      <a:r>
                        <a:rPr lang="en-US" sz="2000" b="0" u="none" strike="noStrike" dirty="0">
                          <a:solidFill>
                            <a:schemeClr val="bg1"/>
                          </a:solidFill>
                          <a:effectLst/>
                          <a:latin typeface="Helvetica"/>
                          <a:cs typeface="Helvetica"/>
                        </a:rPr>
                        <a:t>Importance</a:t>
                      </a:r>
                      <a:endParaRPr lang="en-US" sz="2000" b="0" i="0" u="none" strike="noStrike" dirty="0">
                        <a:solidFill>
                          <a:schemeClr val="bg1"/>
                        </a:solidFill>
                        <a:effectLst/>
                        <a:latin typeface="Helvetica"/>
                        <a:cs typeface="Helvetica"/>
                      </a:endParaRPr>
                    </a:p>
                  </a:txBody>
                  <a:tcPr marL="6350" marR="6350" marT="6350" marB="0" anchor="ctr">
                    <a:solidFill>
                      <a:schemeClr val="tx1">
                        <a:lumMod val="50000"/>
                        <a:lumOff val="50000"/>
                      </a:schemeClr>
                    </a:solidFill>
                  </a:tcPr>
                </a:tc>
                <a:extLst>
                  <a:ext uri="{0D108BD9-81ED-4DB2-BD59-A6C34878D82A}">
                    <a16:rowId xmlns:a16="http://schemas.microsoft.com/office/drawing/2014/main" val="1502450576"/>
                  </a:ext>
                </a:extLst>
              </a:tr>
              <a:tr h="446889">
                <a:tc>
                  <a:txBody>
                    <a:bodyPr/>
                    <a:lstStyle/>
                    <a:p>
                      <a:pPr algn="ctr" fontAlgn="b"/>
                      <a:r>
                        <a:rPr lang="en-US" sz="2000" b="1" u="none" strike="noStrike" kern="1200" dirty="0">
                          <a:solidFill>
                            <a:schemeClr val="dk1"/>
                          </a:solidFill>
                          <a:effectLst/>
                          <a:latin typeface="Helvetica"/>
                          <a:ea typeface="+mn-ea"/>
                          <a:cs typeface="Helvetica"/>
                        </a:rPr>
                        <a:t>1</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lvl="0" indent="0" algn="ctr" rtl="0" eaLnBrk="1" fontAlgn="b" latinLnBrk="0" hangingPunct="1">
                        <a:lnSpc>
                          <a:spcPct val="100000"/>
                        </a:lnSpc>
                        <a:spcBef>
                          <a:spcPts val="0"/>
                        </a:spcBef>
                        <a:spcAft>
                          <a:spcPts val="0"/>
                        </a:spcAft>
                        <a:buClrTx/>
                        <a:buSzTx/>
                        <a:buFontTx/>
                        <a:buNone/>
                      </a:pPr>
                      <a:r>
                        <a:rPr lang="en-US" sz="2000" b="1" u="none" strike="noStrike" kern="1200" dirty="0">
                          <a:solidFill>
                            <a:schemeClr val="dk1"/>
                          </a:solidFill>
                          <a:effectLst/>
                          <a:latin typeface="Helvetica"/>
                          <a:ea typeface="+mn-ea"/>
                          <a:cs typeface="Helvetica"/>
                        </a:rPr>
                        <a:t>Ability to apply for grants</a:t>
                      </a:r>
                      <a:endParaRPr lang="en-US" sz="2000" b="1" u="none" strike="noStrike" kern="1200" dirty="0">
                        <a:solidFill>
                          <a:schemeClr val="dk1"/>
                        </a:solidFill>
                        <a:effectLst/>
                        <a:latin typeface="Helvetica" panose="020B0604020202020204" pitchFamily="34" charset="0"/>
                        <a:ea typeface="+mn-ea"/>
                        <a:cs typeface="Helvetica" panose="020B0604020202020204" pitchFamily="34" charset="0"/>
                      </a:endParaRP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r>
                        <a:rPr lang="en-US" sz="2000" b="1" i="0" u="none" strike="noStrike" dirty="0">
                          <a:solidFill>
                            <a:srgbClr val="000000"/>
                          </a:solidFill>
                          <a:effectLst/>
                          <a:latin typeface="Helvetica"/>
                          <a:cs typeface="Helvetica"/>
                        </a:rPr>
                        <a:t>0.1634</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67401382"/>
                  </a:ext>
                </a:extLst>
              </a:tr>
              <a:tr h="446889">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2000" b="1" u="none" strike="noStrike" kern="1200" dirty="0">
                          <a:solidFill>
                            <a:schemeClr val="dk1"/>
                          </a:solidFill>
                          <a:effectLst/>
                          <a:latin typeface="Helvetica"/>
                          <a:ea typeface="+mn-ea"/>
                          <a:cs typeface="Helvetica"/>
                        </a:rPr>
                        <a:t>2</a:t>
                      </a: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rtl="0" eaLnBrk="1" fontAlgn="b" latinLnBrk="0" hangingPunct="1">
                        <a:lnSpc>
                          <a:spcPct val="100000"/>
                        </a:lnSpc>
                        <a:spcBef>
                          <a:spcPts val="0"/>
                        </a:spcBef>
                        <a:spcAft>
                          <a:spcPts val="0"/>
                        </a:spcAft>
                        <a:buClrTx/>
                        <a:buSzTx/>
                        <a:buFontTx/>
                        <a:buNone/>
                      </a:pPr>
                      <a:r>
                        <a:rPr lang="en-US" sz="2000" b="1" u="none" strike="noStrike" kern="1200" dirty="0">
                          <a:solidFill>
                            <a:schemeClr val="dk1"/>
                          </a:solidFill>
                          <a:effectLst/>
                          <a:latin typeface="Helvetica"/>
                          <a:ea typeface="+mn-ea"/>
                          <a:cs typeface="Helvetica"/>
                        </a:rPr>
                        <a:t>Progress towards promotion/tenure</a:t>
                      </a: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b"/>
                      <a:r>
                        <a:rPr lang="en-US" sz="2000" b="1" i="0" u="none" strike="noStrike" dirty="0">
                          <a:solidFill>
                            <a:srgbClr val="000000"/>
                          </a:solidFill>
                          <a:effectLst/>
                          <a:latin typeface="Helvetica"/>
                          <a:cs typeface="Helvetica"/>
                        </a:rPr>
                        <a:t>0.0627</a:t>
                      </a: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46278006"/>
                  </a:ext>
                </a:extLst>
              </a:tr>
              <a:tr h="446889">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2000" b="1" u="none" strike="noStrike" kern="1200" dirty="0">
                          <a:solidFill>
                            <a:schemeClr val="dk1"/>
                          </a:solidFill>
                          <a:effectLst/>
                          <a:latin typeface="Helvetica"/>
                          <a:ea typeface="+mn-ea"/>
                          <a:cs typeface="Helvetica"/>
                        </a:rPr>
                        <a:t>3</a:t>
                      </a: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r>
                        <a:rPr lang="en-US" sz="2000" b="1" u="none" strike="noStrike" kern="1200" dirty="0">
                          <a:solidFill>
                            <a:schemeClr val="dk1"/>
                          </a:solidFill>
                          <a:effectLst/>
                          <a:latin typeface="Helvetica"/>
                          <a:ea typeface="+mn-ea"/>
                          <a:cs typeface="Helvetica"/>
                        </a:rPr>
                        <a:t>Reduced access to on-site laboratories</a:t>
                      </a: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r>
                        <a:rPr lang="en-US" sz="2000" b="1" i="0" u="none" strike="noStrike" dirty="0">
                          <a:solidFill>
                            <a:srgbClr val="000000"/>
                          </a:solidFill>
                          <a:effectLst/>
                          <a:latin typeface="Helvetica"/>
                          <a:cs typeface="Helvetica"/>
                        </a:rPr>
                        <a:t>0.0604</a:t>
                      </a: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00940522"/>
                  </a:ext>
                </a:extLst>
              </a:tr>
              <a:tr h="446889">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2000" b="0" u="none" strike="noStrike" kern="1200" dirty="0">
                          <a:solidFill>
                            <a:schemeClr val="dk1"/>
                          </a:solidFill>
                          <a:effectLst/>
                          <a:latin typeface="Helvetica"/>
                          <a:ea typeface="+mn-ea"/>
                          <a:cs typeface="Helvetica"/>
                        </a:rPr>
                        <a:t>4</a:t>
                      </a: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2000" b="0" u="none" strike="noStrike" kern="1200" dirty="0">
                          <a:solidFill>
                            <a:schemeClr val="dk1"/>
                          </a:solidFill>
                          <a:effectLst/>
                          <a:latin typeface="Helvetica"/>
                          <a:ea typeface="+mn-ea"/>
                          <a:cs typeface="Helvetica"/>
                        </a:rPr>
                        <a:t>Reduced access to core facilities</a:t>
                      </a: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b"/>
                      <a:r>
                        <a:rPr lang="en-US" sz="2000" b="0" i="0" u="none" strike="noStrike" dirty="0">
                          <a:solidFill>
                            <a:srgbClr val="000000"/>
                          </a:solidFill>
                          <a:effectLst/>
                          <a:latin typeface="Helvetica"/>
                          <a:cs typeface="Helvetica"/>
                        </a:rPr>
                        <a:t>0.0573</a:t>
                      </a: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812060070"/>
                  </a:ext>
                </a:extLst>
              </a:tr>
              <a:tr h="446889">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2000" b="0" u="none" strike="noStrike" kern="1200" dirty="0">
                          <a:solidFill>
                            <a:schemeClr val="dk1"/>
                          </a:solidFill>
                          <a:effectLst/>
                          <a:latin typeface="Helvetica"/>
                          <a:ea typeface="+mn-ea"/>
                          <a:cs typeface="Helvetica"/>
                        </a:rPr>
                        <a:t>5</a:t>
                      </a: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lvl="0" indent="0" algn="ctr" rtl="0" eaLnBrk="1" fontAlgn="b" latinLnBrk="0" hangingPunct="1">
                        <a:lnSpc>
                          <a:spcPct val="100000"/>
                        </a:lnSpc>
                        <a:spcBef>
                          <a:spcPts val="0"/>
                        </a:spcBef>
                        <a:spcAft>
                          <a:spcPts val="0"/>
                        </a:spcAft>
                        <a:buClrTx/>
                        <a:buSzTx/>
                        <a:buFontTx/>
                        <a:buNone/>
                      </a:pPr>
                      <a:r>
                        <a:rPr lang="en-US" sz="2000" b="0" u="none" strike="noStrike" kern="1200" dirty="0">
                          <a:solidFill>
                            <a:schemeClr val="dk1"/>
                          </a:solidFill>
                          <a:effectLst/>
                          <a:latin typeface="Helvetica"/>
                          <a:ea typeface="+mn-ea"/>
                          <a:cs typeface="Helvetica"/>
                        </a:rPr>
                        <a:t>Concern for the health of family and friends</a:t>
                      </a: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r>
                        <a:rPr lang="en-US" sz="2000" b="0" i="0" u="none" strike="noStrike" dirty="0">
                          <a:solidFill>
                            <a:srgbClr val="000000"/>
                          </a:solidFill>
                          <a:effectLst/>
                          <a:latin typeface="Helvetica"/>
                          <a:cs typeface="Helvetica"/>
                        </a:rPr>
                        <a:t>0.0510</a:t>
                      </a: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42342199"/>
                  </a:ext>
                </a:extLst>
              </a:tr>
              <a:tr h="446889">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2000" b="0" u="none" strike="noStrike" kern="1200" dirty="0">
                          <a:solidFill>
                            <a:schemeClr val="dk1"/>
                          </a:solidFill>
                          <a:effectLst/>
                          <a:latin typeface="Helvetica"/>
                          <a:ea typeface="+mn-ea"/>
                          <a:cs typeface="Helvetica"/>
                        </a:rPr>
                        <a:t>6</a:t>
                      </a: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rtl="0" eaLnBrk="1" fontAlgn="b" latinLnBrk="0" hangingPunct="1">
                        <a:lnSpc>
                          <a:spcPct val="100000"/>
                        </a:lnSpc>
                        <a:spcBef>
                          <a:spcPts val="0"/>
                        </a:spcBef>
                        <a:spcAft>
                          <a:spcPts val="0"/>
                        </a:spcAft>
                        <a:buClrTx/>
                        <a:buSzTx/>
                        <a:buFontTx/>
                        <a:buNone/>
                      </a:pPr>
                      <a:r>
                        <a:rPr lang="en-US" sz="2000" b="0" u="none" strike="noStrike" kern="1200" dirty="0">
                          <a:solidFill>
                            <a:schemeClr val="dk1"/>
                          </a:solidFill>
                          <a:effectLst/>
                          <a:latin typeface="Helvetica"/>
                          <a:ea typeface="+mn-ea"/>
                          <a:cs typeface="Helvetica"/>
                        </a:rPr>
                        <a:t>Reduced access to colleagues</a:t>
                      </a:r>
                      <a:endParaRPr lang="en-US" sz="2000" b="0" u="none" strike="noStrike" kern="1200" dirty="0">
                        <a:solidFill>
                          <a:schemeClr val="dk1"/>
                        </a:solidFill>
                        <a:effectLst/>
                        <a:latin typeface="Helvetica" panose="020B0604020202020204" pitchFamily="34" charset="0"/>
                        <a:ea typeface="+mn-ea"/>
                        <a:cs typeface="Helvetica" panose="020B0604020202020204" pitchFamily="34" charset="0"/>
                      </a:endParaRP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2000" b="0" i="0" u="none" strike="noStrike" kern="1200" dirty="0">
                          <a:solidFill>
                            <a:srgbClr val="000000"/>
                          </a:solidFill>
                          <a:effectLst/>
                          <a:latin typeface="Helvetica"/>
                          <a:ea typeface="+mn-ea"/>
                          <a:cs typeface="Helvetica"/>
                        </a:rPr>
                        <a:t>0.0479</a:t>
                      </a: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434888343"/>
                  </a:ext>
                </a:extLst>
              </a:tr>
              <a:tr h="446889">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2000" b="0" u="none" strike="noStrike" kern="1200" dirty="0">
                          <a:solidFill>
                            <a:schemeClr val="dk1"/>
                          </a:solidFill>
                          <a:effectLst/>
                          <a:latin typeface="Helvetica"/>
                          <a:ea typeface="+mn-ea"/>
                          <a:cs typeface="Helvetica"/>
                        </a:rPr>
                        <a:t>7</a:t>
                      </a: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lvl="0" indent="0" algn="ctr" rtl="0" eaLnBrk="1" fontAlgn="b" latinLnBrk="0" hangingPunct="1">
                        <a:lnSpc>
                          <a:spcPct val="100000"/>
                        </a:lnSpc>
                        <a:spcBef>
                          <a:spcPts val="0"/>
                        </a:spcBef>
                        <a:spcAft>
                          <a:spcPts val="0"/>
                        </a:spcAft>
                        <a:buClrTx/>
                        <a:buSzTx/>
                        <a:buFontTx/>
                        <a:buNone/>
                      </a:pPr>
                      <a:r>
                        <a:rPr lang="en-US" sz="2000" b="1" u="none" strike="noStrike" kern="1200" dirty="0">
                          <a:solidFill>
                            <a:schemeClr val="dk1"/>
                          </a:solidFill>
                          <a:effectLst/>
                          <a:latin typeface="Helvetica"/>
                          <a:ea typeface="+mn-ea"/>
                          <a:cs typeface="Helvetica"/>
                        </a:rPr>
                        <a:t>Caretaking responsibilities</a:t>
                      </a: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r>
                        <a:rPr lang="en-US" sz="2000" b="0" i="0" u="none" strike="noStrike" dirty="0">
                          <a:solidFill>
                            <a:srgbClr val="000000"/>
                          </a:solidFill>
                          <a:effectLst/>
                          <a:latin typeface="Helvetica"/>
                          <a:cs typeface="Helvetica"/>
                        </a:rPr>
                        <a:t>0.0402</a:t>
                      </a: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127535166"/>
                  </a:ext>
                </a:extLst>
              </a:tr>
              <a:tr h="446889">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2000" b="0" u="none" strike="noStrike" kern="1200" dirty="0">
                          <a:solidFill>
                            <a:schemeClr val="dk1"/>
                          </a:solidFill>
                          <a:effectLst/>
                          <a:latin typeface="Helvetica"/>
                          <a:ea typeface="+mn-ea"/>
                          <a:cs typeface="Helvetica"/>
                        </a:rPr>
                        <a:t>8</a:t>
                      </a: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rtl="0" eaLnBrk="1" fontAlgn="b" latinLnBrk="0" hangingPunct="1">
                        <a:lnSpc>
                          <a:spcPct val="100000"/>
                        </a:lnSpc>
                        <a:spcBef>
                          <a:spcPts val="0"/>
                        </a:spcBef>
                        <a:spcAft>
                          <a:spcPts val="0"/>
                        </a:spcAft>
                        <a:buClrTx/>
                        <a:buSzTx/>
                        <a:buFontTx/>
                        <a:buNone/>
                      </a:pPr>
                      <a:r>
                        <a:rPr lang="en-US" sz="2000" b="0" u="none" strike="noStrike" kern="1200" dirty="0">
                          <a:solidFill>
                            <a:schemeClr val="dk1"/>
                          </a:solidFill>
                          <a:effectLst/>
                          <a:latin typeface="Helvetica"/>
                          <a:ea typeface="+mn-ea"/>
                          <a:cs typeface="Helvetica"/>
                        </a:rPr>
                        <a:t>Lost access to expertise</a:t>
                      </a: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b"/>
                      <a:r>
                        <a:rPr lang="en-US" sz="2000" b="0" i="0" u="none" strike="noStrike" dirty="0">
                          <a:solidFill>
                            <a:srgbClr val="000000"/>
                          </a:solidFill>
                          <a:effectLst/>
                          <a:latin typeface="Helvetica"/>
                          <a:cs typeface="Helvetica"/>
                        </a:rPr>
                        <a:t>0.0321</a:t>
                      </a: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66243006"/>
                  </a:ext>
                </a:extLst>
              </a:tr>
              <a:tr h="446889">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2000" b="0" u="none" strike="noStrike" kern="1200" dirty="0">
                          <a:solidFill>
                            <a:schemeClr val="dk1"/>
                          </a:solidFill>
                          <a:effectLst/>
                          <a:latin typeface="Helvetica"/>
                          <a:ea typeface="+mn-ea"/>
                          <a:cs typeface="Helvetica"/>
                        </a:rPr>
                        <a:t>9</a:t>
                      </a: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2F2F2"/>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2000" b="0" u="none" strike="noStrike" kern="1200" dirty="0">
                          <a:solidFill>
                            <a:schemeClr val="dk1"/>
                          </a:solidFill>
                          <a:effectLst/>
                          <a:latin typeface="Helvetica"/>
                          <a:ea typeface="+mn-ea"/>
                          <a:cs typeface="Helvetica"/>
                        </a:rPr>
                        <a:t>Timeline uncertainty for returning to work</a:t>
                      </a: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2F2F2"/>
                    </a:solidFill>
                  </a:tcPr>
                </a:tc>
                <a:tc>
                  <a:txBody>
                    <a:bodyPr/>
                    <a:lstStyle/>
                    <a:p>
                      <a:pPr algn="ctr" fontAlgn="b"/>
                      <a:r>
                        <a:rPr lang="en-US" sz="2000" b="0" i="0" u="none" strike="noStrike" dirty="0">
                          <a:solidFill>
                            <a:srgbClr val="000000"/>
                          </a:solidFill>
                          <a:effectLst/>
                          <a:latin typeface="Helvetica"/>
                          <a:cs typeface="Helvetica"/>
                        </a:rPr>
                        <a:t>0.0277</a:t>
                      </a:r>
                    </a:p>
                  </a:txBody>
                  <a:tcPr marL="6350" marR="6350" marT="6350" marB="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2F2F2"/>
                    </a:solidFill>
                  </a:tcPr>
                </a:tc>
                <a:extLst>
                  <a:ext uri="{0D108BD9-81ED-4DB2-BD59-A6C34878D82A}">
                    <a16:rowId xmlns:a16="http://schemas.microsoft.com/office/drawing/2014/main" val="2154422277"/>
                  </a:ext>
                </a:extLst>
              </a:tr>
              <a:tr h="446889">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2000" b="0" u="none" strike="noStrike" kern="1200" dirty="0">
                          <a:solidFill>
                            <a:schemeClr val="dk1"/>
                          </a:solidFill>
                          <a:effectLst/>
                          <a:latin typeface="Helvetica"/>
                          <a:ea typeface="+mn-ea"/>
                          <a:cs typeface="Helvetica"/>
                        </a:rPr>
                        <a:t>10</a:t>
                      </a:r>
                    </a:p>
                  </a:txBody>
                  <a:tcPr marL="6350" marR="6350" marT="6350" marB="0" anchor="ctr">
                    <a:lnT w="12700" cap="flat" cmpd="sng" algn="ctr">
                      <a:solidFill>
                        <a:schemeClr val="bg1">
                          <a:lumMod val="75000"/>
                        </a:schemeClr>
                      </a:solidFill>
                      <a:prstDash val="solid"/>
                      <a:round/>
                      <a:headEnd type="none" w="med" len="med"/>
                      <a:tailEnd type="none" w="med" len="med"/>
                    </a:lnT>
                    <a:lnB w="2857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marL="0" marR="0" lvl="0" indent="0" algn="ctr" rtl="0" eaLnBrk="1" fontAlgn="b" latinLnBrk="0" hangingPunct="1">
                        <a:lnSpc>
                          <a:spcPct val="100000"/>
                        </a:lnSpc>
                        <a:spcBef>
                          <a:spcPts val="0"/>
                        </a:spcBef>
                        <a:spcAft>
                          <a:spcPts val="0"/>
                        </a:spcAft>
                        <a:buClrTx/>
                        <a:buSzTx/>
                        <a:buFontTx/>
                        <a:buNone/>
                      </a:pPr>
                      <a:r>
                        <a:rPr lang="en-US" sz="2000" b="0" u="none" strike="noStrike" kern="1200" dirty="0">
                          <a:solidFill>
                            <a:schemeClr val="dk1"/>
                          </a:solidFill>
                          <a:effectLst/>
                          <a:latin typeface="Helvetica"/>
                          <a:ea typeface="+mn-ea"/>
                          <a:cs typeface="Helvetica"/>
                        </a:rPr>
                        <a:t>Personal mental/physical health has impacted productivity</a:t>
                      </a:r>
                    </a:p>
                  </a:txBody>
                  <a:tcPr marL="6350" marR="6350" marT="6350" marB="0" anchor="ctr">
                    <a:lnT w="12700" cap="flat" cmpd="sng" algn="ctr">
                      <a:solidFill>
                        <a:schemeClr val="bg1">
                          <a:lumMod val="75000"/>
                        </a:schemeClr>
                      </a:solidFill>
                      <a:prstDash val="solid"/>
                      <a:round/>
                      <a:headEnd type="none" w="med" len="med"/>
                      <a:tailEnd type="none" w="med" len="med"/>
                    </a:lnT>
                    <a:lnB w="2857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a:r>
                        <a:rPr lang="en-US" sz="2000" b="0" i="0" u="none" strike="noStrike" kern="1200" dirty="0">
                          <a:solidFill>
                            <a:srgbClr val="000000"/>
                          </a:solidFill>
                          <a:effectLst/>
                          <a:latin typeface="Helvetica"/>
                          <a:ea typeface="+mn-ea"/>
                          <a:cs typeface="Helvetica"/>
                        </a:rPr>
                        <a:t>0.0258</a:t>
                      </a:r>
                    </a:p>
                  </a:txBody>
                  <a:tcPr marL="6350" marR="6350" marT="6350" marB="0" anchor="ctr">
                    <a:lnT w="12700" cap="flat" cmpd="sng" algn="ctr">
                      <a:solidFill>
                        <a:schemeClr val="bg1">
                          <a:lumMod val="75000"/>
                        </a:schemeClr>
                      </a:solidFill>
                      <a:prstDash val="solid"/>
                      <a:round/>
                      <a:headEnd type="none" w="med" len="med"/>
                      <a:tailEnd type="none" w="med" len="med"/>
                    </a:lnT>
                    <a:lnB w="28575"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58179403"/>
                  </a:ext>
                </a:extLst>
              </a:tr>
            </a:tbl>
          </a:graphicData>
        </a:graphic>
      </p:graphicFrame>
      <p:sp>
        <p:nvSpPr>
          <p:cNvPr id="2" name="TextBox 1">
            <a:extLst>
              <a:ext uri="{FF2B5EF4-FFF2-40B4-BE49-F238E27FC236}">
                <a16:creationId xmlns:a16="http://schemas.microsoft.com/office/drawing/2014/main" id="{0426C01B-3219-2345-B73A-830D2BC0A890}"/>
              </a:ext>
            </a:extLst>
          </p:cNvPr>
          <p:cNvSpPr txBox="1"/>
          <p:nvPr/>
        </p:nvSpPr>
        <p:spPr>
          <a:xfrm>
            <a:off x="10824587" y="6222949"/>
            <a:ext cx="1215013"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charset="0"/>
                <a:ea typeface="ＭＳ Ｐゴシック" charset="0"/>
                <a:cs typeface="Arial" charset="0"/>
              </a:rPr>
              <a:t>AUC = 79.3</a:t>
            </a:r>
          </a:p>
        </p:txBody>
      </p:sp>
    </p:spTree>
    <p:extLst>
      <p:ext uri="{BB962C8B-B14F-4D97-AF65-F5344CB8AC3E}">
        <p14:creationId xmlns:p14="http://schemas.microsoft.com/office/powerpoint/2010/main" val="42610907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DF900-9D50-483A-915F-3DB4B8C551C5}"/>
              </a:ext>
            </a:extLst>
          </p:cNvPr>
          <p:cNvSpPr>
            <a:spLocks noGrp="1"/>
          </p:cNvSpPr>
          <p:nvPr>
            <p:ph type="title"/>
          </p:nvPr>
        </p:nvSpPr>
        <p:spPr/>
        <p:txBody>
          <a:bodyPr/>
          <a:lstStyle/>
          <a:p>
            <a:r>
              <a:rPr lang="en-US" dirty="0"/>
              <a:t>NIH’s Priorities for Early Career Investigators</a:t>
            </a:r>
          </a:p>
        </p:txBody>
      </p:sp>
      <p:grpSp>
        <p:nvGrpSpPr>
          <p:cNvPr id="12" name="Group 11">
            <a:extLst>
              <a:ext uri="{FF2B5EF4-FFF2-40B4-BE49-F238E27FC236}">
                <a16:creationId xmlns:a16="http://schemas.microsoft.com/office/drawing/2014/main" id="{6A9EA35B-0BCA-449D-88A6-706103725F5D}"/>
              </a:ext>
            </a:extLst>
          </p:cNvPr>
          <p:cNvGrpSpPr/>
          <p:nvPr/>
        </p:nvGrpSpPr>
        <p:grpSpPr>
          <a:xfrm>
            <a:off x="308939" y="1519537"/>
            <a:ext cx="11574122" cy="4519966"/>
            <a:chOff x="306927" y="1260483"/>
            <a:chExt cx="11574122" cy="4519966"/>
          </a:xfrm>
          <a:effectLst>
            <a:outerShdw blurRad="50800" dist="38100" dir="2700000" algn="tl" rotWithShape="0">
              <a:prstClr val="black">
                <a:alpha val="40000"/>
              </a:prstClr>
            </a:outerShdw>
          </a:effectLst>
        </p:grpSpPr>
        <p:pic>
          <p:nvPicPr>
            <p:cNvPr id="4" name="Picture 3">
              <a:extLst>
                <a:ext uri="{FF2B5EF4-FFF2-40B4-BE49-F238E27FC236}">
                  <a16:creationId xmlns:a16="http://schemas.microsoft.com/office/drawing/2014/main" id="{ACE92086-5F27-4DAB-BE80-2533B7729C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6927" y="1260483"/>
              <a:ext cx="3091738" cy="2121408"/>
            </a:xfrm>
            <a:prstGeom prst="rect">
              <a:avLst/>
            </a:prstGeom>
          </p:spPr>
        </p:pic>
        <p:pic>
          <p:nvPicPr>
            <p:cNvPr id="1026" name="Picture 2" descr="See the source image">
              <a:extLst>
                <a:ext uri="{FF2B5EF4-FFF2-40B4-BE49-F238E27FC236}">
                  <a16:creationId xmlns:a16="http://schemas.microsoft.com/office/drawing/2014/main" id="{7B560986-E5DA-4977-A35F-127B5E0B91F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76503" y="1265349"/>
              <a:ext cx="1817481" cy="212140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ilary Finucane">
              <a:extLst>
                <a:ext uri="{FF2B5EF4-FFF2-40B4-BE49-F238E27FC236}">
                  <a16:creationId xmlns:a16="http://schemas.microsoft.com/office/drawing/2014/main" id="{0731389F-EB2E-4F66-8D6C-ACAF699DA51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54475" y="1267781"/>
              <a:ext cx="2977827" cy="212140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Dylan Gee">
              <a:extLst>
                <a:ext uri="{FF2B5EF4-FFF2-40B4-BE49-F238E27FC236}">
                  <a16:creationId xmlns:a16="http://schemas.microsoft.com/office/drawing/2014/main" id="{7F502F82-DC11-482B-A624-8B939F808AA2}"/>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8645"/>
            <a:stretch/>
          </p:blipFill>
          <p:spPr bwMode="auto">
            <a:xfrm>
              <a:off x="2930897" y="3494449"/>
              <a:ext cx="2118515" cy="22860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Transporting a patient in Nepal">
              <a:extLst>
                <a:ext uri="{FF2B5EF4-FFF2-40B4-BE49-F238E27FC236}">
                  <a16:creationId xmlns:a16="http://schemas.microsoft.com/office/drawing/2014/main" id="{0B9CFA26-AE47-4F9C-93DF-4E56B0CDDC7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38369" y="3494449"/>
              <a:ext cx="3426736" cy="2286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653D9F23-B9FA-4E5C-B0F9-C71935DBDF1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6895" y="3470258"/>
              <a:ext cx="2500759" cy="2286000"/>
            </a:xfrm>
            <a:prstGeom prst="rect">
              <a:avLst/>
            </a:prstGeom>
          </p:spPr>
        </p:pic>
        <p:pic>
          <p:nvPicPr>
            <p:cNvPr id="10" name="Picture 9">
              <a:extLst>
                <a:ext uri="{FF2B5EF4-FFF2-40B4-BE49-F238E27FC236}">
                  <a16:creationId xmlns:a16="http://schemas.microsoft.com/office/drawing/2014/main" id="{22C79B3E-5888-4335-9806-6D7B914337A2}"/>
                </a:ext>
              </a:extLst>
            </p:cNvPr>
            <p:cNvPicPr>
              <a:picLocks noChangeAspect="1"/>
            </p:cNvPicPr>
            <p:nvPr/>
          </p:nvPicPr>
          <p:blipFill>
            <a:blip r:embed="rId8"/>
            <a:stretch>
              <a:fillRect/>
            </a:stretch>
          </p:blipFill>
          <p:spPr>
            <a:xfrm>
              <a:off x="8681630" y="1262916"/>
              <a:ext cx="3199419" cy="2121408"/>
            </a:xfrm>
            <a:prstGeom prst="rect">
              <a:avLst/>
            </a:prstGeom>
          </p:spPr>
        </p:pic>
        <p:pic>
          <p:nvPicPr>
            <p:cNvPr id="11" name="Picture 10">
              <a:extLst>
                <a:ext uri="{FF2B5EF4-FFF2-40B4-BE49-F238E27FC236}">
                  <a16:creationId xmlns:a16="http://schemas.microsoft.com/office/drawing/2014/main" id="{F832FE3D-B64F-4587-8720-64EDA6427AF3}"/>
                </a:ext>
              </a:extLst>
            </p:cNvPr>
            <p:cNvPicPr>
              <a:picLocks noChangeAspect="1"/>
            </p:cNvPicPr>
            <p:nvPr/>
          </p:nvPicPr>
          <p:blipFill>
            <a:blip r:embed="rId9"/>
            <a:stretch>
              <a:fillRect/>
            </a:stretch>
          </p:blipFill>
          <p:spPr>
            <a:xfrm>
              <a:off x="5152655" y="3494449"/>
              <a:ext cx="3182471" cy="2286000"/>
            </a:xfrm>
            <a:prstGeom prst="rect">
              <a:avLst/>
            </a:prstGeom>
          </p:spPr>
        </p:pic>
      </p:grpSp>
      <p:sp>
        <p:nvSpPr>
          <p:cNvPr id="3" name="TextBox 2">
            <a:extLst>
              <a:ext uri="{FF2B5EF4-FFF2-40B4-BE49-F238E27FC236}">
                <a16:creationId xmlns:a16="http://schemas.microsoft.com/office/drawing/2014/main" id="{9931BA30-D16C-314B-8371-0679A71A5358}"/>
              </a:ext>
            </a:extLst>
          </p:cNvPr>
          <p:cNvSpPr txBox="1"/>
          <p:nvPr/>
        </p:nvSpPr>
        <p:spPr>
          <a:xfrm>
            <a:off x="8440381" y="6308209"/>
            <a:ext cx="2775119"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charset="0"/>
                <a:ea typeface="ＭＳ Ｐゴシック" charset="0"/>
                <a:cs typeface="Arial" charset="0"/>
              </a:rPr>
              <a:t>Thanks to Francis Collins</a:t>
            </a:r>
          </a:p>
        </p:txBody>
      </p:sp>
    </p:spTree>
    <p:extLst>
      <p:ext uri="{BB962C8B-B14F-4D97-AF65-F5344CB8AC3E}">
        <p14:creationId xmlns:p14="http://schemas.microsoft.com/office/powerpoint/2010/main" val="3527391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Flexibilities</a:t>
            </a:r>
          </a:p>
        </p:txBody>
      </p:sp>
      <p:sp>
        <p:nvSpPr>
          <p:cNvPr id="5" name="Content Placeholder 2"/>
          <p:cNvSpPr>
            <a:spLocks noGrp="1"/>
          </p:cNvSpPr>
          <p:nvPr>
            <p:ph idx="1"/>
          </p:nvPr>
        </p:nvSpPr>
        <p:spPr/>
        <p:txBody>
          <a:bodyPr/>
          <a:lstStyle/>
          <a:p>
            <a:r>
              <a:rPr lang="en-US" dirty="0"/>
              <a:t>No-cost extensions (2nd no-cost extensions)</a:t>
            </a:r>
          </a:p>
          <a:p>
            <a:r>
              <a:rPr lang="en-US" dirty="0"/>
              <a:t>Funded extensions for select F and K awards</a:t>
            </a:r>
          </a:p>
          <a:p>
            <a:r>
              <a:rPr lang="en-US" dirty="0"/>
              <a:t>Eligibility extensions:</a:t>
            </a:r>
          </a:p>
          <a:p>
            <a:pPr lvl="1"/>
            <a:r>
              <a:rPr lang="en-US" dirty="0"/>
              <a:t>Early Stage Investigator status</a:t>
            </a:r>
          </a:p>
          <a:p>
            <a:pPr lvl="1"/>
            <a:r>
              <a:rPr lang="en-US" dirty="0"/>
              <a:t>K99/R00</a:t>
            </a:r>
          </a:p>
          <a:p>
            <a:r>
              <a:rPr lang="en-US" dirty="0"/>
              <a:t>Leniency on late applications</a:t>
            </a:r>
          </a:p>
          <a:p>
            <a:r>
              <a:rPr lang="en-US" dirty="0"/>
              <a:t>Preliminary data post-submission</a:t>
            </a:r>
          </a:p>
          <a:p>
            <a:endParaRPr lang="en-US" dirty="0"/>
          </a:p>
          <a:p>
            <a:endParaRPr lang="en-US" dirty="0"/>
          </a:p>
        </p:txBody>
      </p:sp>
      <p:pic>
        <p:nvPicPr>
          <p:cNvPr id="4" name="Picture 3">
            <a:extLst>
              <a:ext uri="{FF2B5EF4-FFF2-40B4-BE49-F238E27FC236}">
                <a16:creationId xmlns:a16="http://schemas.microsoft.com/office/drawing/2014/main" id="{9B1DE6C3-1C76-44D4-9B22-76067521DB28}"/>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976360" y="2217420"/>
            <a:ext cx="2423160" cy="2423160"/>
          </a:xfrm>
          <a:prstGeom prst="rect">
            <a:avLst/>
          </a:prstGeom>
        </p:spPr>
      </p:pic>
    </p:spTree>
    <p:extLst>
      <p:ext uri="{BB962C8B-B14F-4D97-AF65-F5344CB8AC3E}">
        <p14:creationId xmlns:p14="http://schemas.microsoft.com/office/powerpoint/2010/main" val="31426504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Funded Extensions</a:t>
            </a:r>
          </a:p>
        </p:txBody>
      </p:sp>
      <p:sp>
        <p:nvSpPr>
          <p:cNvPr id="5" name="Content Placeholder 2"/>
          <p:cNvSpPr>
            <a:spLocks noGrp="1"/>
          </p:cNvSpPr>
          <p:nvPr>
            <p:ph idx="1"/>
          </p:nvPr>
        </p:nvSpPr>
        <p:spPr>
          <a:xfrm>
            <a:off x="609600" y="3122579"/>
            <a:ext cx="7772400" cy="3055975"/>
          </a:xfrm>
        </p:spPr>
        <p:txBody>
          <a:bodyPr/>
          <a:lstStyle/>
          <a:p>
            <a:r>
              <a:rPr lang="en-US" dirty="0"/>
              <a:t>Select F and K awards, case-by-case basis</a:t>
            </a:r>
          </a:p>
          <a:p>
            <a:r>
              <a:rPr lang="en-US" dirty="0"/>
              <a:t>Decisions based on</a:t>
            </a:r>
          </a:p>
          <a:p>
            <a:pPr lvl="1"/>
            <a:r>
              <a:rPr lang="en-US" dirty="0"/>
              <a:t>Availability of funds</a:t>
            </a:r>
          </a:p>
          <a:p>
            <a:pPr lvl="1"/>
            <a:r>
              <a:rPr lang="en-US" dirty="0"/>
              <a:t>Activities hindered over and above lost research productivity that most individuals experienced because of COVID-19 related shutdowns</a:t>
            </a:r>
          </a:p>
        </p:txBody>
      </p:sp>
      <p:pic>
        <p:nvPicPr>
          <p:cNvPr id="4" name="Picture 3" descr="Text&#10;&#10;Description automatically generated with medium confidence">
            <a:extLst>
              <a:ext uri="{FF2B5EF4-FFF2-40B4-BE49-F238E27FC236}">
                <a16:creationId xmlns:a16="http://schemas.microsoft.com/office/drawing/2014/main" id="{A73D5AFA-F1C7-824C-BB02-9865662E029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48678" y="1295400"/>
            <a:ext cx="8494643" cy="1611976"/>
          </a:xfrm>
          <a:prstGeom prst="rect">
            <a:avLst/>
          </a:prstGeom>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5B4F3F52-A95F-479E-9F1A-3D1C0C1F639E}"/>
              </a:ext>
            </a:extLst>
          </p:cNvPr>
          <p:cNvPicPr>
            <a:picLocks noChangeAspect="1"/>
          </p:cNvPicPr>
          <p:nvPr/>
        </p:nvPicPr>
        <p:blipFill>
          <a:blip r:embed="rId3"/>
          <a:stretch>
            <a:fillRect/>
          </a:stretch>
        </p:blipFill>
        <p:spPr>
          <a:xfrm>
            <a:off x="8628696" y="3102640"/>
            <a:ext cx="3151823" cy="2612360"/>
          </a:xfrm>
          <a:prstGeom prst="rect">
            <a:avLst/>
          </a:prstGeom>
        </p:spPr>
      </p:pic>
    </p:spTree>
    <p:extLst>
      <p:ext uri="{BB962C8B-B14F-4D97-AF65-F5344CB8AC3E}">
        <p14:creationId xmlns:p14="http://schemas.microsoft.com/office/powerpoint/2010/main" val="2034911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244F1-612E-6D4D-9C38-33916074E3D8}"/>
              </a:ext>
            </a:extLst>
          </p:cNvPr>
          <p:cNvSpPr>
            <a:spLocks noGrp="1"/>
          </p:cNvSpPr>
          <p:nvPr>
            <p:ph type="title"/>
          </p:nvPr>
        </p:nvSpPr>
        <p:spPr/>
        <p:txBody>
          <a:bodyPr/>
          <a:lstStyle/>
          <a:p>
            <a:r>
              <a:rPr lang="en-US" dirty="0"/>
              <a:t>COVID-19: Acceleration!</a:t>
            </a:r>
          </a:p>
        </p:txBody>
      </p:sp>
      <p:sp>
        <p:nvSpPr>
          <p:cNvPr id="3" name="Slide Number Placeholder 2">
            <a:extLst>
              <a:ext uri="{FF2B5EF4-FFF2-40B4-BE49-F238E27FC236}">
                <a16:creationId xmlns:a16="http://schemas.microsoft.com/office/drawing/2014/main" id="{1F7F3FD5-05B3-F743-8DAE-C0CC5CFF4183}"/>
              </a:ext>
            </a:extLst>
          </p:cNvPr>
          <p:cNvSpPr>
            <a:spLocks noGrp="1"/>
          </p:cNvSpPr>
          <p:nvPr>
            <p:ph type="sldNum" sz="quarter" idx="10"/>
          </p:nvPr>
        </p:nvSpPr>
        <p:spPr/>
        <p:txBody>
          <a:bodyPr/>
          <a:lstStyle/>
          <a:p>
            <a:fld id="{D303D29F-C580-5C4D-AAA1-94293C4E9288}" type="slidenum">
              <a:rPr lang="en-US" smtClean="0"/>
              <a:pPr/>
              <a:t>2</a:t>
            </a:fld>
            <a:endParaRPr lang="en-US" dirty="0"/>
          </a:p>
        </p:txBody>
      </p:sp>
      <p:pic>
        <p:nvPicPr>
          <p:cNvPr id="4" name="Picture 3">
            <a:extLst>
              <a:ext uri="{FF2B5EF4-FFF2-40B4-BE49-F238E27FC236}">
                <a16:creationId xmlns:a16="http://schemas.microsoft.com/office/drawing/2014/main" id="{81D332B6-C2EB-5A4C-AEBA-9B164158C8A6}"/>
              </a:ext>
            </a:extLst>
          </p:cNvPr>
          <p:cNvPicPr>
            <a:picLocks noChangeAspect="1"/>
          </p:cNvPicPr>
          <p:nvPr/>
        </p:nvPicPr>
        <p:blipFill>
          <a:blip r:embed="rId2"/>
          <a:stretch>
            <a:fillRect/>
          </a:stretch>
        </p:blipFill>
        <p:spPr>
          <a:xfrm>
            <a:off x="200152" y="1295400"/>
            <a:ext cx="6595589" cy="3976944"/>
          </a:xfrm>
          <a:prstGeom prst="rect">
            <a:avLst/>
          </a:prstGeom>
          <a:effectLst>
            <a:outerShdw blurRad="50800" dist="38100" dir="2700000" algn="tl" rotWithShape="0">
              <a:prstClr val="black">
                <a:alpha val="40000"/>
              </a:prstClr>
            </a:outerShdw>
          </a:effectLst>
        </p:spPr>
      </p:pic>
      <p:pic>
        <p:nvPicPr>
          <p:cNvPr id="5" name="Picture 4">
            <a:extLst>
              <a:ext uri="{FF2B5EF4-FFF2-40B4-BE49-F238E27FC236}">
                <a16:creationId xmlns:a16="http://schemas.microsoft.com/office/drawing/2014/main" id="{ED699B9B-230D-4F47-B130-54EB6402DA03}"/>
              </a:ext>
            </a:extLst>
          </p:cNvPr>
          <p:cNvPicPr>
            <a:picLocks noChangeAspect="1"/>
          </p:cNvPicPr>
          <p:nvPr/>
        </p:nvPicPr>
        <p:blipFill>
          <a:blip r:embed="rId3"/>
          <a:stretch>
            <a:fillRect/>
          </a:stretch>
        </p:blipFill>
        <p:spPr>
          <a:xfrm>
            <a:off x="7245096" y="1431085"/>
            <a:ext cx="4445000" cy="2476500"/>
          </a:xfrm>
          <a:prstGeom prst="rect">
            <a:avLst/>
          </a:prstGeom>
          <a:effectLst>
            <a:outerShdw blurRad="50800" dist="38100" dir="2700000" algn="tl" rotWithShape="0">
              <a:prstClr val="black">
                <a:alpha val="40000"/>
              </a:prstClr>
            </a:outerShdw>
          </a:effectLst>
        </p:spPr>
      </p:pic>
      <p:pic>
        <p:nvPicPr>
          <p:cNvPr id="7" name="Picture 6" descr="Graphical user interface, text, application, email&#10;&#10;Description automatically generated">
            <a:extLst>
              <a:ext uri="{FF2B5EF4-FFF2-40B4-BE49-F238E27FC236}">
                <a16:creationId xmlns:a16="http://schemas.microsoft.com/office/drawing/2014/main" id="{322EB563-6E28-B644-A4E0-100C8E36C95B}"/>
              </a:ext>
            </a:extLst>
          </p:cNvPr>
          <p:cNvPicPr>
            <a:picLocks noChangeAspect="1"/>
          </p:cNvPicPr>
          <p:nvPr/>
        </p:nvPicPr>
        <p:blipFill>
          <a:blip r:embed="rId4"/>
          <a:stretch>
            <a:fillRect/>
          </a:stretch>
        </p:blipFill>
        <p:spPr>
          <a:xfrm>
            <a:off x="7023276" y="4191001"/>
            <a:ext cx="4957607" cy="1595748"/>
          </a:xfrm>
          <a:prstGeom prst="rect">
            <a:avLst/>
          </a:prstGeom>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id="{181E712E-2111-1146-95ED-0F967893687A}"/>
              </a:ext>
            </a:extLst>
          </p:cNvPr>
          <p:cNvSpPr txBox="1"/>
          <p:nvPr/>
        </p:nvSpPr>
        <p:spPr>
          <a:xfrm>
            <a:off x="4362718" y="6136096"/>
            <a:ext cx="7652801" cy="523220"/>
          </a:xfrm>
          <a:prstGeom prst="rect">
            <a:avLst/>
          </a:prstGeom>
          <a:noFill/>
        </p:spPr>
        <p:txBody>
          <a:bodyPr wrap="none" rtlCol="0">
            <a:spAutoFit/>
          </a:bodyPr>
          <a:lstStyle/>
          <a:p>
            <a:r>
              <a:rPr lang="en-US" sz="1400" dirty="0">
                <a:hlinkClick r:id="rId5"/>
              </a:rPr>
              <a:t>https://www.nejm.org/doi/pdf/10.1056/NEJMoa2007764?articleTools=true</a:t>
            </a:r>
          </a:p>
          <a:p>
            <a:r>
              <a:rPr lang="en-US" sz="1400" dirty="0">
                <a:hlinkClick r:id="rId5"/>
              </a:rPr>
              <a:t>https://www.fda.gov/news-events/press-announcements/fda-approves-first-treatment-covid-19</a:t>
            </a:r>
            <a:r>
              <a:rPr lang="en-US" sz="1400" dirty="0"/>
              <a:t> </a:t>
            </a:r>
          </a:p>
        </p:txBody>
      </p:sp>
    </p:spTree>
    <p:extLst>
      <p:ext uri="{BB962C8B-B14F-4D97-AF65-F5344CB8AC3E}">
        <p14:creationId xmlns:p14="http://schemas.microsoft.com/office/powerpoint/2010/main" val="20687517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38F502B-0BD9-4134-A194-2275B99A1766}"/>
              </a:ext>
            </a:extLst>
          </p:cNvPr>
          <p:cNvGrpSpPr/>
          <p:nvPr/>
        </p:nvGrpSpPr>
        <p:grpSpPr>
          <a:xfrm>
            <a:off x="1524000" y="808786"/>
            <a:ext cx="9144000" cy="5240428"/>
            <a:chOff x="1504544" y="412497"/>
            <a:chExt cx="9144000" cy="5240428"/>
          </a:xfrm>
        </p:grpSpPr>
        <p:sp>
          <p:nvSpPr>
            <p:cNvPr id="5" name="Rectangle 4">
              <a:extLst>
                <a:ext uri="{FF2B5EF4-FFF2-40B4-BE49-F238E27FC236}">
                  <a16:creationId xmlns:a16="http://schemas.microsoft.com/office/drawing/2014/main" id="{D02EE195-E15D-4A97-A934-032B5E02105B}"/>
                </a:ext>
              </a:extLst>
            </p:cNvPr>
            <p:cNvSpPr/>
            <p:nvPr/>
          </p:nvSpPr>
          <p:spPr>
            <a:xfrm>
              <a:off x="1504544" y="412497"/>
              <a:ext cx="9144000" cy="794661"/>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FFFFFF"/>
                  </a:solidFill>
                  <a:effectLst/>
                  <a:uLnTx/>
                  <a:uFillTx/>
                  <a:latin typeface="Calibri" panose="020F0502020204030204"/>
                  <a:ea typeface="+mn-ea"/>
                  <a:cs typeface="+mn-cs"/>
                </a:rPr>
                <a:t>CY19 and CY20 ESI Extension Approvals</a:t>
              </a:r>
              <a:endParaRPr kumimoji="0" lang="en-US" sz="135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aphicFrame>
          <p:nvGraphicFramePr>
            <p:cNvPr id="16" name="Chart 15">
              <a:extLst>
                <a:ext uri="{FF2B5EF4-FFF2-40B4-BE49-F238E27FC236}">
                  <a16:creationId xmlns:a16="http://schemas.microsoft.com/office/drawing/2014/main" id="{6545DF87-1006-4272-82B4-D9A0AFC8D8D6}"/>
                </a:ext>
              </a:extLst>
            </p:cNvPr>
            <p:cNvGraphicFramePr>
              <a:graphicFrameLocks/>
            </p:cNvGraphicFramePr>
            <p:nvPr/>
          </p:nvGraphicFramePr>
          <p:xfrm>
            <a:off x="1845158" y="1785013"/>
            <a:ext cx="8462772" cy="3867912"/>
          </p:xfrm>
          <a:graphic>
            <a:graphicData uri="http://schemas.openxmlformats.org/drawingml/2006/chart">
              <c:chart xmlns:c="http://schemas.openxmlformats.org/drawingml/2006/chart" xmlns:r="http://schemas.openxmlformats.org/officeDocument/2006/relationships" r:id="rId3"/>
            </a:graphicData>
          </a:graphic>
        </p:graphicFrame>
      </p:grpSp>
    </p:spTree>
    <p:extLst>
      <p:ext uri="{BB962C8B-B14F-4D97-AF65-F5344CB8AC3E}">
        <p14:creationId xmlns:p14="http://schemas.microsoft.com/office/powerpoint/2010/main" val="41335261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Childcare Allowance</a:t>
            </a:r>
          </a:p>
        </p:txBody>
      </p:sp>
      <p:sp>
        <p:nvSpPr>
          <p:cNvPr id="5" name="Content Placeholder 2"/>
          <p:cNvSpPr>
            <a:spLocks noGrp="1"/>
          </p:cNvSpPr>
          <p:nvPr>
            <p:ph idx="1"/>
          </p:nvPr>
        </p:nvSpPr>
        <p:spPr>
          <a:xfrm>
            <a:off x="609600" y="2947481"/>
            <a:ext cx="10972800" cy="3231073"/>
          </a:xfrm>
        </p:spPr>
        <p:txBody>
          <a:bodyPr/>
          <a:lstStyle/>
          <a:p>
            <a:r>
              <a:rPr lang="en-US" dirty="0"/>
              <a:t>$2500 / year / Fellow</a:t>
            </a:r>
          </a:p>
          <a:p>
            <a:r>
              <a:rPr lang="en-US" dirty="0"/>
              <a:t>Defray child-care costs</a:t>
            </a:r>
          </a:p>
          <a:p>
            <a:pPr lvl="1"/>
            <a:r>
              <a:rPr lang="en-US" dirty="0"/>
              <a:t>Children &lt; 13 years, disabled &lt; 18 years</a:t>
            </a:r>
          </a:p>
          <a:p>
            <a:pPr lvl="1"/>
            <a:r>
              <a:rPr lang="en-US" dirty="0"/>
              <a:t>Licensed childcare provider</a:t>
            </a:r>
          </a:p>
          <a:p>
            <a:pPr lvl="1"/>
            <a:r>
              <a:rPr lang="en-US" dirty="0"/>
              <a:t>Recipient responsible for documentation</a:t>
            </a:r>
          </a:p>
          <a:p>
            <a:r>
              <a:rPr lang="en-US" dirty="0"/>
              <a:t>Plan for T awardees in FY2022</a:t>
            </a:r>
          </a:p>
          <a:p>
            <a:endParaRPr lang="en-US" dirty="0"/>
          </a:p>
        </p:txBody>
      </p:sp>
      <p:pic>
        <p:nvPicPr>
          <p:cNvPr id="4" name="Picture 3">
            <a:extLst>
              <a:ext uri="{FF2B5EF4-FFF2-40B4-BE49-F238E27FC236}">
                <a16:creationId xmlns:a16="http://schemas.microsoft.com/office/drawing/2014/main" id="{E01898BA-2410-4440-8EF3-62BA903C3B8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00299" y="1302262"/>
            <a:ext cx="7391401" cy="1454815"/>
          </a:xfrm>
          <a:prstGeom prst="rect">
            <a:avLst/>
          </a:prstGeom>
          <a:effectLst>
            <a:outerShdw blurRad="50800" dist="38100" dir="2700000" algn="tl" rotWithShape="0">
              <a:prstClr val="black">
                <a:alpha val="40000"/>
              </a:prstClr>
            </a:outerShdw>
          </a:effectLst>
        </p:spPr>
      </p:pic>
      <p:pic>
        <p:nvPicPr>
          <p:cNvPr id="2050" name="Picture 2" descr="See the source image">
            <a:extLst>
              <a:ext uri="{FF2B5EF4-FFF2-40B4-BE49-F238E27FC236}">
                <a16:creationId xmlns:a16="http://schemas.microsoft.com/office/drawing/2014/main" id="{7D4C06F6-30BE-4D97-8E57-418F84D3A94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750" t="4722" r="15843" b="4722"/>
          <a:stretch/>
        </p:blipFill>
        <p:spPr bwMode="auto">
          <a:xfrm>
            <a:off x="8272795" y="2757077"/>
            <a:ext cx="3478444" cy="36118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26012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64228-CFD8-C74D-A786-749B5D750790}"/>
              </a:ext>
            </a:extLst>
          </p:cNvPr>
          <p:cNvSpPr>
            <a:spLocks noGrp="1"/>
          </p:cNvSpPr>
          <p:nvPr>
            <p:ph type="title"/>
          </p:nvPr>
        </p:nvSpPr>
        <p:spPr/>
        <p:txBody>
          <a:bodyPr/>
          <a:lstStyle/>
          <a:p>
            <a:r>
              <a:rPr lang="en-US" dirty="0"/>
              <a:t>Perspectives For the Future</a:t>
            </a:r>
          </a:p>
        </p:txBody>
      </p:sp>
      <p:sp>
        <p:nvSpPr>
          <p:cNvPr id="3" name="Slide Number Placeholder 2">
            <a:extLst>
              <a:ext uri="{FF2B5EF4-FFF2-40B4-BE49-F238E27FC236}">
                <a16:creationId xmlns:a16="http://schemas.microsoft.com/office/drawing/2014/main" id="{42EC0708-FB42-8A44-857D-6FE012066987}"/>
              </a:ext>
            </a:extLst>
          </p:cNvPr>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303D29F-C580-5C4D-AAA1-94293C4E9288}" type="slidenum">
              <a:rPr kumimoji="0" lang="en-US" sz="1000" b="1" i="0" u="none" strike="noStrike" kern="1200" cap="none" spc="0" normalizeH="0" baseline="0" noProof="0" smtClean="0">
                <a:ln>
                  <a:noFill/>
                </a:ln>
                <a:solidFill>
                  <a:srgbClr val="000000"/>
                </a:solidFill>
                <a:effectLst/>
                <a:uLnTx/>
                <a:uFillTx/>
                <a:latin typeface="Arial" charset="0"/>
                <a:ea typeface="ＭＳ Ｐゴシック" charset="0"/>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US" sz="1000" b="1" i="0" u="none" strike="noStrike" kern="1200" cap="none" spc="0" normalizeH="0" baseline="0" noProof="0" dirty="0">
              <a:ln>
                <a:noFill/>
              </a:ln>
              <a:solidFill>
                <a:srgbClr val="000000"/>
              </a:solidFill>
              <a:effectLst/>
              <a:uLnTx/>
              <a:uFillTx/>
              <a:latin typeface="Arial" charset="0"/>
              <a:ea typeface="ＭＳ Ｐゴシック" charset="0"/>
              <a:cs typeface="Arial" charset="0"/>
            </a:endParaRPr>
          </a:p>
        </p:txBody>
      </p:sp>
      <p:pic>
        <p:nvPicPr>
          <p:cNvPr id="5" name="Picture 4">
            <a:extLst>
              <a:ext uri="{FF2B5EF4-FFF2-40B4-BE49-F238E27FC236}">
                <a16:creationId xmlns:a16="http://schemas.microsoft.com/office/drawing/2014/main" id="{CE1DD7C4-DBD5-1E48-88D7-BF209E5329A0}"/>
              </a:ext>
            </a:extLst>
          </p:cNvPr>
          <p:cNvPicPr>
            <a:picLocks noChangeAspect="1"/>
          </p:cNvPicPr>
          <p:nvPr/>
        </p:nvPicPr>
        <p:blipFill>
          <a:blip r:embed="rId2"/>
          <a:stretch>
            <a:fillRect/>
          </a:stretch>
        </p:blipFill>
        <p:spPr>
          <a:xfrm>
            <a:off x="2114548" y="1292922"/>
            <a:ext cx="7962901" cy="2690697"/>
          </a:xfrm>
          <a:prstGeom prst="rect">
            <a:avLst/>
          </a:prstGeom>
          <a:effectLst>
            <a:outerShdw blurRad="50800" dist="38100" dir="2700000" algn="tl" rotWithShape="0">
              <a:prstClr val="black">
                <a:alpha val="40000"/>
              </a:prstClr>
            </a:outerShdw>
          </a:effectLst>
        </p:spPr>
      </p:pic>
      <p:sp>
        <p:nvSpPr>
          <p:cNvPr id="6" name="TextBox 5">
            <a:extLst>
              <a:ext uri="{FF2B5EF4-FFF2-40B4-BE49-F238E27FC236}">
                <a16:creationId xmlns:a16="http://schemas.microsoft.com/office/drawing/2014/main" id="{E5F6A363-F712-204C-9CB2-1EB507722DB4}"/>
              </a:ext>
            </a:extLst>
          </p:cNvPr>
          <p:cNvSpPr txBox="1"/>
          <p:nvPr/>
        </p:nvSpPr>
        <p:spPr>
          <a:xfrm>
            <a:off x="8534400" y="6324600"/>
            <a:ext cx="2999539"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charset="0"/>
                <a:ea typeface="ＭＳ Ｐゴシック" charset="0"/>
                <a:cs typeface="Arial" charset="0"/>
                <a:hlinkClick r:id="rId3"/>
              </a:rPr>
              <a:t>https://doi.org/10.1016/j.cell.2020.05.045</a:t>
            </a:r>
            <a:r>
              <a:rPr kumimoji="0" lang="en-US" sz="1200" b="0" i="0" u="none" strike="noStrike" kern="1200" cap="none" spc="0" normalizeH="0" baseline="0" noProof="0" dirty="0">
                <a:ln>
                  <a:noFill/>
                </a:ln>
                <a:solidFill>
                  <a:srgbClr val="000000"/>
                </a:solidFill>
                <a:effectLst/>
                <a:uLnTx/>
                <a:uFillTx/>
                <a:latin typeface="Arial" charset="0"/>
                <a:ea typeface="ＭＳ Ｐゴシック" charset="0"/>
                <a:cs typeface="Arial" charset="0"/>
              </a:rPr>
              <a:t> </a:t>
            </a:r>
          </a:p>
        </p:txBody>
      </p:sp>
      <p:sp>
        <p:nvSpPr>
          <p:cNvPr id="7" name="TextBox 6">
            <a:extLst>
              <a:ext uri="{FF2B5EF4-FFF2-40B4-BE49-F238E27FC236}">
                <a16:creationId xmlns:a16="http://schemas.microsoft.com/office/drawing/2014/main" id="{E6178B95-1605-C64D-B6EF-56BB8741A1F2}"/>
              </a:ext>
            </a:extLst>
          </p:cNvPr>
          <p:cNvSpPr txBox="1"/>
          <p:nvPr/>
        </p:nvSpPr>
        <p:spPr>
          <a:xfrm>
            <a:off x="606137" y="4123453"/>
            <a:ext cx="11112499" cy="224676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charset="0"/>
                <a:ea typeface="ＭＳ Ｐゴシック" charset="0"/>
                <a:cs typeface="Arial" charset="0"/>
              </a:rPr>
              <a:t>“The COVID19 crisis has magnified the systemic issues plaguing academic research … often-stifling excess requirements in publication, tenure, and grant processes; the reliance on funding from national agencies that is catered towards senior level researchers; and the lack of diversity in academic research due to the attrition of women and racial or ethnic minorities during early career stages … An unprecedented opportunity to reset … will require a concerted effort between funding agencies, universities, and the public to rethink how we support scientists, with a special emphasis on early career researchers.”</a:t>
            </a:r>
          </a:p>
        </p:txBody>
      </p:sp>
    </p:spTree>
    <p:extLst>
      <p:ext uri="{BB962C8B-B14F-4D97-AF65-F5344CB8AC3E}">
        <p14:creationId xmlns:p14="http://schemas.microsoft.com/office/powerpoint/2010/main" val="32572887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CA0BCD-5741-5F40-9EBA-B1984B932F04}"/>
              </a:ext>
            </a:extLst>
          </p:cNvPr>
          <p:cNvSpPr>
            <a:spLocks noGrp="1"/>
          </p:cNvSpPr>
          <p:nvPr>
            <p:ph type="title"/>
          </p:nvPr>
        </p:nvSpPr>
        <p:spPr/>
        <p:txBody>
          <a:bodyPr/>
          <a:lstStyle/>
          <a:p>
            <a:r>
              <a:rPr lang="en-US" dirty="0"/>
              <a:t>“Catered Towards Senior Level Researchers” </a:t>
            </a:r>
          </a:p>
        </p:txBody>
      </p:sp>
      <p:sp>
        <p:nvSpPr>
          <p:cNvPr id="3" name="Slide Number Placeholder 2">
            <a:extLst>
              <a:ext uri="{FF2B5EF4-FFF2-40B4-BE49-F238E27FC236}">
                <a16:creationId xmlns:a16="http://schemas.microsoft.com/office/drawing/2014/main" id="{228EEEE8-60CA-8849-8C23-F4814463C77D}"/>
              </a:ext>
            </a:extLst>
          </p:cNvPr>
          <p:cNvSpPr>
            <a:spLocks noGrp="1"/>
          </p:cNvSpPr>
          <p:nvPr>
            <p:ph type="sldNum" sz="quarter" idx="10"/>
          </p:nvPr>
        </p:nvSpPr>
        <p:spPr/>
        <p:txBody>
          <a:bodyPr/>
          <a:lstStyle/>
          <a:p>
            <a:fld id="{D303D29F-C580-5C4D-AAA1-94293C4E9288}" type="slidenum">
              <a:rPr lang="en-US" smtClean="0"/>
              <a:pPr/>
              <a:t>23</a:t>
            </a:fld>
            <a:endParaRPr lang="en-US" dirty="0"/>
          </a:p>
        </p:txBody>
      </p:sp>
      <p:pic>
        <p:nvPicPr>
          <p:cNvPr id="5" name="Picture 4">
            <a:extLst>
              <a:ext uri="{FF2B5EF4-FFF2-40B4-BE49-F238E27FC236}">
                <a16:creationId xmlns:a16="http://schemas.microsoft.com/office/drawing/2014/main" id="{C050EEFF-C436-5741-A6E7-80ED0BD0B66D}"/>
              </a:ext>
            </a:extLst>
          </p:cNvPr>
          <p:cNvPicPr>
            <a:picLocks noChangeAspect="1"/>
          </p:cNvPicPr>
          <p:nvPr/>
        </p:nvPicPr>
        <p:blipFill>
          <a:blip r:embed="rId2"/>
          <a:stretch>
            <a:fillRect/>
          </a:stretch>
        </p:blipFill>
        <p:spPr>
          <a:xfrm>
            <a:off x="152400" y="2286000"/>
            <a:ext cx="5544375" cy="3962400"/>
          </a:xfrm>
          <a:prstGeom prst="rect">
            <a:avLst/>
          </a:prstGeom>
          <a:effectLst>
            <a:outerShdw blurRad="50800" dist="38100" dir="2700000" algn="tl" rotWithShape="0">
              <a:prstClr val="black">
                <a:alpha val="40000"/>
              </a:prstClr>
            </a:outerShdw>
          </a:effectLst>
        </p:spPr>
      </p:pic>
      <p:sp>
        <p:nvSpPr>
          <p:cNvPr id="6" name="TextBox 5">
            <a:extLst>
              <a:ext uri="{FF2B5EF4-FFF2-40B4-BE49-F238E27FC236}">
                <a16:creationId xmlns:a16="http://schemas.microsoft.com/office/drawing/2014/main" id="{4746E0B4-010B-944F-A962-6C751A4AC00E}"/>
              </a:ext>
            </a:extLst>
          </p:cNvPr>
          <p:cNvSpPr txBox="1"/>
          <p:nvPr/>
        </p:nvSpPr>
        <p:spPr>
          <a:xfrm>
            <a:off x="5954475" y="5725180"/>
            <a:ext cx="5896486" cy="523220"/>
          </a:xfrm>
          <a:prstGeom prst="rect">
            <a:avLst/>
          </a:prstGeom>
          <a:noFill/>
        </p:spPr>
        <p:txBody>
          <a:bodyPr wrap="none" rtlCol="0">
            <a:spAutoFit/>
          </a:bodyPr>
          <a:lstStyle/>
          <a:p>
            <a:r>
              <a:rPr lang="en-US" sz="1400" dirty="0">
                <a:hlinkClick r:id="rId3"/>
              </a:rPr>
              <a:t>https://www.pnas.org/content/pnas/114/45/11801.full.pdf</a:t>
            </a:r>
            <a:r>
              <a:rPr lang="en-US" sz="1400" dirty="0"/>
              <a:t> </a:t>
            </a:r>
          </a:p>
          <a:p>
            <a:r>
              <a:rPr lang="en-US" sz="1400" dirty="0">
                <a:hlinkClick r:id="rId4"/>
              </a:rPr>
              <a:t>https://www.pnas.org/content/pnas/early/2017/03/21/1611748114.full.pdf</a:t>
            </a:r>
            <a:r>
              <a:rPr lang="en-US" sz="1400" dirty="0"/>
              <a:t> </a:t>
            </a:r>
          </a:p>
        </p:txBody>
      </p:sp>
      <p:pic>
        <p:nvPicPr>
          <p:cNvPr id="10" name="Picture 9">
            <a:extLst>
              <a:ext uri="{FF2B5EF4-FFF2-40B4-BE49-F238E27FC236}">
                <a16:creationId xmlns:a16="http://schemas.microsoft.com/office/drawing/2014/main" id="{70FA141A-E335-454F-AF5A-FFC1801D96D4}"/>
              </a:ext>
            </a:extLst>
          </p:cNvPr>
          <p:cNvPicPr>
            <a:picLocks noChangeAspect="1"/>
          </p:cNvPicPr>
          <p:nvPr/>
        </p:nvPicPr>
        <p:blipFill>
          <a:blip r:embed="rId5"/>
          <a:stretch>
            <a:fillRect/>
          </a:stretch>
        </p:blipFill>
        <p:spPr>
          <a:xfrm>
            <a:off x="5855469" y="2090582"/>
            <a:ext cx="5995492" cy="3026938"/>
          </a:xfrm>
          <a:prstGeom prst="rect">
            <a:avLst/>
          </a:prstGeom>
          <a:effectLst>
            <a:outerShdw blurRad="50800" dist="38100" dir="2700000" algn="tl" rotWithShape="0">
              <a:prstClr val="black">
                <a:alpha val="40000"/>
              </a:prstClr>
            </a:outerShdw>
          </a:effectLst>
        </p:spPr>
      </p:pic>
      <p:pic>
        <p:nvPicPr>
          <p:cNvPr id="12" name="Picture 11">
            <a:extLst>
              <a:ext uri="{FF2B5EF4-FFF2-40B4-BE49-F238E27FC236}">
                <a16:creationId xmlns:a16="http://schemas.microsoft.com/office/drawing/2014/main" id="{2BA0D754-95F3-7C4D-943D-659476000B6E}"/>
              </a:ext>
            </a:extLst>
          </p:cNvPr>
          <p:cNvPicPr>
            <a:picLocks noChangeAspect="1"/>
          </p:cNvPicPr>
          <p:nvPr/>
        </p:nvPicPr>
        <p:blipFill>
          <a:blip r:embed="rId6"/>
          <a:stretch>
            <a:fillRect/>
          </a:stretch>
        </p:blipFill>
        <p:spPr>
          <a:xfrm>
            <a:off x="341039" y="1125498"/>
            <a:ext cx="5355736" cy="96508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041899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6299E-8A8B-2C47-9ADE-4232D14DE34C}"/>
              </a:ext>
            </a:extLst>
          </p:cNvPr>
          <p:cNvSpPr>
            <a:spLocks noGrp="1"/>
          </p:cNvSpPr>
          <p:nvPr>
            <p:ph type="title"/>
          </p:nvPr>
        </p:nvSpPr>
        <p:spPr/>
        <p:txBody>
          <a:bodyPr/>
          <a:lstStyle/>
          <a:p>
            <a:r>
              <a:rPr lang="en-US" dirty="0"/>
              <a:t>Concerns About Integrity</a:t>
            </a:r>
          </a:p>
        </p:txBody>
      </p:sp>
      <p:sp>
        <p:nvSpPr>
          <p:cNvPr id="3" name="Slide Number Placeholder 2">
            <a:extLst>
              <a:ext uri="{FF2B5EF4-FFF2-40B4-BE49-F238E27FC236}">
                <a16:creationId xmlns:a16="http://schemas.microsoft.com/office/drawing/2014/main" id="{AF52B392-1DE7-6743-822D-C9CC57AFF29F}"/>
              </a:ext>
            </a:extLst>
          </p:cNvPr>
          <p:cNvSpPr>
            <a:spLocks noGrp="1"/>
          </p:cNvSpPr>
          <p:nvPr>
            <p:ph type="sldNum" sz="quarter" idx="10"/>
          </p:nvPr>
        </p:nvSpPr>
        <p:spPr/>
        <p:txBody>
          <a:bodyPr/>
          <a:lstStyle/>
          <a:p>
            <a:fld id="{D303D29F-C580-5C4D-AAA1-94293C4E9288}" type="slidenum">
              <a:rPr lang="en-US" smtClean="0"/>
              <a:pPr/>
              <a:t>24</a:t>
            </a:fld>
            <a:endParaRPr lang="en-US" dirty="0"/>
          </a:p>
        </p:txBody>
      </p:sp>
      <p:pic>
        <p:nvPicPr>
          <p:cNvPr id="5" name="Picture 4">
            <a:extLst>
              <a:ext uri="{FF2B5EF4-FFF2-40B4-BE49-F238E27FC236}">
                <a16:creationId xmlns:a16="http://schemas.microsoft.com/office/drawing/2014/main" id="{1E6FA0C7-1B54-3541-A444-3FF6564767E1}"/>
              </a:ext>
            </a:extLst>
          </p:cNvPr>
          <p:cNvPicPr>
            <a:picLocks noChangeAspect="1"/>
          </p:cNvPicPr>
          <p:nvPr/>
        </p:nvPicPr>
        <p:blipFill>
          <a:blip r:embed="rId2"/>
          <a:stretch>
            <a:fillRect/>
          </a:stretch>
        </p:blipFill>
        <p:spPr>
          <a:xfrm>
            <a:off x="1396428" y="1219200"/>
            <a:ext cx="9399143" cy="516372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104208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314D3-2F98-DF46-9999-A0F4B1629B61}"/>
              </a:ext>
            </a:extLst>
          </p:cNvPr>
          <p:cNvSpPr>
            <a:spLocks noGrp="1"/>
          </p:cNvSpPr>
          <p:nvPr>
            <p:ph type="title"/>
          </p:nvPr>
        </p:nvSpPr>
        <p:spPr/>
        <p:txBody>
          <a:bodyPr/>
          <a:lstStyle/>
          <a:p>
            <a:r>
              <a:rPr lang="en-US" dirty="0"/>
              <a:t>Responsible Conduct of Research</a:t>
            </a:r>
          </a:p>
        </p:txBody>
      </p:sp>
      <p:sp>
        <p:nvSpPr>
          <p:cNvPr id="3" name="Content Placeholder 2">
            <a:extLst>
              <a:ext uri="{FF2B5EF4-FFF2-40B4-BE49-F238E27FC236}">
                <a16:creationId xmlns:a16="http://schemas.microsoft.com/office/drawing/2014/main" id="{37B8D4B1-8B0B-ED43-8962-0E5A2FF0DD55}"/>
              </a:ext>
            </a:extLst>
          </p:cNvPr>
          <p:cNvSpPr>
            <a:spLocks noGrp="1"/>
          </p:cNvSpPr>
          <p:nvPr>
            <p:ph idx="1"/>
          </p:nvPr>
        </p:nvSpPr>
        <p:spPr>
          <a:xfrm>
            <a:off x="609600" y="2019300"/>
            <a:ext cx="10972800" cy="2819400"/>
          </a:xfrm>
        </p:spPr>
        <p:txBody>
          <a:bodyPr/>
          <a:lstStyle/>
          <a:p>
            <a:r>
              <a:rPr lang="en-US" dirty="0"/>
              <a:t>Conducting research</a:t>
            </a:r>
          </a:p>
          <a:p>
            <a:pPr lvl="1"/>
            <a:r>
              <a:rPr lang="en-US" sz="3200" dirty="0"/>
              <a:t>“Classic” integrity: fabrication, falsification, plagiarism</a:t>
            </a:r>
          </a:p>
          <a:p>
            <a:pPr lvl="1"/>
            <a:r>
              <a:rPr lang="en-US" sz="3200" dirty="0"/>
              <a:t>Other: peer review, harassment, non-disclosure</a:t>
            </a:r>
          </a:p>
          <a:p>
            <a:r>
              <a:rPr lang="en-US" dirty="0"/>
              <a:t>Responsibility to conduct the right research</a:t>
            </a:r>
          </a:p>
          <a:p>
            <a:pPr lvl="1"/>
            <a:r>
              <a:rPr lang="en-US" sz="3200" dirty="0"/>
              <a:t>Focus on COVID-19</a:t>
            </a:r>
          </a:p>
        </p:txBody>
      </p:sp>
      <p:sp>
        <p:nvSpPr>
          <p:cNvPr id="4" name="Slide Number Placeholder 3">
            <a:extLst>
              <a:ext uri="{FF2B5EF4-FFF2-40B4-BE49-F238E27FC236}">
                <a16:creationId xmlns:a16="http://schemas.microsoft.com/office/drawing/2014/main" id="{B9FE432A-F4CD-4046-ADD3-DD5202A08162}"/>
              </a:ext>
            </a:extLst>
          </p:cNvPr>
          <p:cNvSpPr>
            <a:spLocks noGrp="1"/>
          </p:cNvSpPr>
          <p:nvPr>
            <p:ph type="sldNum" sz="quarter" idx="10"/>
          </p:nvPr>
        </p:nvSpPr>
        <p:spPr/>
        <p:txBody>
          <a:bodyPr/>
          <a:lstStyle/>
          <a:p>
            <a:fld id="{60583324-AE1C-3546-A724-4BA4670D7901}" type="slidenum">
              <a:rPr lang="en-US" smtClean="0"/>
              <a:pPr/>
              <a:t>25</a:t>
            </a:fld>
            <a:endParaRPr lang="en-US" dirty="0"/>
          </a:p>
        </p:txBody>
      </p:sp>
    </p:spTree>
    <p:extLst>
      <p:ext uri="{BB962C8B-B14F-4D97-AF65-F5344CB8AC3E}">
        <p14:creationId xmlns:p14="http://schemas.microsoft.com/office/powerpoint/2010/main" val="14552901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588A5-F5B0-114E-94EC-3504EF7A90F7}"/>
              </a:ext>
            </a:extLst>
          </p:cNvPr>
          <p:cNvSpPr>
            <a:spLocks noGrp="1"/>
          </p:cNvSpPr>
          <p:nvPr>
            <p:ph type="title"/>
          </p:nvPr>
        </p:nvSpPr>
        <p:spPr/>
        <p:txBody>
          <a:bodyPr/>
          <a:lstStyle/>
          <a:p>
            <a:r>
              <a:rPr lang="en-US" dirty="0"/>
              <a:t>A Story …</a:t>
            </a:r>
          </a:p>
        </p:txBody>
      </p:sp>
      <p:sp>
        <p:nvSpPr>
          <p:cNvPr id="3" name="Slide Number Placeholder 2">
            <a:extLst>
              <a:ext uri="{FF2B5EF4-FFF2-40B4-BE49-F238E27FC236}">
                <a16:creationId xmlns:a16="http://schemas.microsoft.com/office/drawing/2014/main" id="{724BA8A8-18DC-4441-B594-3BB6F5A6B9CC}"/>
              </a:ext>
            </a:extLst>
          </p:cNvPr>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303D29F-C580-5C4D-AAA1-94293C4E9288}" type="slidenum">
              <a:rPr kumimoji="0" lang="en-US" sz="1000" b="1" i="0" u="none" strike="noStrike" kern="1200" cap="none" spc="0" normalizeH="0" baseline="0" noProof="0" smtClean="0">
                <a:ln>
                  <a:noFill/>
                </a:ln>
                <a:solidFill>
                  <a:srgbClr val="000000"/>
                </a:solidFill>
                <a:effectLst/>
                <a:uLnTx/>
                <a:uFillTx/>
                <a:latin typeface="Arial" charset="0"/>
                <a:ea typeface="ＭＳ Ｐゴシック" charset="0"/>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en-US" sz="1000" b="1" i="0" u="none" strike="noStrike" kern="1200" cap="none" spc="0" normalizeH="0" baseline="0" noProof="0" dirty="0">
              <a:ln>
                <a:noFill/>
              </a:ln>
              <a:solidFill>
                <a:srgbClr val="000000"/>
              </a:solidFill>
              <a:effectLst/>
              <a:uLnTx/>
              <a:uFillTx/>
              <a:latin typeface="Arial" charset="0"/>
              <a:ea typeface="ＭＳ Ｐゴシック" charset="0"/>
              <a:cs typeface="Arial" charset="0"/>
            </a:endParaRPr>
          </a:p>
        </p:txBody>
      </p:sp>
      <p:pic>
        <p:nvPicPr>
          <p:cNvPr id="5" name="Picture 4" descr="A screenshot of a cell phone&#10;&#10;Description automatically generated">
            <a:extLst>
              <a:ext uri="{FF2B5EF4-FFF2-40B4-BE49-F238E27FC236}">
                <a16:creationId xmlns:a16="http://schemas.microsoft.com/office/drawing/2014/main" id="{DC8D58BF-9B96-ED4A-8B2B-74072A66F80B}"/>
              </a:ext>
            </a:extLst>
          </p:cNvPr>
          <p:cNvPicPr>
            <a:picLocks noChangeAspect="1"/>
          </p:cNvPicPr>
          <p:nvPr/>
        </p:nvPicPr>
        <p:blipFill>
          <a:blip r:embed="rId2"/>
          <a:stretch>
            <a:fillRect/>
          </a:stretch>
        </p:blipFill>
        <p:spPr>
          <a:xfrm>
            <a:off x="1016000" y="1349537"/>
            <a:ext cx="10160000" cy="4819487"/>
          </a:xfrm>
          <a:prstGeom prst="rect">
            <a:avLst/>
          </a:prstGeom>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2AED5A36-FC5C-B446-B1BD-BA99D27679A8}"/>
              </a:ext>
            </a:extLst>
          </p:cNvPr>
          <p:cNvPicPr>
            <a:picLocks noChangeAspect="1"/>
          </p:cNvPicPr>
          <p:nvPr/>
        </p:nvPicPr>
        <p:blipFill>
          <a:blip r:embed="rId3"/>
          <a:stretch>
            <a:fillRect/>
          </a:stretch>
        </p:blipFill>
        <p:spPr>
          <a:xfrm>
            <a:off x="6400800" y="6237958"/>
            <a:ext cx="4495800" cy="581025"/>
          </a:xfrm>
          <a:prstGeom prst="rect">
            <a:avLst/>
          </a:prstGeom>
        </p:spPr>
      </p:pic>
    </p:spTree>
    <p:extLst>
      <p:ext uri="{BB962C8B-B14F-4D97-AF65-F5344CB8AC3E}">
        <p14:creationId xmlns:p14="http://schemas.microsoft.com/office/powerpoint/2010/main" val="18905653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DA3946-CC0D-5946-B127-697AFE937764}"/>
              </a:ext>
            </a:extLst>
          </p:cNvPr>
          <p:cNvSpPr>
            <a:spLocks noGrp="1"/>
          </p:cNvSpPr>
          <p:nvPr>
            <p:ph type="title"/>
          </p:nvPr>
        </p:nvSpPr>
        <p:spPr/>
        <p:txBody>
          <a:bodyPr/>
          <a:lstStyle/>
          <a:p>
            <a:r>
              <a:rPr lang="en-US" dirty="0"/>
              <a:t>Collapse</a:t>
            </a:r>
          </a:p>
        </p:txBody>
      </p:sp>
      <p:sp>
        <p:nvSpPr>
          <p:cNvPr id="3" name="Slide Number Placeholder 2">
            <a:extLst>
              <a:ext uri="{FF2B5EF4-FFF2-40B4-BE49-F238E27FC236}">
                <a16:creationId xmlns:a16="http://schemas.microsoft.com/office/drawing/2014/main" id="{1E1461AA-CF8D-9B4B-9B08-CAE21E3F0846}"/>
              </a:ext>
            </a:extLst>
          </p:cNvPr>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303D29F-C580-5C4D-AAA1-94293C4E9288}" type="slidenum">
              <a:rPr kumimoji="0" lang="en-US" sz="1000" b="1" i="0" u="none" strike="noStrike" kern="1200" cap="none" spc="0" normalizeH="0" baseline="0" noProof="0" smtClean="0">
                <a:ln>
                  <a:noFill/>
                </a:ln>
                <a:solidFill>
                  <a:srgbClr val="000000"/>
                </a:solidFill>
                <a:effectLst/>
                <a:uLnTx/>
                <a:uFillTx/>
                <a:latin typeface="Arial" charset="0"/>
                <a:ea typeface="ＭＳ Ｐゴシック" charset="0"/>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US" sz="1000" b="1" i="0" u="none" strike="noStrike" kern="1200" cap="none" spc="0" normalizeH="0" baseline="0" noProof="0" dirty="0">
              <a:ln>
                <a:noFill/>
              </a:ln>
              <a:solidFill>
                <a:srgbClr val="000000"/>
              </a:solidFill>
              <a:effectLst/>
              <a:uLnTx/>
              <a:uFillTx/>
              <a:latin typeface="Arial" charset="0"/>
              <a:ea typeface="ＭＳ Ｐゴシック" charset="0"/>
              <a:cs typeface="Arial" charset="0"/>
            </a:endParaRPr>
          </a:p>
        </p:txBody>
      </p:sp>
      <p:pic>
        <p:nvPicPr>
          <p:cNvPr id="5" name="Picture 4">
            <a:extLst>
              <a:ext uri="{FF2B5EF4-FFF2-40B4-BE49-F238E27FC236}">
                <a16:creationId xmlns:a16="http://schemas.microsoft.com/office/drawing/2014/main" id="{B108E673-FD4D-834E-9E0E-81B04DF15742}"/>
              </a:ext>
            </a:extLst>
          </p:cNvPr>
          <p:cNvPicPr>
            <a:picLocks noChangeAspect="1"/>
          </p:cNvPicPr>
          <p:nvPr/>
        </p:nvPicPr>
        <p:blipFill>
          <a:blip r:embed="rId2"/>
          <a:stretch>
            <a:fillRect/>
          </a:stretch>
        </p:blipFill>
        <p:spPr>
          <a:xfrm>
            <a:off x="1174750" y="953633"/>
            <a:ext cx="9842500" cy="2051509"/>
          </a:xfrm>
          <a:prstGeom prst="rect">
            <a:avLst/>
          </a:prstGeom>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DDA563C4-17A8-B44F-A95A-234789FA8C1B}"/>
              </a:ext>
            </a:extLst>
          </p:cNvPr>
          <p:cNvPicPr>
            <a:picLocks noChangeAspect="1"/>
          </p:cNvPicPr>
          <p:nvPr/>
        </p:nvPicPr>
        <p:blipFill>
          <a:blip r:embed="rId3"/>
          <a:stretch>
            <a:fillRect/>
          </a:stretch>
        </p:blipFill>
        <p:spPr>
          <a:xfrm>
            <a:off x="7315200" y="1143000"/>
            <a:ext cx="2755900" cy="622300"/>
          </a:xfrm>
          <a:prstGeom prst="rect">
            <a:avLst/>
          </a:prstGeom>
        </p:spPr>
      </p:pic>
      <p:sp>
        <p:nvSpPr>
          <p:cNvPr id="7" name="Rectangle 6">
            <a:extLst>
              <a:ext uri="{FF2B5EF4-FFF2-40B4-BE49-F238E27FC236}">
                <a16:creationId xmlns:a16="http://schemas.microsoft.com/office/drawing/2014/main" id="{B53FB21C-0CA2-154E-BCC0-2C66322456C8}"/>
              </a:ext>
            </a:extLst>
          </p:cNvPr>
          <p:cNvSpPr/>
          <p:nvPr/>
        </p:nvSpPr>
        <p:spPr>
          <a:xfrm>
            <a:off x="866775" y="3082237"/>
            <a:ext cx="10458450" cy="3416320"/>
          </a:xfrm>
          <a:prstGeom prst="rect">
            <a:avLst/>
          </a:prstGeom>
          <a:effectLst/>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333333"/>
                </a:solidFill>
                <a:effectLst/>
                <a:uLnTx/>
                <a:uFillTx/>
                <a:latin typeface="Georgia" panose="02040502050405020303" pitchFamily="18" charset="0"/>
                <a:ea typeface="ＭＳ Ｐゴシック" charset="0"/>
                <a:cs typeface="Arial" charset="0"/>
              </a:rPr>
              <a:t>In the end, four gene signature papers were retracted. Duke shut down three trials using the results. Dr. </a:t>
            </a:r>
            <a:r>
              <a:rPr kumimoji="0" lang="en-US" sz="2400" b="0" i="0" u="none" strike="noStrike" kern="1200" cap="none" spc="0" normalizeH="0" baseline="0" noProof="0" dirty="0" err="1">
                <a:ln>
                  <a:noFill/>
                </a:ln>
                <a:solidFill>
                  <a:srgbClr val="333333"/>
                </a:solidFill>
                <a:effectLst/>
                <a:uLnTx/>
                <a:uFillTx/>
                <a:latin typeface="Georgia" panose="02040502050405020303" pitchFamily="18" charset="0"/>
                <a:ea typeface="ＭＳ Ｐゴシック" charset="0"/>
                <a:cs typeface="Arial" charset="0"/>
              </a:rPr>
              <a:t>Potti</a:t>
            </a:r>
            <a:r>
              <a:rPr kumimoji="0" lang="en-US" sz="2400" b="0" i="0" u="none" strike="noStrike" kern="1200" cap="none" spc="0" normalizeH="0" baseline="0" noProof="0" dirty="0">
                <a:ln>
                  <a:noFill/>
                </a:ln>
                <a:solidFill>
                  <a:srgbClr val="333333"/>
                </a:solidFill>
                <a:effectLst/>
                <a:uLnTx/>
                <a:uFillTx/>
                <a:latin typeface="Georgia" panose="02040502050405020303" pitchFamily="18" charset="0"/>
                <a:ea typeface="ＭＳ Ｐゴシック" charset="0"/>
                <a:cs typeface="Arial" charset="0"/>
              </a:rPr>
              <a:t> resigned from Duke. He declined to be interviewed for this article. His collaborator and mentor, Dr. Nevins, no longer directs one of Duke’s genomics centers.</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333333"/>
              </a:solidFill>
              <a:effectLst/>
              <a:uLnTx/>
              <a:uFillTx/>
              <a:latin typeface="Georgia" panose="02040502050405020303" pitchFamily="18" charset="0"/>
              <a:ea typeface="ＭＳ Ｐゴシック"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333333"/>
                </a:solidFill>
                <a:effectLst/>
                <a:uLnTx/>
                <a:uFillTx/>
                <a:latin typeface="Georgia" panose="02040502050405020303" pitchFamily="18" charset="0"/>
                <a:ea typeface="ＭＳ Ｐゴシック" charset="0"/>
                <a:cs typeface="Arial" charset="0"/>
              </a:rPr>
              <a:t>The cancer world is reeling.</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333333"/>
              </a:solidFill>
              <a:effectLst/>
              <a:uLnTx/>
              <a:uFillTx/>
              <a:latin typeface="Georgia" panose="02040502050405020303" pitchFamily="18" charset="0"/>
              <a:ea typeface="ＭＳ Ｐゴシック"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333333"/>
                </a:solidFill>
                <a:effectLst/>
                <a:uLnTx/>
                <a:uFillTx/>
                <a:latin typeface="Georgia" panose="02040502050405020303" pitchFamily="18" charset="0"/>
                <a:ea typeface="ＭＳ Ｐゴシック" charset="0"/>
                <a:cs typeface="Arial" charset="0"/>
              </a:rPr>
              <a:t>The Duke researchers had even set up a company — now disbanded — and planned to sell their test to determine cancer treatments. </a:t>
            </a:r>
          </a:p>
        </p:txBody>
      </p:sp>
    </p:spTree>
    <p:extLst>
      <p:ext uri="{BB962C8B-B14F-4D97-AF65-F5344CB8AC3E}">
        <p14:creationId xmlns:p14="http://schemas.microsoft.com/office/powerpoint/2010/main" val="7491904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44075-1C4F-B043-ACEE-8F2F289BC149}"/>
              </a:ext>
            </a:extLst>
          </p:cNvPr>
          <p:cNvSpPr>
            <a:spLocks noGrp="1"/>
          </p:cNvSpPr>
          <p:nvPr>
            <p:ph type="title"/>
          </p:nvPr>
        </p:nvSpPr>
        <p:spPr/>
        <p:txBody>
          <a:bodyPr/>
          <a:lstStyle/>
          <a:p>
            <a:r>
              <a:rPr lang="en-US" dirty="0"/>
              <a:t>Shifting Focus …</a:t>
            </a:r>
          </a:p>
        </p:txBody>
      </p:sp>
      <p:sp>
        <p:nvSpPr>
          <p:cNvPr id="3" name="Slide Number Placeholder 2">
            <a:extLst>
              <a:ext uri="{FF2B5EF4-FFF2-40B4-BE49-F238E27FC236}">
                <a16:creationId xmlns:a16="http://schemas.microsoft.com/office/drawing/2014/main" id="{45A40999-912E-284E-98BA-7434FFE02BC6}"/>
              </a:ext>
            </a:extLst>
          </p:cNvPr>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303D29F-C580-5C4D-AAA1-94293C4E9288}" type="slidenum">
              <a:rPr kumimoji="0" lang="en-US" sz="1000" b="1" i="0" u="none" strike="noStrike" kern="1200" cap="none" spc="0" normalizeH="0" baseline="0" noProof="0" smtClean="0">
                <a:ln>
                  <a:noFill/>
                </a:ln>
                <a:solidFill>
                  <a:srgbClr val="000000"/>
                </a:solidFill>
                <a:effectLst/>
                <a:uLnTx/>
                <a:uFillTx/>
                <a:latin typeface="Arial" charset="0"/>
                <a:ea typeface="ＭＳ Ｐゴシック" charset="0"/>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0" lang="en-US" sz="1000" b="1" i="0" u="none" strike="noStrike" kern="1200" cap="none" spc="0" normalizeH="0" baseline="0" noProof="0" dirty="0">
              <a:ln>
                <a:noFill/>
              </a:ln>
              <a:solidFill>
                <a:srgbClr val="000000"/>
              </a:solidFill>
              <a:effectLst/>
              <a:uLnTx/>
              <a:uFillTx/>
              <a:latin typeface="Arial" charset="0"/>
              <a:ea typeface="ＭＳ Ｐゴシック" charset="0"/>
              <a:cs typeface="Arial" charset="0"/>
            </a:endParaRPr>
          </a:p>
        </p:txBody>
      </p:sp>
      <p:pic>
        <p:nvPicPr>
          <p:cNvPr id="5" name="Picture 4" descr="A large white building&#10;&#10;Description automatically generated">
            <a:extLst>
              <a:ext uri="{FF2B5EF4-FFF2-40B4-BE49-F238E27FC236}">
                <a16:creationId xmlns:a16="http://schemas.microsoft.com/office/drawing/2014/main" id="{C8F5B5FD-94D7-ED48-817C-EA763BF0435E}"/>
              </a:ext>
            </a:extLst>
          </p:cNvPr>
          <p:cNvPicPr>
            <a:picLocks noChangeAspect="1"/>
          </p:cNvPicPr>
          <p:nvPr/>
        </p:nvPicPr>
        <p:blipFill>
          <a:blip r:embed="rId2"/>
          <a:stretch>
            <a:fillRect/>
          </a:stretch>
        </p:blipFill>
        <p:spPr>
          <a:xfrm>
            <a:off x="477108" y="1041056"/>
            <a:ext cx="5562601" cy="5321384"/>
          </a:xfrm>
          <a:prstGeom prst="rect">
            <a:avLst/>
          </a:prstGeom>
          <a:effectLst>
            <a:outerShdw blurRad="50800" dist="38100" dir="2700000" algn="tl" rotWithShape="0">
              <a:prstClr val="black">
                <a:alpha val="40000"/>
              </a:prstClr>
            </a:outerShdw>
          </a:effectLst>
        </p:spPr>
      </p:pic>
      <p:sp>
        <p:nvSpPr>
          <p:cNvPr id="6" name="TextBox 5">
            <a:extLst>
              <a:ext uri="{FF2B5EF4-FFF2-40B4-BE49-F238E27FC236}">
                <a16:creationId xmlns:a16="http://schemas.microsoft.com/office/drawing/2014/main" id="{62B1D0E6-6CB6-6841-A19A-AB16995DB1D5}"/>
              </a:ext>
            </a:extLst>
          </p:cNvPr>
          <p:cNvSpPr txBox="1"/>
          <p:nvPr/>
        </p:nvSpPr>
        <p:spPr>
          <a:xfrm>
            <a:off x="6400800" y="6333608"/>
            <a:ext cx="5408404"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charset="0"/>
                <a:ea typeface="ＭＳ Ｐゴシック" charset="0"/>
                <a:cs typeface="Arial" charset="0"/>
                <a:hlinkClick r:id="rId3"/>
              </a:rPr>
              <a:t>https://www.nytimes.com/2019/03/25/science/duke-settlement-research.html</a:t>
            </a:r>
            <a:r>
              <a:rPr kumimoji="0" lang="en-US" sz="1200" b="0" i="0" u="none" strike="noStrike" kern="1200" cap="none" spc="0" normalizeH="0" baseline="0" noProof="0" dirty="0">
                <a:ln>
                  <a:noFill/>
                </a:ln>
                <a:solidFill>
                  <a:srgbClr val="000000"/>
                </a:solidFill>
                <a:effectLst/>
                <a:uLnTx/>
                <a:uFillTx/>
                <a:latin typeface="Arial" charset="0"/>
                <a:ea typeface="ＭＳ Ｐゴシック" charset="0"/>
                <a:cs typeface="Arial" charset="0"/>
              </a:rPr>
              <a:t> </a:t>
            </a:r>
          </a:p>
        </p:txBody>
      </p:sp>
      <p:sp>
        <p:nvSpPr>
          <p:cNvPr id="7" name="Rectangle 6">
            <a:extLst>
              <a:ext uri="{FF2B5EF4-FFF2-40B4-BE49-F238E27FC236}">
                <a16:creationId xmlns:a16="http://schemas.microsoft.com/office/drawing/2014/main" id="{AFE8D7EE-DB04-A449-B6FE-630E79980775}"/>
              </a:ext>
            </a:extLst>
          </p:cNvPr>
          <p:cNvSpPr/>
          <p:nvPr/>
        </p:nvSpPr>
        <p:spPr>
          <a:xfrm>
            <a:off x="6275596" y="2051598"/>
            <a:ext cx="5408404" cy="3046988"/>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333333"/>
                </a:solidFill>
                <a:effectLst/>
                <a:uLnTx/>
                <a:uFillTx/>
                <a:latin typeface="Arial"/>
                <a:ea typeface="ＭＳ Ｐゴシック" charset="0"/>
                <a:cs typeface="Arial" charset="0"/>
              </a:rPr>
              <a:t>“ Vincent E. Price, president of Duke University, said … ‘This is a difficult moment for Duke. This case demonstrates the devastating impact of research fraud and reinforces the need </a:t>
            </a:r>
            <a:r>
              <a:rPr kumimoji="0" lang="en-US" sz="2400" b="0" i="0" u="none" strike="noStrike" kern="1200" cap="none" spc="0" normalizeH="0" baseline="0" noProof="0" dirty="0">
                <a:ln>
                  <a:noFill/>
                </a:ln>
                <a:solidFill>
                  <a:srgbClr val="333333"/>
                </a:solidFill>
                <a:effectLst/>
                <a:highlight>
                  <a:srgbClr val="FFFF00"/>
                </a:highlight>
                <a:uLnTx/>
                <a:uFillTx/>
                <a:latin typeface="Arial"/>
                <a:ea typeface="ＭＳ Ｐゴシック" charset="0"/>
                <a:cs typeface="Arial" charset="0"/>
              </a:rPr>
              <a:t>for all of us</a:t>
            </a:r>
            <a:r>
              <a:rPr kumimoji="0" lang="en-US" sz="2400" b="0" i="0" u="none" strike="noStrike" kern="1200" cap="none" spc="0" normalizeH="0" baseline="0" noProof="0" dirty="0">
                <a:ln>
                  <a:noFill/>
                </a:ln>
                <a:solidFill>
                  <a:srgbClr val="333333"/>
                </a:solidFill>
                <a:effectLst/>
                <a:uLnTx/>
                <a:uFillTx/>
                <a:latin typeface="Arial"/>
                <a:ea typeface="ＭＳ Ｐゴシック" charset="0"/>
                <a:cs typeface="Arial" charset="0"/>
              </a:rPr>
              <a:t> to have a focused commitment on promoting research integrity and accountability.’”</a:t>
            </a:r>
          </a:p>
        </p:txBody>
      </p:sp>
    </p:spTree>
    <p:extLst>
      <p:ext uri="{BB962C8B-B14F-4D97-AF65-F5344CB8AC3E}">
        <p14:creationId xmlns:p14="http://schemas.microsoft.com/office/powerpoint/2010/main" val="30110619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95F56-CB08-7146-99E0-ABA8D23231D3}"/>
              </a:ext>
            </a:extLst>
          </p:cNvPr>
          <p:cNvSpPr>
            <a:spLocks noGrp="1"/>
          </p:cNvSpPr>
          <p:nvPr>
            <p:ph type="title"/>
          </p:nvPr>
        </p:nvSpPr>
        <p:spPr/>
        <p:txBody>
          <a:bodyPr/>
          <a:lstStyle/>
          <a:p>
            <a:r>
              <a:rPr lang="en-US" dirty="0"/>
              <a:t>US Government Worries</a:t>
            </a:r>
          </a:p>
        </p:txBody>
      </p:sp>
      <p:sp>
        <p:nvSpPr>
          <p:cNvPr id="3" name="Slide Number Placeholder 2">
            <a:extLst>
              <a:ext uri="{FF2B5EF4-FFF2-40B4-BE49-F238E27FC236}">
                <a16:creationId xmlns:a16="http://schemas.microsoft.com/office/drawing/2014/main" id="{C2842A3D-7C1E-B64B-81BF-568BBA4AF15F}"/>
              </a:ext>
            </a:extLst>
          </p:cNvPr>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303D29F-C580-5C4D-AAA1-94293C4E9288}" type="slidenum">
              <a:rPr kumimoji="0" lang="en-US" sz="1000" b="1" i="0" u="none" strike="noStrike" kern="1200" cap="none" spc="0" normalizeH="0" baseline="0" noProof="0" smtClean="0">
                <a:ln>
                  <a:noFill/>
                </a:ln>
                <a:solidFill>
                  <a:srgbClr val="000000"/>
                </a:solidFill>
                <a:effectLst/>
                <a:uLnTx/>
                <a:uFillTx/>
                <a:latin typeface="Arial" charset="0"/>
                <a:ea typeface="ＭＳ Ｐゴシック" charset="0"/>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en-US" sz="1000" b="1" i="0" u="none" strike="noStrike" kern="1200" cap="none" spc="0" normalizeH="0" baseline="0" noProof="0" dirty="0">
              <a:ln>
                <a:noFill/>
              </a:ln>
              <a:solidFill>
                <a:srgbClr val="000000"/>
              </a:solidFill>
              <a:effectLst/>
              <a:uLnTx/>
              <a:uFillTx/>
              <a:latin typeface="Arial" charset="0"/>
              <a:ea typeface="ＭＳ Ｐゴシック" charset="0"/>
              <a:cs typeface="Arial" charset="0"/>
            </a:endParaRPr>
          </a:p>
        </p:txBody>
      </p:sp>
      <p:sp>
        <p:nvSpPr>
          <p:cNvPr id="6" name="TextBox 5">
            <a:extLst>
              <a:ext uri="{FF2B5EF4-FFF2-40B4-BE49-F238E27FC236}">
                <a16:creationId xmlns:a16="http://schemas.microsoft.com/office/drawing/2014/main" id="{F5CDE1A5-2908-2744-B856-8216A02C7765}"/>
              </a:ext>
            </a:extLst>
          </p:cNvPr>
          <p:cNvSpPr txBox="1"/>
          <p:nvPr/>
        </p:nvSpPr>
        <p:spPr>
          <a:xfrm>
            <a:off x="482600" y="2895985"/>
            <a:ext cx="11226799" cy="267765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Arial" charset="0"/>
                <a:ea typeface="ＭＳ Ｐゴシック" charset="0"/>
                <a:cs typeface="Arial" charset="0"/>
              </a:rPr>
              <a:t>“Taxpayers expect and deserve that federal grant dollars will be used efficiently and honestly.  Individuals and </a:t>
            </a:r>
            <a:r>
              <a:rPr kumimoji="0" lang="en-US" sz="2400" b="0" i="0" u="none" strike="noStrike" kern="1200" cap="none" spc="0" normalizeH="0" baseline="0" noProof="0" dirty="0">
                <a:ln>
                  <a:noFill/>
                </a:ln>
                <a:solidFill>
                  <a:srgbClr val="000000"/>
                </a:solidFill>
                <a:effectLst/>
                <a:highlight>
                  <a:srgbClr val="FFFF00"/>
                </a:highlight>
                <a:uLnTx/>
                <a:uFillTx/>
                <a:latin typeface="Arial" charset="0"/>
                <a:ea typeface="ＭＳ Ｐゴシック" charset="0"/>
                <a:cs typeface="Arial" charset="0"/>
              </a:rPr>
              <a:t>institutions</a:t>
            </a:r>
            <a:r>
              <a:rPr kumimoji="0" lang="en-US" sz="2400" b="0" i="0" u="none" strike="noStrike" kern="1200" cap="none" spc="0" normalizeH="0" baseline="0" noProof="0" dirty="0">
                <a:ln>
                  <a:noFill/>
                </a:ln>
                <a:solidFill>
                  <a:srgbClr val="000000"/>
                </a:solidFill>
                <a:effectLst/>
                <a:uLnTx/>
                <a:uFillTx/>
                <a:latin typeface="Arial" charset="0"/>
                <a:ea typeface="ＭＳ Ｐゴシック" charset="0"/>
                <a:cs typeface="Arial" charset="0"/>
              </a:rPr>
              <a:t> that receive research funding from the federal government must be scrupulous in conducting research for the common good and rigorous in rooting out fraud,” said Matthew G.T. Martin, United States Attorney for the Middle District of North Carolina.  “May this serve as a lesson that the use of false or fabricated data in grant applications or reports is completely unacceptable.”</a:t>
            </a:r>
          </a:p>
        </p:txBody>
      </p:sp>
      <p:sp>
        <p:nvSpPr>
          <p:cNvPr id="7" name="Rectangle 6">
            <a:extLst>
              <a:ext uri="{FF2B5EF4-FFF2-40B4-BE49-F238E27FC236}">
                <a16:creationId xmlns:a16="http://schemas.microsoft.com/office/drawing/2014/main" id="{D8CDDEA4-864C-0A43-88E7-B4C34BA0ED7B}"/>
              </a:ext>
            </a:extLst>
          </p:cNvPr>
          <p:cNvSpPr/>
          <p:nvPr/>
        </p:nvSpPr>
        <p:spPr>
          <a:xfrm>
            <a:off x="5943600" y="6091536"/>
            <a:ext cx="6096000" cy="46166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charset="0"/>
                <a:ea typeface="ＭＳ Ｐゴシック" charset="0"/>
                <a:cs typeface="Arial" charset="0"/>
                <a:hlinkClick r:id="rId2"/>
              </a:rPr>
              <a:t>https://www.justice.gov/opa/pr/duke-university-agrees-pay-us-1125-million-settle-false-claims-act-allegations-related</a:t>
            </a:r>
            <a:r>
              <a:rPr kumimoji="0" lang="en-US" sz="1200" b="0" i="0" u="none" strike="noStrike" kern="1200" cap="none" spc="0" normalizeH="0" baseline="0" noProof="0" dirty="0">
                <a:ln>
                  <a:noFill/>
                </a:ln>
                <a:solidFill>
                  <a:srgbClr val="000000"/>
                </a:solidFill>
                <a:effectLst/>
                <a:uLnTx/>
                <a:uFillTx/>
                <a:latin typeface="Arial" charset="0"/>
                <a:ea typeface="ＭＳ Ｐゴシック" charset="0"/>
                <a:cs typeface="Arial" charset="0"/>
              </a:rPr>
              <a:t> </a:t>
            </a:r>
          </a:p>
        </p:txBody>
      </p:sp>
      <p:pic>
        <p:nvPicPr>
          <p:cNvPr id="9" name="Picture 8">
            <a:extLst>
              <a:ext uri="{FF2B5EF4-FFF2-40B4-BE49-F238E27FC236}">
                <a16:creationId xmlns:a16="http://schemas.microsoft.com/office/drawing/2014/main" id="{3FEB0DA0-C841-AC49-9197-CCB905C8EEC5}"/>
              </a:ext>
            </a:extLst>
          </p:cNvPr>
          <p:cNvPicPr>
            <a:picLocks noChangeAspect="1"/>
          </p:cNvPicPr>
          <p:nvPr/>
        </p:nvPicPr>
        <p:blipFill>
          <a:blip r:embed="rId3"/>
          <a:stretch>
            <a:fillRect/>
          </a:stretch>
        </p:blipFill>
        <p:spPr>
          <a:xfrm>
            <a:off x="3276600" y="1219200"/>
            <a:ext cx="5638800" cy="1206500"/>
          </a:xfrm>
          <a:prstGeom prst="rect">
            <a:avLst/>
          </a:prstGeom>
        </p:spPr>
      </p:pic>
    </p:spTree>
    <p:extLst>
      <p:ext uri="{BB962C8B-B14F-4D97-AF65-F5344CB8AC3E}">
        <p14:creationId xmlns:p14="http://schemas.microsoft.com/office/powerpoint/2010/main" val="3026172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9EF00-8C74-2441-B216-061E0AD81776}"/>
              </a:ext>
            </a:extLst>
          </p:cNvPr>
          <p:cNvSpPr>
            <a:spLocks noGrp="1"/>
          </p:cNvSpPr>
          <p:nvPr>
            <p:ph type="title"/>
          </p:nvPr>
        </p:nvSpPr>
        <p:spPr/>
        <p:txBody>
          <a:bodyPr/>
          <a:lstStyle/>
          <a:p>
            <a:r>
              <a:rPr lang="en-US" dirty="0"/>
              <a:t>Accelerated Path to Therapeutics and Vaccines</a:t>
            </a:r>
          </a:p>
        </p:txBody>
      </p:sp>
      <p:sp>
        <p:nvSpPr>
          <p:cNvPr id="3" name="Slide Number Placeholder 2">
            <a:extLst>
              <a:ext uri="{FF2B5EF4-FFF2-40B4-BE49-F238E27FC236}">
                <a16:creationId xmlns:a16="http://schemas.microsoft.com/office/drawing/2014/main" id="{E7B18E32-74A6-8B4E-849F-800707E72556}"/>
              </a:ext>
            </a:extLst>
          </p:cNvPr>
          <p:cNvSpPr>
            <a:spLocks noGrp="1"/>
          </p:cNvSpPr>
          <p:nvPr>
            <p:ph type="sldNum" sz="quarter" idx="10"/>
          </p:nvPr>
        </p:nvSpPr>
        <p:spPr/>
        <p:txBody>
          <a:bodyPr/>
          <a:lstStyle/>
          <a:p>
            <a:fld id="{D303D29F-C580-5C4D-AAA1-94293C4E9288}" type="slidenum">
              <a:rPr lang="en-US" smtClean="0"/>
              <a:pPr/>
              <a:t>3</a:t>
            </a:fld>
            <a:endParaRPr lang="en-US" dirty="0"/>
          </a:p>
        </p:txBody>
      </p:sp>
      <p:pic>
        <p:nvPicPr>
          <p:cNvPr id="8" name="Picture 7" descr="Text&#10;&#10;Description automatically generated">
            <a:extLst>
              <a:ext uri="{FF2B5EF4-FFF2-40B4-BE49-F238E27FC236}">
                <a16:creationId xmlns:a16="http://schemas.microsoft.com/office/drawing/2014/main" id="{FAE836F2-83DA-E348-BF8E-EDC23974CAA5}"/>
              </a:ext>
            </a:extLst>
          </p:cNvPr>
          <p:cNvPicPr>
            <a:picLocks noChangeAspect="1"/>
          </p:cNvPicPr>
          <p:nvPr/>
        </p:nvPicPr>
        <p:blipFill>
          <a:blip r:embed="rId2"/>
          <a:stretch>
            <a:fillRect/>
          </a:stretch>
        </p:blipFill>
        <p:spPr>
          <a:xfrm>
            <a:off x="819150" y="1064340"/>
            <a:ext cx="10458450" cy="2166472"/>
          </a:xfrm>
          <a:prstGeom prst="rect">
            <a:avLst/>
          </a:prstGeom>
          <a:effectLst>
            <a:outerShdw blurRad="50800" dist="38100" dir="2700000" algn="tl" rotWithShape="0">
              <a:prstClr val="black">
                <a:alpha val="40000"/>
              </a:prstClr>
            </a:outerShdw>
          </a:effectLst>
        </p:spPr>
      </p:pic>
      <p:pic>
        <p:nvPicPr>
          <p:cNvPr id="10" name="Picture 9" descr="Graphical user interface, text, application, chat or text message&#10;&#10;Description automatically generated">
            <a:extLst>
              <a:ext uri="{FF2B5EF4-FFF2-40B4-BE49-F238E27FC236}">
                <a16:creationId xmlns:a16="http://schemas.microsoft.com/office/drawing/2014/main" id="{FDC758F0-DCED-9F41-822D-B00916B98460}"/>
              </a:ext>
            </a:extLst>
          </p:cNvPr>
          <p:cNvPicPr>
            <a:picLocks noChangeAspect="1"/>
          </p:cNvPicPr>
          <p:nvPr/>
        </p:nvPicPr>
        <p:blipFill>
          <a:blip r:embed="rId3"/>
          <a:stretch>
            <a:fillRect/>
          </a:stretch>
        </p:blipFill>
        <p:spPr>
          <a:xfrm>
            <a:off x="914400" y="3437324"/>
            <a:ext cx="1789755" cy="2634609"/>
          </a:xfrm>
          <a:prstGeom prst="rect">
            <a:avLst/>
          </a:prstGeom>
          <a:effectLst>
            <a:outerShdw blurRad="50800" dist="38100" dir="2700000" algn="tl" rotWithShape="0">
              <a:prstClr val="black">
                <a:alpha val="40000"/>
              </a:prstClr>
            </a:outerShdw>
          </a:effectLst>
        </p:spPr>
      </p:pic>
      <p:sp>
        <p:nvSpPr>
          <p:cNvPr id="11" name="TextBox 10">
            <a:extLst>
              <a:ext uri="{FF2B5EF4-FFF2-40B4-BE49-F238E27FC236}">
                <a16:creationId xmlns:a16="http://schemas.microsoft.com/office/drawing/2014/main" id="{D131A74C-AD86-4F48-9DB0-5B808D6D3E65}"/>
              </a:ext>
            </a:extLst>
          </p:cNvPr>
          <p:cNvSpPr txBox="1"/>
          <p:nvPr/>
        </p:nvSpPr>
        <p:spPr>
          <a:xfrm>
            <a:off x="3657600" y="3627189"/>
            <a:ext cx="7903126" cy="1938992"/>
          </a:xfrm>
          <a:prstGeom prst="rect">
            <a:avLst/>
          </a:prstGeom>
          <a:noFill/>
        </p:spPr>
        <p:txBody>
          <a:bodyPr wrap="none" rtlCol="0">
            <a:spAutoFit/>
          </a:bodyPr>
          <a:lstStyle/>
          <a:p>
            <a:r>
              <a:rPr lang="en-US" sz="2400" dirty="0"/>
              <a:t>Working Groups:</a:t>
            </a:r>
          </a:p>
          <a:p>
            <a:pPr marL="285750" indent="-285750">
              <a:buFont typeface="Arial" panose="020B0604020202020204" pitchFamily="34" charset="0"/>
              <a:buChar char="•"/>
            </a:pPr>
            <a:r>
              <a:rPr lang="en-US" sz="2400" dirty="0"/>
              <a:t>Preclinical: animal models, assays</a:t>
            </a:r>
          </a:p>
          <a:p>
            <a:pPr marL="285750" indent="-285750">
              <a:buFont typeface="Arial" panose="020B0604020202020204" pitchFamily="34" charset="0"/>
              <a:buChar char="•"/>
            </a:pPr>
            <a:r>
              <a:rPr lang="en-US" sz="2400" dirty="0"/>
              <a:t>Therapeutics clinical: prioritize agents, master protocol</a:t>
            </a:r>
          </a:p>
          <a:p>
            <a:pPr marL="285750" indent="-285750">
              <a:buFont typeface="Arial" panose="020B0604020202020204" pitchFamily="34" charset="0"/>
              <a:buChar char="•"/>
            </a:pPr>
            <a:r>
              <a:rPr lang="en-US" sz="2400" dirty="0"/>
              <a:t>Clinical trial capacity</a:t>
            </a:r>
          </a:p>
          <a:p>
            <a:pPr marL="285750" indent="-285750">
              <a:buFont typeface="Arial" panose="020B0604020202020204" pitchFamily="34" charset="0"/>
              <a:buChar char="•"/>
            </a:pPr>
            <a:r>
              <a:rPr lang="en-US" sz="2400" dirty="0"/>
              <a:t>Vaccines: evaluation, biomarkers, safety</a:t>
            </a:r>
          </a:p>
        </p:txBody>
      </p:sp>
      <p:pic>
        <p:nvPicPr>
          <p:cNvPr id="13" name="Picture 12" descr="Graphical user interface&#10;&#10;Description automatically generated">
            <a:extLst>
              <a:ext uri="{FF2B5EF4-FFF2-40B4-BE49-F238E27FC236}">
                <a16:creationId xmlns:a16="http://schemas.microsoft.com/office/drawing/2014/main" id="{9FCD19C9-72A8-3746-A8E6-412B8BAFE1A3}"/>
              </a:ext>
            </a:extLst>
          </p:cNvPr>
          <p:cNvPicPr>
            <a:picLocks noChangeAspect="1"/>
          </p:cNvPicPr>
          <p:nvPr/>
        </p:nvPicPr>
        <p:blipFill>
          <a:blip r:embed="rId4"/>
          <a:stretch>
            <a:fillRect/>
          </a:stretch>
        </p:blipFill>
        <p:spPr>
          <a:xfrm>
            <a:off x="508000" y="273120"/>
            <a:ext cx="1727200" cy="1244600"/>
          </a:xfrm>
          <a:prstGeom prst="rect">
            <a:avLst/>
          </a:prstGeom>
          <a:effectLst>
            <a:outerShdw blurRad="50800" dist="38100" dir="2700000" algn="tl" rotWithShape="0">
              <a:prstClr val="black">
                <a:alpha val="40000"/>
              </a:prstClr>
            </a:outerShdw>
          </a:effectLst>
        </p:spPr>
      </p:pic>
      <p:sp>
        <p:nvSpPr>
          <p:cNvPr id="14" name="TextBox 13">
            <a:extLst>
              <a:ext uri="{FF2B5EF4-FFF2-40B4-BE49-F238E27FC236}">
                <a16:creationId xmlns:a16="http://schemas.microsoft.com/office/drawing/2014/main" id="{3BC7ED25-14DC-A141-BDD6-6ED3F9E5DCB8}"/>
              </a:ext>
            </a:extLst>
          </p:cNvPr>
          <p:cNvSpPr txBox="1"/>
          <p:nvPr/>
        </p:nvSpPr>
        <p:spPr>
          <a:xfrm>
            <a:off x="5812642" y="6065837"/>
            <a:ext cx="5464958" cy="338554"/>
          </a:xfrm>
          <a:prstGeom prst="rect">
            <a:avLst/>
          </a:prstGeom>
          <a:noFill/>
        </p:spPr>
        <p:txBody>
          <a:bodyPr wrap="none" rtlCol="0">
            <a:spAutoFit/>
          </a:bodyPr>
          <a:lstStyle/>
          <a:p>
            <a:r>
              <a:rPr lang="en-US" sz="1600" dirty="0">
                <a:hlinkClick r:id="rId5"/>
              </a:rPr>
              <a:t>https://jamanetwork.com/journals/jama/fullarticle/2766371</a:t>
            </a:r>
            <a:r>
              <a:rPr lang="en-US" sz="1600" dirty="0"/>
              <a:t> </a:t>
            </a:r>
          </a:p>
        </p:txBody>
      </p:sp>
    </p:spTree>
    <p:extLst>
      <p:ext uri="{BB962C8B-B14F-4D97-AF65-F5344CB8AC3E}">
        <p14:creationId xmlns:p14="http://schemas.microsoft.com/office/powerpoint/2010/main" val="32615050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EE48C0-FB86-3847-A7AD-7B6CBF783CBE}"/>
              </a:ext>
            </a:extLst>
          </p:cNvPr>
          <p:cNvSpPr>
            <a:spLocks noGrp="1"/>
          </p:cNvSpPr>
          <p:nvPr>
            <p:ph type="title"/>
          </p:nvPr>
        </p:nvSpPr>
        <p:spPr/>
        <p:txBody>
          <a:bodyPr/>
          <a:lstStyle/>
          <a:p>
            <a:r>
              <a:rPr lang="en-US" dirty="0"/>
              <a:t>The Vocabulary Has Changed …</a:t>
            </a:r>
          </a:p>
        </p:txBody>
      </p:sp>
      <p:sp>
        <p:nvSpPr>
          <p:cNvPr id="3" name="Slide Number Placeholder 2">
            <a:extLst>
              <a:ext uri="{FF2B5EF4-FFF2-40B4-BE49-F238E27FC236}">
                <a16:creationId xmlns:a16="http://schemas.microsoft.com/office/drawing/2014/main" id="{AB6F0C36-41CD-0D42-8E76-D83E44D9035F}"/>
              </a:ext>
            </a:extLst>
          </p:cNvPr>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303D29F-C580-5C4D-AAA1-94293C4E9288}" type="slidenum">
              <a:rPr kumimoji="0" lang="en-US" sz="1000" b="1" i="0" u="none" strike="noStrike" kern="1200" cap="none" spc="0" normalizeH="0" baseline="0" noProof="0" smtClean="0">
                <a:ln>
                  <a:noFill/>
                </a:ln>
                <a:solidFill>
                  <a:srgbClr val="000000"/>
                </a:solidFill>
                <a:effectLst/>
                <a:uLnTx/>
                <a:uFillTx/>
                <a:latin typeface="Arial" charset="0"/>
                <a:ea typeface="ＭＳ Ｐゴシック" charset="0"/>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0" lang="en-US" sz="1000" b="1" i="0" u="none" strike="noStrike" kern="1200" cap="none" spc="0" normalizeH="0" baseline="0" noProof="0" dirty="0">
              <a:ln>
                <a:noFill/>
              </a:ln>
              <a:solidFill>
                <a:srgbClr val="000000"/>
              </a:solidFill>
              <a:effectLst/>
              <a:uLnTx/>
              <a:uFillTx/>
              <a:latin typeface="Arial" charset="0"/>
              <a:ea typeface="ＭＳ Ｐゴシック" charset="0"/>
              <a:cs typeface="Arial" charset="0"/>
            </a:endParaRPr>
          </a:p>
        </p:txBody>
      </p:sp>
      <p:sp>
        <p:nvSpPr>
          <p:cNvPr id="6" name="TextBox 5">
            <a:extLst>
              <a:ext uri="{FF2B5EF4-FFF2-40B4-BE49-F238E27FC236}">
                <a16:creationId xmlns:a16="http://schemas.microsoft.com/office/drawing/2014/main" id="{4F2A3297-6088-9B46-8DF6-B3C9136AFD7F}"/>
              </a:ext>
            </a:extLst>
          </p:cNvPr>
          <p:cNvSpPr txBox="1"/>
          <p:nvPr/>
        </p:nvSpPr>
        <p:spPr>
          <a:xfrm>
            <a:off x="514865" y="4162574"/>
            <a:ext cx="11169135" cy="224676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a:ln>
                  <a:noFill/>
                </a:ln>
                <a:solidFill>
                  <a:srgbClr val="000000"/>
                </a:solidFill>
                <a:effectLst/>
                <a:uLnTx/>
                <a:uFillTx/>
                <a:latin typeface="Arial" charset="0"/>
                <a:ea typeface="ＭＳ Ｐゴシック" charset="0"/>
                <a:cs typeface="Arial" charset="0"/>
              </a:rPr>
              <a:t>“Breaches of research integrity have shocked the academic community. Initially explanations were sought at the level of individual researchers but </a:t>
            </a:r>
            <a:r>
              <a:rPr kumimoji="0" lang="en-US" sz="2800" b="0" i="0" u="none" strike="noStrike" kern="1200" cap="none" spc="0" normalizeH="0" baseline="0" noProof="0" dirty="0">
                <a:ln>
                  <a:noFill/>
                </a:ln>
                <a:solidFill>
                  <a:srgbClr val="000000"/>
                </a:solidFill>
                <a:effectLst/>
                <a:highlight>
                  <a:srgbClr val="FFFF00"/>
                </a:highlight>
                <a:uLnTx/>
                <a:uFillTx/>
                <a:latin typeface="Arial" charset="0"/>
                <a:ea typeface="ＭＳ Ｐゴシック" charset="0"/>
                <a:cs typeface="Arial" charset="0"/>
              </a:rPr>
              <a:t>over time increased recognition emerged of the important role that the research integrity climate may play</a:t>
            </a:r>
            <a:r>
              <a:rPr kumimoji="0" lang="en-US" sz="2800" b="0" i="0" u="none" strike="noStrike" kern="1200" cap="none" spc="0" normalizeH="0" baseline="0" noProof="0" dirty="0">
                <a:ln>
                  <a:noFill/>
                </a:ln>
                <a:solidFill>
                  <a:srgbClr val="000000"/>
                </a:solidFill>
                <a:effectLst/>
                <a:uLnTx/>
                <a:uFillTx/>
                <a:latin typeface="Arial" charset="0"/>
                <a:ea typeface="ＭＳ Ｐゴシック" charset="0"/>
                <a:cs typeface="Arial" charset="0"/>
              </a:rPr>
              <a:t> in influencing researchers’ (mis)behavior.”</a:t>
            </a:r>
          </a:p>
        </p:txBody>
      </p:sp>
      <p:sp>
        <p:nvSpPr>
          <p:cNvPr id="7" name="TextBox 6">
            <a:extLst>
              <a:ext uri="{FF2B5EF4-FFF2-40B4-BE49-F238E27FC236}">
                <a16:creationId xmlns:a16="http://schemas.microsoft.com/office/drawing/2014/main" id="{19EC227C-2799-CC46-B6A9-79F0D561FF80}"/>
              </a:ext>
            </a:extLst>
          </p:cNvPr>
          <p:cNvSpPr txBox="1"/>
          <p:nvPr/>
        </p:nvSpPr>
        <p:spPr>
          <a:xfrm>
            <a:off x="7918621" y="6091536"/>
            <a:ext cx="3733800"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err="1">
                <a:ln>
                  <a:noFill/>
                </a:ln>
                <a:solidFill>
                  <a:srgbClr val="000000"/>
                </a:solidFill>
                <a:effectLst/>
                <a:uLnTx/>
                <a:uFillTx/>
                <a:latin typeface="Arial" charset="0"/>
                <a:ea typeface="ＭＳ Ｐゴシック" charset="0"/>
                <a:cs typeface="Arial" charset="0"/>
              </a:rPr>
              <a:t>PLoS</a:t>
            </a:r>
            <a:r>
              <a:rPr kumimoji="0" lang="en-US" sz="1200" b="0" i="0" u="none" strike="noStrike" kern="1200" cap="none" spc="0" normalizeH="0" baseline="0" noProof="0" dirty="0">
                <a:ln>
                  <a:noFill/>
                </a:ln>
                <a:solidFill>
                  <a:srgbClr val="000000"/>
                </a:solidFill>
                <a:effectLst/>
                <a:uLnTx/>
                <a:uFillTx/>
                <a:latin typeface="Arial" charset="0"/>
                <a:ea typeface="ＭＳ Ｐゴシック" charset="0"/>
                <a:cs typeface="Arial" charset="0"/>
              </a:rPr>
              <a:t> ONE 14(1): e0210599. </a:t>
            </a:r>
            <a:r>
              <a:rPr kumimoji="0" lang="en-US" sz="1200" b="0" i="0" u="none" strike="noStrike" kern="1200" cap="none" spc="0" normalizeH="0" baseline="0" noProof="0" dirty="0">
                <a:ln>
                  <a:noFill/>
                </a:ln>
                <a:solidFill>
                  <a:srgbClr val="000000"/>
                </a:solidFill>
                <a:effectLst/>
                <a:uLnTx/>
                <a:uFillTx/>
                <a:latin typeface="Arial" charset="0"/>
                <a:ea typeface="ＭＳ Ｐゴシック" charset="0"/>
                <a:cs typeface="Arial" charset="0"/>
                <a:hlinkClick r:id="rId2"/>
              </a:rPr>
              <a:t>https://doi.org/10.1371/journal.pone.0210599</a:t>
            </a:r>
            <a:r>
              <a:rPr kumimoji="0" lang="en-US" sz="1200" b="0" i="0" u="none" strike="noStrike" kern="1200" cap="none" spc="0" normalizeH="0" baseline="0" noProof="0" dirty="0">
                <a:ln>
                  <a:noFill/>
                </a:ln>
                <a:solidFill>
                  <a:srgbClr val="000000"/>
                </a:solidFill>
                <a:effectLst/>
                <a:uLnTx/>
                <a:uFillTx/>
                <a:latin typeface="Arial" charset="0"/>
                <a:ea typeface="ＭＳ Ｐゴシック" charset="0"/>
                <a:cs typeface="Arial" charset="0"/>
              </a:rPr>
              <a:t> </a:t>
            </a:r>
          </a:p>
        </p:txBody>
      </p:sp>
      <p:pic>
        <p:nvPicPr>
          <p:cNvPr id="10" name="Picture 9" descr="A screenshot of a cell phone&#10;&#10;Description automatically generated">
            <a:extLst>
              <a:ext uri="{FF2B5EF4-FFF2-40B4-BE49-F238E27FC236}">
                <a16:creationId xmlns:a16="http://schemas.microsoft.com/office/drawing/2014/main" id="{C6AC52B4-CD9F-844C-AA6A-55AE1E5CAB22}"/>
              </a:ext>
            </a:extLst>
          </p:cNvPr>
          <p:cNvPicPr>
            <a:picLocks noChangeAspect="1"/>
          </p:cNvPicPr>
          <p:nvPr/>
        </p:nvPicPr>
        <p:blipFill>
          <a:blip r:embed="rId3"/>
          <a:stretch>
            <a:fillRect/>
          </a:stretch>
        </p:blipFill>
        <p:spPr>
          <a:xfrm>
            <a:off x="2057400" y="939907"/>
            <a:ext cx="8077200" cy="3116114"/>
          </a:xfrm>
          <a:prstGeom prst="rect">
            <a:avLst/>
          </a:prstGeom>
        </p:spPr>
      </p:pic>
    </p:spTree>
    <p:extLst>
      <p:ext uri="{BB962C8B-B14F-4D97-AF65-F5344CB8AC3E}">
        <p14:creationId xmlns:p14="http://schemas.microsoft.com/office/powerpoint/2010/main" val="20911172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CDB83-FF87-C745-B7A6-5E68C994488F}"/>
              </a:ext>
            </a:extLst>
          </p:cNvPr>
          <p:cNvSpPr>
            <a:spLocks noGrp="1"/>
          </p:cNvSpPr>
          <p:nvPr>
            <p:ph type="title"/>
          </p:nvPr>
        </p:nvSpPr>
        <p:spPr/>
        <p:txBody>
          <a:bodyPr/>
          <a:lstStyle/>
          <a:p>
            <a:r>
              <a:rPr lang="en-US" dirty="0"/>
              <a:t>Leveraging Institutional Leadership</a:t>
            </a:r>
          </a:p>
        </p:txBody>
      </p:sp>
      <p:sp>
        <p:nvSpPr>
          <p:cNvPr id="3" name="Slide Number Placeholder 2">
            <a:extLst>
              <a:ext uri="{FF2B5EF4-FFF2-40B4-BE49-F238E27FC236}">
                <a16:creationId xmlns:a16="http://schemas.microsoft.com/office/drawing/2014/main" id="{138B9961-D028-9146-BAD4-1BCF97EDC06E}"/>
              </a:ext>
            </a:extLst>
          </p:cNvPr>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303D29F-C580-5C4D-AAA1-94293C4E9288}" type="slidenum">
              <a:rPr kumimoji="0" lang="en-US" sz="1000" b="1" i="0" u="none" strike="noStrike" kern="1200" cap="none" spc="0" normalizeH="0" baseline="0" noProof="0" smtClean="0">
                <a:ln>
                  <a:noFill/>
                </a:ln>
                <a:solidFill>
                  <a:srgbClr val="000000"/>
                </a:solidFill>
                <a:effectLst/>
                <a:uLnTx/>
                <a:uFillTx/>
                <a:latin typeface="Arial" charset="0"/>
                <a:ea typeface="ＭＳ Ｐゴシック" charset="0"/>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31</a:t>
            </a:fld>
            <a:endParaRPr kumimoji="0" lang="en-US" sz="1000" b="1" i="0" u="none" strike="noStrike" kern="1200" cap="none" spc="0" normalizeH="0" baseline="0" noProof="0" dirty="0">
              <a:ln>
                <a:noFill/>
              </a:ln>
              <a:solidFill>
                <a:srgbClr val="000000"/>
              </a:solidFill>
              <a:effectLst/>
              <a:uLnTx/>
              <a:uFillTx/>
              <a:latin typeface="Arial" charset="0"/>
              <a:ea typeface="ＭＳ Ｐゴシック" charset="0"/>
              <a:cs typeface="Arial" charset="0"/>
            </a:endParaRPr>
          </a:p>
        </p:txBody>
      </p:sp>
      <p:pic>
        <p:nvPicPr>
          <p:cNvPr id="5" name="Picture 4" descr="A screenshot of a social media post&#10;&#10;Description automatically generated">
            <a:extLst>
              <a:ext uri="{FF2B5EF4-FFF2-40B4-BE49-F238E27FC236}">
                <a16:creationId xmlns:a16="http://schemas.microsoft.com/office/drawing/2014/main" id="{B8B54640-C8C1-3045-932E-887493C8886E}"/>
              </a:ext>
            </a:extLst>
          </p:cNvPr>
          <p:cNvPicPr>
            <a:picLocks noChangeAspect="1"/>
          </p:cNvPicPr>
          <p:nvPr/>
        </p:nvPicPr>
        <p:blipFill>
          <a:blip r:embed="rId2"/>
          <a:stretch>
            <a:fillRect/>
          </a:stretch>
        </p:blipFill>
        <p:spPr>
          <a:xfrm>
            <a:off x="419100" y="1752600"/>
            <a:ext cx="11353800" cy="3611329"/>
          </a:xfrm>
          <a:prstGeom prst="rect">
            <a:avLst/>
          </a:prstGeom>
          <a:effectLst>
            <a:outerShdw blurRad="50800" dist="38100" dir="2700000" algn="tl" rotWithShape="0">
              <a:prstClr val="black">
                <a:alpha val="40000"/>
              </a:prstClr>
            </a:outerShdw>
          </a:effectLst>
        </p:spPr>
      </p:pic>
      <p:sp>
        <p:nvSpPr>
          <p:cNvPr id="6" name="Rectangle 5">
            <a:extLst>
              <a:ext uri="{FF2B5EF4-FFF2-40B4-BE49-F238E27FC236}">
                <a16:creationId xmlns:a16="http://schemas.microsoft.com/office/drawing/2014/main" id="{C05E3F81-179F-C945-B023-1EF7FC9FA1C5}"/>
              </a:ext>
            </a:extLst>
          </p:cNvPr>
          <p:cNvSpPr/>
          <p:nvPr/>
        </p:nvSpPr>
        <p:spPr>
          <a:xfrm>
            <a:off x="3634740" y="5924553"/>
            <a:ext cx="8153400" cy="369332"/>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charset="0"/>
                <a:ea typeface="ＭＳ Ｐゴシック" charset="0"/>
                <a:cs typeface="Arial" charset="0"/>
                <a:hlinkClick r:id="rId3"/>
              </a:rPr>
              <a:t>https://grants.nih.gov/grants/guide/notice-files/NOT-OD-19-020.html</a:t>
            </a:r>
            <a:r>
              <a:rPr kumimoji="0" lang="en-US" sz="1800" b="0" i="0" u="none" strike="noStrike" kern="1200" cap="none" spc="0" normalizeH="0" baseline="0" noProof="0" dirty="0">
                <a:ln>
                  <a:noFill/>
                </a:ln>
                <a:solidFill>
                  <a:srgbClr val="000000"/>
                </a:solidFill>
                <a:effectLst/>
                <a:uLnTx/>
                <a:uFillTx/>
                <a:latin typeface="Arial" charset="0"/>
                <a:ea typeface="ＭＳ Ｐゴシック" charset="0"/>
                <a:cs typeface="Arial" charset="0"/>
              </a:rPr>
              <a:t> </a:t>
            </a:r>
          </a:p>
        </p:txBody>
      </p:sp>
    </p:spTree>
    <p:extLst>
      <p:ext uri="{BB962C8B-B14F-4D97-AF65-F5344CB8AC3E}">
        <p14:creationId xmlns:p14="http://schemas.microsoft.com/office/powerpoint/2010/main" val="8098113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07C22-344C-0F4D-9211-DB288EE524DC}"/>
              </a:ext>
            </a:extLst>
          </p:cNvPr>
          <p:cNvSpPr>
            <a:spLocks noGrp="1"/>
          </p:cNvSpPr>
          <p:nvPr>
            <p:ph type="title"/>
          </p:nvPr>
        </p:nvSpPr>
        <p:spPr/>
        <p:txBody>
          <a:bodyPr/>
          <a:lstStyle/>
          <a:p>
            <a:r>
              <a:rPr lang="en-US" dirty="0"/>
              <a:t>Pandemic – The Harms are Real</a:t>
            </a:r>
          </a:p>
        </p:txBody>
      </p:sp>
      <p:sp>
        <p:nvSpPr>
          <p:cNvPr id="3" name="Slide Number Placeholder 2">
            <a:extLst>
              <a:ext uri="{FF2B5EF4-FFF2-40B4-BE49-F238E27FC236}">
                <a16:creationId xmlns:a16="http://schemas.microsoft.com/office/drawing/2014/main" id="{3CF330CD-69D6-C545-A124-3729CD570B2D}"/>
              </a:ext>
            </a:extLst>
          </p:cNvPr>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303D29F-C580-5C4D-AAA1-94293C4E9288}" type="slidenum">
              <a:rPr kumimoji="0" lang="en-US" sz="1000" b="1" i="0" u="none" strike="noStrike" kern="1200" cap="none" spc="0" normalizeH="0" baseline="0" noProof="0" smtClean="0">
                <a:ln>
                  <a:noFill/>
                </a:ln>
                <a:solidFill>
                  <a:srgbClr val="000000"/>
                </a:solidFill>
                <a:effectLst/>
                <a:uLnTx/>
                <a:uFillTx/>
                <a:latin typeface="Arial" charset="0"/>
                <a:ea typeface="ＭＳ Ｐゴシック" charset="0"/>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32</a:t>
            </a:fld>
            <a:endParaRPr kumimoji="0" lang="en-US" sz="1000" b="1" i="0" u="none" strike="noStrike" kern="1200" cap="none" spc="0" normalizeH="0" baseline="0" noProof="0" dirty="0">
              <a:ln>
                <a:noFill/>
              </a:ln>
              <a:solidFill>
                <a:srgbClr val="000000"/>
              </a:solidFill>
              <a:effectLst/>
              <a:uLnTx/>
              <a:uFillTx/>
              <a:latin typeface="Arial" charset="0"/>
              <a:ea typeface="ＭＳ Ｐゴシック" charset="0"/>
              <a:cs typeface="Arial" charset="0"/>
            </a:endParaRPr>
          </a:p>
        </p:txBody>
      </p:sp>
      <p:pic>
        <p:nvPicPr>
          <p:cNvPr id="5" name="Picture 4">
            <a:extLst>
              <a:ext uri="{FF2B5EF4-FFF2-40B4-BE49-F238E27FC236}">
                <a16:creationId xmlns:a16="http://schemas.microsoft.com/office/drawing/2014/main" id="{9CEC0E34-BF55-0148-90E2-781A3D7281B8}"/>
              </a:ext>
            </a:extLst>
          </p:cNvPr>
          <p:cNvPicPr>
            <a:picLocks noChangeAspect="1"/>
          </p:cNvPicPr>
          <p:nvPr/>
        </p:nvPicPr>
        <p:blipFill>
          <a:blip r:embed="rId2"/>
          <a:stretch>
            <a:fillRect/>
          </a:stretch>
        </p:blipFill>
        <p:spPr>
          <a:xfrm>
            <a:off x="685800" y="685800"/>
            <a:ext cx="4137742" cy="5070763"/>
          </a:xfrm>
          <a:prstGeom prst="rect">
            <a:avLst/>
          </a:prstGeom>
        </p:spPr>
      </p:pic>
      <p:pic>
        <p:nvPicPr>
          <p:cNvPr id="7" name="Picture 6">
            <a:extLst>
              <a:ext uri="{FF2B5EF4-FFF2-40B4-BE49-F238E27FC236}">
                <a16:creationId xmlns:a16="http://schemas.microsoft.com/office/drawing/2014/main" id="{17B50206-7531-AC44-96A4-242BE16AF176}"/>
              </a:ext>
            </a:extLst>
          </p:cNvPr>
          <p:cNvPicPr>
            <a:picLocks noChangeAspect="1"/>
          </p:cNvPicPr>
          <p:nvPr/>
        </p:nvPicPr>
        <p:blipFill>
          <a:blip r:embed="rId3"/>
          <a:stretch>
            <a:fillRect/>
          </a:stretch>
        </p:blipFill>
        <p:spPr>
          <a:xfrm>
            <a:off x="5410200" y="1524000"/>
            <a:ext cx="6546054" cy="3595927"/>
          </a:xfrm>
          <a:prstGeom prst="rect">
            <a:avLst/>
          </a:prstGeom>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id="{AD833DE9-CBF8-A043-8608-AB507179A2B5}"/>
              </a:ext>
            </a:extLst>
          </p:cNvPr>
          <p:cNvSpPr txBox="1"/>
          <p:nvPr/>
        </p:nvSpPr>
        <p:spPr>
          <a:xfrm>
            <a:off x="6019800" y="5943600"/>
            <a:ext cx="5186163"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charset="0"/>
                <a:ea typeface="ＭＳ Ｐゴシック" charset="0"/>
                <a:cs typeface="Arial" charset="0"/>
                <a:hlinkClick r:id="rId4"/>
              </a:rPr>
              <a:t>https://www.nejm.org/doi/pdf/10.1056/NEJMoa1912514?articleTools=true</a:t>
            </a:r>
            <a:r>
              <a:rPr kumimoji="0" lang="en-US" sz="1200" b="0" i="0" u="none" strike="noStrike" kern="1200" cap="none" spc="0" normalizeH="0" baseline="0" noProof="0" dirty="0">
                <a:ln>
                  <a:noFill/>
                </a:ln>
                <a:solidFill>
                  <a:srgbClr val="000000"/>
                </a:solidFill>
                <a:effectLst/>
                <a:uLnTx/>
                <a:uFillTx/>
                <a:latin typeface="Arial" charset="0"/>
                <a:ea typeface="ＭＳ Ｐゴシック" charset="0"/>
                <a:cs typeface="Arial" charset="0"/>
              </a:rPr>
              <a:t> </a:t>
            </a:r>
          </a:p>
        </p:txBody>
      </p:sp>
    </p:spTree>
    <p:extLst>
      <p:ext uri="{BB962C8B-B14F-4D97-AF65-F5344CB8AC3E}">
        <p14:creationId xmlns:p14="http://schemas.microsoft.com/office/powerpoint/2010/main" val="15267684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314D3-2F98-DF46-9999-A0F4B1629B61}"/>
              </a:ext>
            </a:extLst>
          </p:cNvPr>
          <p:cNvSpPr>
            <a:spLocks noGrp="1"/>
          </p:cNvSpPr>
          <p:nvPr>
            <p:ph type="title"/>
          </p:nvPr>
        </p:nvSpPr>
        <p:spPr/>
        <p:txBody>
          <a:bodyPr/>
          <a:lstStyle/>
          <a:p>
            <a:r>
              <a:rPr lang="en-US" dirty="0"/>
              <a:t>Responsible Conduct of Research</a:t>
            </a:r>
          </a:p>
        </p:txBody>
      </p:sp>
      <p:sp>
        <p:nvSpPr>
          <p:cNvPr id="3" name="Content Placeholder 2">
            <a:extLst>
              <a:ext uri="{FF2B5EF4-FFF2-40B4-BE49-F238E27FC236}">
                <a16:creationId xmlns:a16="http://schemas.microsoft.com/office/drawing/2014/main" id="{37B8D4B1-8B0B-ED43-8962-0E5A2FF0DD55}"/>
              </a:ext>
            </a:extLst>
          </p:cNvPr>
          <p:cNvSpPr>
            <a:spLocks noGrp="1"/>
          </p:cNvSpPr>
          <p:nvPr>
            <p:ph idx="1"/>
          </p:nvPr>
        </p:nvSpPr>
        <p:spPr>
          <a:xfrm>
            <a:off x="609600" y="2019300"/>
            <a:ext cx="10972800" cy="2819400"/>
          </a:xfrm>
        </p:spPr>
        <p:txBody>
          <a:bodyPr/>
          <a:lstStyle/>
          <a:p>
            <a:r>
              <a:rPr lang="en-US" dirty="0"/>
              <a:t>Conducting research</a:t>
            </a:r>
          </a:p>
          <a:p>
            <a:pPr lvl="1"/>
            <a:r>
              <a:rPr lang="en-US" sz="3200" dirty="0"/>
              <a:t>“Classic” integrity: fabrication, falsification, plagiarism</a:t>
            </a:r>
          </a:p>
          <a:p>
            <a:pPr lvl="1"/>
            <a:r>
              <a:rPr lang="en-US" sz="3200" dirty="0"/>
              <a:t>Other: peer review, harassment, non-disclosure</a:t>
            </a:r>
          </a:p>
          <a:p>
            <a:r>
              <a:rPr lang="en-US" dirty="0"/>
              <a:t>Responsibility to conduct the right research</a:t>
            </a:r>
          </a:p>
          <a:p>
            <a:pPr lvl="1"/>
            <a:r>
              <a:rPr lang="en-US" sz="3200" dirty="0"/>
              <a:t>Focus on COVID-19</a:t>
            </a:r>
          </a:p>
        </p:txBody>
      </p:sp>
      <p:sp>
        <p:nvSpPr>
          <p:cNvPr id="4" name="Slide Number Placeholder 3">
            <a:extLst>
              <a:ext uri="{FF2B5EF4-FFF2-40B4-BE49-F238E27FC236}">
                <a16:creationId xmlns:a16="http://schemas.microsoft.com/office/drawing/2014/main" id="{B9FE432A-F4CD-4046-ADD3-DD5202A08162}"/>
              </a:ext>
            </a:extLst>
          </p:cNvPr>
          <p:cNvSpPr>
            <a:spLocks noGrp="1"/>
          </p:cNvSpPr>
          <p:nvPr>
            <p:ph type="sldNum" sz="quarter" idx="10"/>
          </p:nvPr>
        </p:nvSpPr>
        <p:spPr/>
        <p:txBody>
          <a:bodyPr/>
          <a:lstStyle/>
          <a:p>
            <a:fld id="{60583324-AE1C-3546-A724-4BA4670D7901}" type="slidenum">
              <a:rPr lang="en-US" smtClean="0"/>
              <a:pPr/>
              <a:t>33</a:t>
            </a:fld>
            <a:endParaRPr lang="en-US" dirty="0"/>
          </a:p>
        </p:txBody>
      </p:sp>
    </p:spTree>
    <p:extLst>
      <p:ext uri="{BB962C8B-B14F-4D97-AF65-F5344CB8AC3E}">
        <p14:creationId xmlns:p14="http://schemas.microsoft.com/office/powerpoint/2010/main" val="13267236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B37B2-494F-C34D-B773-8F56BCB49AB5}"/>
              </a:ext>
            </a:extLst>
          </p:cNvPr>
          <p:cNvSpPr>
            <a:spLocks noGrp="1"/>
          </p:cNvSpPr>
          <p:nvPr>
            <p:ph type="title"/>
          </p:nvPr>
        </p:nvSpPr>
        <p:spPr/>
        <p:txBody>
          <a:bodyPr/>
          <a:lstStyle/>
          <a:p>
            <a:r>
              <a:rPr lang="en-US" dirty="0"/>
              <a:t>Lying on Grant Applications to Serve Foreign Interests</a:t>
            </a:r>
          </a:p>
        </p:txBody>
      </p:sp>
      <p:sp>
        <p:nvSpPr>
          <p:cNvPr id="3" name="Slide Number Placeholder 2">
            <a:extLst>
              <a:ext uri="{FF2B5EF4-FFF2-40B4-BE49-F238E27FC236}">
                <a16:creationId xmlns:a16="http://schemas.microsoft.com/office/drawing/2014/main" id="{1537E1D9-49D0-034C-B707-39586770DCB1}"/>
              </a:ext>
            </a:extLst>
          </p:cNvPr>
          <p:cNvSpPr>
            <a:spLocks noGrp="1"/>
          </p:cNvSpPr>
          <p:nvPr>
            <p:ph type="sldNum" sz="quarter" idx="10"/>
          </p:nvPr>
        </p:nvSpPr>
        <p:spPr/>
        <p:txBody>
          <a:bodyPr/>
          <a:lstStyle/>
          <a:p>
            <a:fld id="{D303D29F-C580-5C4D-AAA1-94293C4E9288}" type="slidenum">
              <a:rPr lang="en-US" smtClean="0"/>
              <a:pPr/>
              <a:t>34</a:t>
            </a:fld>
            <a:endParaRPr lang="en-US" dirty="0"/>
          </a:p>
        </p:txBody>
      </p:sp>
      <p:pic>
        <p:nvPicPr>
          <p:cNvPr id="5" name="Picture 4" descr="Graphical user interface, text, application, letter, email&#10;&#10;Description automatically generated">
            <a:extLst>
              <a:ext uri="{FF2B5EF4-FFF2-40B4-BE49-F238E27FC236}">
                <a16:creationId xmlns:a16="http://schemas.microsoft.com/office/drawing/2014/main" id="{9BC4A482-DBF0-AE4A-9257-9EEC99011723}"/>
              </a:ext>
            </a:extLst>
          </p:cNvPr>
          <p:cNvPicPr>
            <a:picLocks noChangeAspect="1"/>
          </p:cNvPicPr>
          <p:nvPr/>
        </p:nvPicPr>
        <p:blipFill>
          <a:blip r:embed="rId2"/>
          <a:stretch>
            <a:fillRect/>
          </a:stretch>
        </p:blipFill>
        <p:spPr>
          <a:xfrm>
            <a:off x="914400" y="1447800"/>
            <a:ext cx="10363200" cy="471935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5372799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5399B-C98D-FE47-94DB-AF285E086D68}"/>
              </a:ext>
            </a:extLst>
          </p:cNvPr>
          <p:cNvSpPr>
            <a:spLocks noGrp="1"/>
          </p:cNvSpPr>
          <p:nvPr>
            <p:ph type="title"/>
          </p:nvPr>
        </p:nvSpPr>
        <p:spPr/>
        <p:txBody>
          <a:bodyPr/>
          <a:lstStyle/>
          <a:p>
            <a:r>
              <a:rPr lang="en-US" dirty="0"/>
              <a:t>Lying to Serve Foreign and Personal Interests …</a:t>
            </a:r>
          </a:p>
        </p:txBody>
      </p:sp>
      <p:sp>
        <p:nvSpPr>
          <p:cNvPr id="3" name="Slide Number Placeholder 2">
            <a:extLst>
              <a:ext uri="{FF2B5EF4-FFF2-40B4-BE49-F238E27FC236}">
                <a16:creationId xmlns:a16="http://schemas.microsoft.com/office/drawing/2014/main" id="{CC5B08DF-7E35-1B42-9755-0B9D0F44906D}"/>
              </a:ext>
            </a:extLst>
          </p:cNvPr>
          <p:cNvSpPr>
            <a:spLocks noGrp="1"/>
          </p:cNvSpPr>
          <p:nvPr>
            <p:ph type="sldNum" sz="quarter" idx="10"/>
          </p:nvPr>
        </p:nvSpPr>
        <p:spPr/>
        <p:txBody>
          <a:bodyPr/>
          <a:lstStyle/>
          <a:p>
            <a:fld id="{D303D29F-C580-5C4D-AAA1-94293C4E9288}" type="slidenum">
              <a:rPr lang="en-US" smtClean="0"/>
              <a:pPr/>
              <a:t>35</a:t>
            </a:fld>
            <a:endParaRPr lang="en-US" dirty="0"/>
          </a:p>
        </p:txBody>
      </p:sp>
      <p:pic>
        <p:nvPicPr>
          <p:cNvPr id="5" name="Picture 4" descr="Graphical user interface, text, application, letter, email&#10;&#10;Description automatically generated">
            <a:extLst>
              <a:ext uri="{FF2B5EF4-FFF2-40B4-BE49-F238E27FC236}">
                <a16:creationId xmlns:a16="http://schemas.microsoft.com/office/drawing/2014/main" id="{54E13066-DCCE-8F4A-983C-1D77F8F82D30}"/>
              </a:ext>
            </a:extLst>
          </p:cNvPr>
          <p:cNvPicPr>
            <a:picLocks noChangeAspect="1"/>
          </p:cNvPicPr>
          <p:nvPr/>
        </p:nvPicPr>
        <p:blipFill>
          <a:blip r:embed="rId2"/>
          <a:stretch>
            <a:fillRect/>
          </a:stretch>
        </p:blipFill>
        <p:spPr>
          <a:xfrm>
            <a:off x="457200" y="1669197"/>
            <a:ext cx="11277600" cy="412438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1717047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F18E7-5FE1-F148-8861-66D7E3E36275}"/>
              </a:ext>
            </a:extLst>
          </p:cNvPr>
          <p:cNvSpPr>
            <a:spLocks noGrp="1"/>
          </p:cNvSpPr>
          <p:nvPr>
            <p:ph type="title"/>
          </p:nvPr>
        </p:nvSpPr>
        <p:spPr/>
        <p:txBody>
          <a:bodyPr/>
          <a:lstStyle/>
          <a:p>
            <a:r>
              <a:rPr lang="en-US" dirty="0"/>
              <a:t>“Deep Informatics”</a:t>
            </a:r>
          </a:p>
        </p:txBody>
      </p:sp>
      <p:sp>
        <p:nvSpPr>
          <p:cNvPr id="3" name="Slide Number Placeholder 2">
            <a:extLst>
              <a:ext uri="{FF2B5EF4-FFF2-40B4-BE49-F238E27FC236}">
                <a16:creationId xmlns:a16="http://schemas.microsoft.com/office/drawing/2014/main" id="{ED44E511-BD8B-8248-B82C-026917EFB6CF}"/>
              </a:ext>
            </a:extLst>
          </p:cNvPr>
          <p:cNvSpPr>
            <a:spLocks noGrp="1"/>
          </p:cNvSpPr>
          <p:nvPr>
            <p:ph type="sldNum" sz="quarter" idx="10"/>
          </p:nvPr>
        </p:nvSpPr>
        <p:spPr/>
        <p:txBody>
          <a:bodyPr/>
          <a:lstStyle/>
          <a:p>
            <a:fld id="{D303D29F-C580-5C4D-AAA1-94293C4E9288}" type="slidenum">
              <a:rPr lang="en-US" smtClean="0"/>
              <a:pPr/>
              <a:t>36</a:t>
            </a:fld>
            <a:endParaRPr lang="en-US" dirty="0"/>
          </a:p>
        </p:txBody>
      </p:sp>
      <p:sp>
        <p:nvSpPr>
          <p:cNvPr id="4" name="TextBox 3">
            <a:extLst>
              <a:ext uri="{FF2B5EF4-FFF2-40B4-BE49-F238E27FC236}">
                <a16:creationId xmlns:a16="http://schemas.microsoft.com/office/drawing/2014/main" id="{D7FE832A-FA6B-3D43-B272-F5D47301C1A9}"/>
              </a:ext>
            </a:extLst>
          </p:cNvPr>
          <p:cNvSpPr txBox="1"/>
          <p:nvPr/>
        </p:nvSpPr>
        <p:spPr>
          <a:xfrm>
            <a:off x="342900" y="1371600"/>
            <a:ext cx="11506200" cy="3970318"/>
          </a:xfrm>
          <a:prstGeom prst="rect">
            <a:avLst/>
          </a:prstGeom>
          <a:noFill/>
        </p:spPr>
        <p:txBody>
          <a:bodyPr wrap="square" rtlCol="0">
            <a:spAutoFit/>
          </a:bodyPr>
          <a:lstStyle/>
          <a:p>
            <a:r>
              <a:rPr lang="en-US" sz="2800" dirty="0"/>
              <a:t>“During that same period, in 2016, Yang established a business in China known as ‘Deep Informatics.’ The indictment further alleges that Yang promoted his business in China by relating that its products were the result of years of research supported by millions of dollars of U.S. government funding. Simultaneously, Yang applied for and was accepted into the People’s Republic of China’s Thousand Talents Program (TTP) in connection with Northwestern Polytechnic University, located in Xi’an, China.”</a:t>
            </a:r>
          </a:p>
          <a:p>
            <a:endParaRPr lang="en-US" sz="2800" dirty="0"/>
          </a:p>
        </p:txBody>
      </p:sp>
      <p:sp>
        <p:nvSpPr>
          <p:cNvPr id="5" name="TextBox 4">
            <a:extLst>
              <a:ext uri="{FF2B5EF4-FFF2-40B4-BE49-F238E27FC236}">
                <a16:creationId xmlns:a16="http://schemas.microsoft.com/office/drawing/2014/main" id="{760BA2CD-D2A3-D24B-A70F-F1DBCEFBE900}"/>
              </a:ext>
            </a:extLst>
          </p:cNvPr>
          <p:cNvSpPr txBox="1"/>
          <p:nvPr/>
        </p:nvSpPr>
        <p:spPr>
          <a:xfrm>
            <a:off x="5791200" y="5867400"/>
            <a:ext cx="5745484" cy="215444"/>
          </a:xfrm>
          <a:prstGeom prst="rect">
            <a:avLst/>
          </a:prstGeom>
          <a:noFill/>
        </p:spPr>
        <p:txBody>
          <a:bodyPr wrap="none" rtlCol="0">
            <a:spAutoFit/>
          </a:bodyPr>
          <a:lstStyle/>
          <a:p>
            <a:r>
              <a:rPr lang="en-US" sz="800" dirty="0">
                <a:hlinkClick r:id="rId2"/>
              </a:rPr>
              <a:t>https://www.justice.gov/opa/pr/former-university-florida-researcher-indicted-scheme-defraud-national-institutes-health-and</a:t>
            </a:r>
            <a:r>
              <a:rPr lang="en-US" sz="800" dirty="0"/>
              <a:t> </a:t>
            </a:r>
          </a:p>
        </p:txBody>
      </p:sp>
    </p:spTree>
    <p:extLst>
      <p:ext uri="{BB962C8B-B14F-4D97-AF65-F5344CB8AC3E}">
        <p14:creationId xmlns:p14="http://schemas.microsoft.com/office/powerpoint/2010/main" val="42572963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314D3-2F98-DF46-9999-A0F4B1629B61}"/>
              </a:ext>
            </a:extLst>
          </p:cNvPr>
          <p:cNvSpPr>
            <a:spLocks noGrp="1"/>
          </p:cNvSpPr>
          <p:nvPr>
            <p:ph type="title"/>
          </p:nvPr>
        </p:nvSpPr>
        <p:spPr/>
        <p:txBody>
          <a:bodyPr/>
          <a:lstStyle/>
          <a:p>
            <a:r>
              <a:rPr lang="en-US" dirty="0"/>
              <a:t>Responsible Conduct of Research</a:t>
            </a:r>
          </a:p>
        </p:txBody>
      </p:sp>
      <p:sp>
        <p:nvSpPr>
          <p:cNvPr id="3" name="Content Placeholder 2">
            <a:extLst>
              <a:ext uri="{FF2B5EF4-FFF2-40B4-BE49-F238E27FC236}">
                <a16:creationId xmlns:a16="http://schemas.microsoft.com/office/drawing/2014/main" id="{37B8D4B1-8B0B-ED43-8962-0E5A2FF0DD55}"/>
              </a:ext>
            </a:extLst>
          </p:cNvPr>
          <p:cNvSpPr>
            <a:spLocks noGrp="1"/>
          </p:cNvSpPr>
          <p:nvPr>
            <p:ph idx="1"/>
          </p:nvPr>
        </p:nvSpPr>
        <p:spPr>
          <a:xfrm>
            <a:off x="609600" y="2019300"/>
            <a:ext cx="10972800" cy="2819400"/>
          </a:xfrm>
        </p:spPr>
        <p:txBody>
          <a:bodyPr/>
          <a:lstStyle/>
          <a:p>
            <a:r>
              <a:rPr lang="en-US" dirty="0"/>
              <a:t>Conducting research</a:t>
            </a:r>
          </a:p>
          <a:p>
            <a:pPr lvl="1"/>
            <a:r>
              <a:rPr lang="en-US" sz="3200" dirty="0"/>
              <a:t>“Classic” integrity: fabrication, falsification, plagiarism</a:t>
            </a:r>
          </a:p>
          <a:p>
            <a:pPr lvl="1"/>
            <a:r>
              <a:rPr lang="en-US" sz="3200" dirty="0"/>
              <a:t>Other: peer review, harassment, non-disclosure</a:t>
            </a:r>
          </a:p>
          <a:p>
            <a:r>
              <a:rPr lang="en-US" dirty="0"/>
              <a:t>Responsibility to conduct the right research</a:t>
            </a:r>
          </a:p>
          <a:p>
            <a:pPr lvl="1"/>
            <a:r>
              <a:rPr lang="en-US" sz="3200" dirty="0"/>
              <a:t>Focus on COVID-19</a:t>
            </a:r>
          </a:p>
        </p:txBody>
      </p:sp>
      <p:sp>
        <p:nvSpPr>
          <p:cNvPr id="4" name="Slide Number Placeholder 3">
            <a:extLst>
              <a:ext uri="{FF2B5EF4-FFF2-40B4-BE49-F238E27FC236}">
                <a16:creationId xmlns:a16="http://schemas.microsoft.com/office/drawing/2014/main" id="{B9FE432A-F4CD-4046-ADD3-DD5202A08162}"/>
              </a:ext>
            </a:extLst>
          </p:cNvPr>
          <p:cNvSpPr>
            <a:spLocks noGrp="1"/>
          </p:cNvSpPr>
          <p:nvPr>
            <p:ph type="sldNum" sz="quarter" idx="10"/>
          </p:nvPr>
        </p:nvSpPr>
        <p:spPr/>
        <p:txBody>
          <a:bodyPr/>
          <a:lstStyle/>
          <a:p>
            <a:fld id="{60583324-AE1C-3546-A724-4BA4670D7901}" type="slidenum">
              <a:rPr lang="en-US" smtClean="0"/>
              <a:pPr/>
              <a:t>37</a:t>
            </a:fld>
            <a:endParaRPr lang="en-US" dirty="0"/>
          </a:p>
        </p:txBody>
      </p:sp>
    </p:spTree>
    <p:extLst>
      <p:ext uri="{BB962C8B-B14F-4D97-AF65-F5344CB8AC3E}">
        <p14:creationId xmlns:p14="http://schemas.microsoft.com/office/powerpoint/2010/main" val="34697261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B2AC5-1607-C744-9ED8-5902EAA1B0E0}"/>
              </a:ext>
            </a:extLst>
          </p:cNvPr>
          <p:cNvSpPr>
            <a:spLocks noGrp="1"/>
          </p:cNvSpPr>
          <p:nvPr>
            <p:ph type="title"/>
          </p:nvPr>
        </p:nvSpPr>
        <p:spPr/>
        <p:txBody>
          <a:bodyPr/>
          <a:lstStyle/>
          <a:p>
            <a:r>
              <a:rPr lang="en-US" dirty="0"/>
              <a:t>In the Context of Pandemic</a:t>
            </a:r>
          </a:p>
        </p:txBody>
      </p:sp>
      <p:sp>
        <p:nvSpPr>
          <p:cNvPr id="3" name="Slide Number Placeholder 2">
            <a:extLst>
              <a:ext uri="{FF2B5EF4-FFF2-40B4-BE49-F238E27FC236}">
                <a16:creationId xmlns:a16="http://schemas.microsoft.com/office/drawing/2014/main" id="{EB00D3B5-8CEB-CC43-BA1D-70076746B883}"/>
              </a:ext>
            </a:extLst>
          </p:cNvPr>
          <p:cNvSpPr>
            <a:spLocks noGrp="1"/>
          </p:cNvSpPr>
          <p:nvPr>
            <p:ph type="sldNum" sz="quarter" idx="10"/>
          </p:nvPr>
        </p:nvSpPr>
        <p:spPr/>
        <p:txBody>
          <a:bodyPr/>
          <a:lstStyle/>
          <a:p>
            <a:fld id="{D303D29F-C580-5C4D-AAA1-94293C4E9288}" type="slidenum">
              <a:rPr lang="en-US" smtClean="0"/>
              <a:pPr/>
              <a:t>38</a:t>
            </a:fld>
            <a:endParaRPr lang="en-US" dirty="0"/>
          </a:p>
        </p:txBody>
      </p:sp>
      <p:pic>
        <p:nvPicPr>
          <p:cNvPr id="5" name="Picture 4">
            <a:extLst>
              <a:ext uri="{FF2B5EF4-FFF2-40B4-BE49-F238E27FC236}">
                <a16:creationId xmlns:a16="http://schemas.microsoft.com/office/drawing/2014/main" id="{F6E60ECB-4E29-754B-9AB1-D35D69AA5040}"/>
              </a:ext>
            </a:extLst>
          </p:cNvPr>
          <p:cNvPicPr>
            <a:picLocks noChangeAspect="1"/>
          </p:cNvPicPr>
          <p:nvPr/>
        </p:nvPicPr>
        <p:blipFill>
          <a:blip r:embed="rId2"/>
          <a:stretch>
            <a:fillRect/>
          </a:stretch>
        </p:blipFill>
        <p:spPr>
          <a:xfrm>
            <a:off x="3286125" y="1143000"/>
            <a:ext cx="5619750" cy="2724404"/>
          </a:xfrm>
          <a:prstGeom prst="rect">
            <a:avLst/>
          </a:prstGeom>
          <a:effectLst>
            <a:outerShdw blurRad="50800" dist="38100" dir="2700000" algn="tl" rotWithShape="0">
              <a:prstClr val="black">
                <a:alpha val="40000"/>
              </a:prstClr>
            </a:outerShdw>
          </a:effectLst>
        </p:spPr>
      </p:pic>
      <p:sp>
        <p:nvSpPr>
          <p:cNvPr id="6" name="TextBox 5">
            <a:extLst>
              <a:ext uri="{FF2B5EF4-FFF2-40B4-BE49-F238E27FC236}">
                <a16:creationId xmlns:a16="http://schemas.microsoft.com/office/drawing/2014/main" id="{A143F5DB-9295-F542-BB5D-E6D52E200BA8}"/>
              </a:ext>
            </a:extLst>
          </p:cNvPr>
          <p:cNvSpPr txBox="1"/>
          <p:nvPr/>
        </p:nvSpPr>
        <p:spPr>
          <a:xfrm>
            <a:off x="6604000" y="6414701"/>
            <a:ext cx="5101205" cy="276999"/>
          </a:xfrm>
          <a:prstGeom prst="rect">
            <a:avLst/>
          </a:prstGeom>
          <a:noFill/>
        </p:spPr>
        <p:txBody>
          <a:bodyPr wrap="none" rtlCol="0">
            <a:spAutoFit/>
          </a:bodyPr>
          <a:lstStyle/>
          <a:p>
            <a:r>
              <a:rPr lang="en-US" sz="1200" dirty="0">
                <a:hlinkClick r:id="rId3"/>
              </a:rPr>
              <a:t>https://www.nejm.org/doi/pdf/10.1056/NEJMe2024638?articleTools=true</a:t>
            </a:r>
            <a:r>
              <a:rPr lang="en-US" sz="1200" dirty="0"/>
              <a:t> </a:t>
            </a:r>
          </a:p>
        </p:txBody>
      </p:sp>
      <p:sp>
        <p:nvSpPr>
          <p:cNvPr id="7" name="TextBox 6">
            <a:extLst>
              <a:ext uri="{FF2B5EF4-FFF2-40B4-BE49-F238E27FC236}">
                <a16:creationId xmlns:a16="http://schemas.microsoft.com/office/drawing/2014/main" id="{D0C42B53-0A91-1A41-A9CD-7D776FF23435}"/>
              </a:ext>
            </a:extLst>
          </p:cNvPr>
          <p:cNvSpPr txBox="1"/>
          <p:nvPr/>
        </p:nvSpPr>
        <p:spPr>
          <a:xfrm>
            <a:off x="459298" y="4148795"/>
            <a:ext cx="11273404" cy="1938992"/>
          </a:xfrm>
          <a:prstGeom prst="rect">
            <a:avLst/>
          </a:prstGeom>
          <a:noFill/>
        </p:spPr>
        <p:txBody>
          <a:bodyPr wrap="square" rtlCol="0">
            <a:spAutoFit/>
          </a:bodyPr>
          <a:lstStyle/>
          <a:p>
            <a:r>
              <a:rPr lang="en-US" sz="2000" dirty="0"/>
              <a:t>“The current literature on the treatment of Covid-19 is filled with anecdotal reports of therapeutic successes in clinical trials with small numbers of patients and observational cohort studies claiming efficacy with little regard to the effect of unrecognized confounders. For the field to move forward and for patients’ outcomes to improve, there will need to be fewer small or inconclusive studies and more studies such as the dexamethasone trial now reported by the RECOVERY Collaborative Group.”</a:t>
            </a:r>
          </a:p>
        </p:txBody>
      </p:sp>
    </p:spTree>
    <p:extLst>
      <p:ext uri="{BB962C8B-B14F-4D97-AF65-F5344CB8AC3E}">
        <p14:creationId xmlns:p14="http://schemas.microsoft.com/office/powerpoint/2010/main" val="8624184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6F725-63ED-CC48-B660-31ACF71C5CB8}"/>
              </a:ext>
            </a:extLst>
          </p:cNvPr>
          <p:cNvSpPr>
            <a:spLocks noGrp="1"/>
          </p:cNvSpPr>
          <p:nvPr>
            <p:ph type="title"/>
          </p:nvPr>
        </p:nvSpPr>
        <p:spPr/>
        <p:txBody>
          <a:bodyPr/>
          <a:lstStyle/>
          <a:p>
            <a:r>
              <a:rPr lang="en-US" dirty="0"/>
              <a:t>Large-Scale, Randomized</a:t>
            </a:r>
          </a:p>
        </p:txBody>
      </p:sp>
      <p:sp>
        <p:nvSpPr>
          <p:cNvPr id="3" name="Slide Number Placeholder 2">
            <a:extLst>
              <a:ext uri="{FF2B5EF4-FFF2-40B4-BE49-F238E27FC236}">
                <a16:creationId xmlns:a16="http://schemas.microsoft.com/office/drawing/2014/main" id="{516A22E7-4EB7-3748-9F05-8757E4BB3948}"/>
              </a:ext>
            </a:extLst>
          </p:cNvPr>
          <p:cNvSpPr>
            <a:spLocks noGrp="1"/>
          </p:cNvSpPr>
          <p:nvPr>
            <p:ph type="sldNum" sz="quarter" idx="10"/>
          </p:nvPr>
        </p:nvSpPr>
        <p:spPr/>
        <p:txBody>
          <a:bodyPr/>
          <a:lstStyle/>
          <a:p>
            <a:fld id="{D303D29F-C580-5C4D-AAA1-94293C4E9288}" type="slidenum">
              <a:rPr lang="en-US" smtClean="0"/>
              <a:pPr/>
              <a:t>39</a:t>
            </a:fld>
            <a:endParaRPr lang="en-US" dirty="0"/>
          </a:p>
        </p:txBody>
      </p:sp>
      <p:pic>
        <p:nvPicPr>
          <p:cNvPr id="5" name="Picture 4">
            <a:extLst>
              <a:ext uri="{FF2B5EF4-FFF2-40B4-BE49-F238E27FC236}">
                <a16:creationId xmlns:a16="http://schemas.microsoft.com/office/drawing/2014/main" id="{9BA4FC3B-43BF-5544-9846-48DD23DD339F}"/>
              </a:ext>
            </a:extLst>
          </p:cNvPr>
          <p:cNvPicPr>
            <a:picLocks noChangeAspect="1"/>
          </p:cNvPicPr>
          <p:nvPr/>
        </p:nvPicPr>
        <p:blipFill>
          <a:blip r:embed="rId2"/>
          <a:stretch>
            <a:fillRect/>
          </a:stretch>
        </p:blipFill>
        <p:spPr>
          <a:xfrm>
            <a:off x="609600" y="1183552"/>
            <a:ext cx="10972800" cy="4720750"/>
          </a:xfrm>
          <a:prstGeom prst="rect">
            <a:avLst/>
          </a:prstGeom>
          <a:effectLst>
            <a:outerShdw blurRad="50800" dist="38100" dir="2700000" algn="tl" rotWithShape="0">
              <a:prstClr val="black">
                <a:alpha val="40000"/>
              </a:prstClr>
            </a:outerShdw>
          </a:effectLst>
        </p:spPr>
      </p:pic>
      <p:sp>
        <p:nvSpPr>
          <p:cNvPr id="6" name="TextBox 5">
            <a:extLst>
              <a:ext uri="{FF2B5EF4-FFF2-40B4-BE49-F238E27FC236}">
                <a16:creationId xmlns:a16="http://schemas.microsoft.com/office/drawing/2014/main" id="{9A55E49B-AB7B-2E42-A558-3B0C03D0C438}"/>
              </a:ext>
            </a:extLst>
          </p:cNvPr>
          <p:cNvSpPr txBox="1"/>
          <p:nvPr/>
        </p:nvSpPr>
        <p:spPr>
          <a:xfrm>
            <a:off x="6705600" y="6324600"/>
            <a:ext cx="5186163" cy="276999"/>
          </a:xfrm>
          <a:prstGeom prst="rect">
            <a:avLst/>
          </a:prstGeom>
          <a:noFill/>
        </p:spPr>
        <p:txBody>
          <a:bodyPr wrap="none" rtlCol="0">
            <a:spAutoFit/>
          </a:bodyPr>
          <a:lstStyle/>
          <a:p>
            <a:r>
              <a:rPr lang="en-US" sz="1200" dirty="0">
                <a:hlinkClick r:id="rId3"/>
              </a:rPr>
              <a:t>https://www.nejm.org/doi/pdf/10.1056/NEJMoa2035389?articleTools=true</a:t>
            </a:r>
            <a:r>
              <a:rPr lang="en-US" sz="1200" dirty="0"/>
              <a:t> </a:t>
            </a:r>
          </a:p>
        </p:txBody>
      </p:sp>
    </p:spTree>
    <p:extLst>
      <p:ext uri="{BB962C8B-B14F-4D97-AF65-F5344CB8AC3E}">
        <p14:creationId xmlns:p14="http://schemas.microsoft.com/office/powerpoint/2010/main" val="5540774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CF868A-53EA-274C-9F55-1C934D05DB84}"/>
              </a:ext>
            </a:extLst>
          </p:cNvPr>
          <p:cNvSpPr>
            <a:spLocks noGrp="1"/>
          </p:cNvSpPr>
          <p:nvPr>
            <p:ph type="title"/>
          </p:nvPr>
        </p:nvSpPr>
        <p:spPr/>
        <p:txBody>
          <a:bodyPr/>
          <a:lstStyle/>
          <a:p>
            <a:r>
              <a:rPr lang="en-US" dirty="0"/>
              <a:t>And Diagnostics …</a:t>
            </a:r>
          </a:p>
        </p:txBody>
      </p:sp>
      <p:sp>
        <p:nvSpPr>
          <p:cNvPr id="3" name="Slide Number Placeholder 2">
            <a:extLst>
              <a:ext uri="{FF2B5EF4-FFF2-40B4-BE49-F238E27FC236}">
                <a16:creationId xmlns:a16="http://schemas.microsoft.com/office/drawing/2014/main" id="{42E13A12-9AED-7E42-ABD4-4BCBB265A19D}"/>
              </a:ext>
            </a:extLst>
          </p:cNvPr>
          <p:cNvSpPr>
            <a:spLocks noGrp="1"/>
          </p:cNvSpPr>
          <p:nvPr>
            <p:ph type="sldNum" sz="quarter" idx="10"/>
          </p:nvPr>
        </p:nvSpPr>
        <p:spPr/>
        <p:txBody>
          <a:bodyPr/>
          <a:lstStyle/>
          <a:p>
            <a:fld id="{D303D29F-C580-5C4D-AAA1-94293C4E9288}" type="slidenum">
              <a:rPr lang="en-US" smtClean="0"/>
              <a:pPr/>
              <a:t>4</a:t>
            </a:fld>
            <a:endParaRPr lang="en-US" dirty="0"/>
          </a:p>
        </p:txBody>
      </p:sp>
      <p:pic>
        <p:nvPicPr>
          <p:cNvPr id="5" name="Picture 4" descr="Graphical user interface, text, application, email&#10;&#10;Description automatically generated">
            <a:extLst>
              <a:ext uri="{FF2B5EF4-FFF2-40B4-BE49-F238E27FC236}">
                <a16:creationId xmlns:a16="http://schemas.microsoft.com/office/drawing/2014/main" id="{C2388CF7-A10C-C84A-89DF-ABEA0A404D15}"/>
              </a:ext>
            </a:extLst>
          </p:cNvPr>
          <p:cNvPicPr>
            <a:picLocks noChangeAspect="1"/>
          </p:cNvPicPr>
          <p:nvPr/>
        </p:nvPicPr>
        <p:blipFill>
          <a:blip r:embed="rId2"/>
          <a:stretch>
            <a:fillRect/>
          </a:stretch>
        </p:blipFill>
        <p:spPr>
          <a:xfrm>
            <a:off x="419100" y="1143000"/>
            <a:ext cx="11353800" cy="4967935"/>
          </a:xfrm>
          <a:prstGeom prst="rect">
            <a:avLst/>
          </a:prstGeom>
          <a:effectLst>
            <a:outerShdw blurRad="50800" dist="38100" dir="2700000" algn="tl" rotWithShape="0">
              <a:prstClr val="black">
                <a:alpha val="40000"/>
              </a:prstClr>
            </a:outerShdw>
          </a:effectLst>
        </p:spPr>
      </p:pic>
      <p:sp>
        <p:nvSpPr>
          <p:cNvPr id="6" name="TextBox 5">
            <a:extLst>
              <a:ext uri="{FF2B5EF4-FFF2-40B4-BE49-F238E27FC236}">
                <a16:creationId xmlns:a16="http://schemas.microsoft.com/office/drawing/2014/main" id="{32E6888E-7A42-7244-A6C4-6CB475CCF566}"/>
              </a:ext>
            </a:extLst>
          </p:cNvPr>
          <p:cNvSpPr txBox="1"/>
          <p:nvPr/>
        </p:nvSpPr>
        <p:spPr>
          <a:xfrm>
            <a:off x="5775195" y="6245424"/>
            <a:ext cx="5969006" cy="307777"/>
          </a:xfrm>
          <a:prstGeom prst="rect">
            <a:avLst/>
          </a:prstGeom>
          <a:noFill/>
        </p:spPr>
        <p:txBody>
          <a:bodyPr wrap="none" rtlCol="0">
            <a:spAutoFit/>
          </a:bodyPr>
          <a:lstStyle/>
          <a:p>
            <a:r>
              <a:rPr lang="en-US" sz="1400" dirty="0">
                <a:hlinkClick r:id="rId3"/>
              </a:rPr>
              <a:t>https://www.nejm.org/doi/pdf/10.1056/NEJMsr2022263?articleTools=true</a:t>
            </a:r>
            <a:r>
              <a:rPr lang="en-US" sz="1400" dirty="0"/>
              <a:t> </a:t>
            </a:r>
          </a:p>
        </p:txBody>
      </p:sp>
    </p:spTree>
    <p:extLst>
      <p:ext uri="{BB962C8B-B14F-4D97-AF65-F5344CB8AC3E}">
        <p14:creationId xmlns:p14="http://schemas.microsoft.com/office/powerpoint/2010/main" val="32096044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65B22-A7E8-9D42-BB2A-364DC5FABD28}"/>
              </a:ext>
            </a:extLst>
          </p:cNvPr>
          <p:cNvSpPr>
            <a:spLocks noGrp="1"/>
          </p:cNvSpPr>
          <p:nvPr>
            <p:ph type="title"/>
          </p:nvPr>
        </p:nvSpPr>
        <p:spPr/>
        <p:txBody>
          <a:bodyPr/>
          <a:lstStyle/>
          <a:p>
            <a:r>
              <a:rPr lang="en-US" dirty="0"/>
              <a:t>Large-Scale, Randomized, Definitive</a:t>
            </a:r>
          </a:p>
        </p:txBody>
      </p:sp>
      <p:sp>
        <p:nvSpPr>
          <p:cNvPr id="3" name="Slide Number Placeholder 2">
            <a:extLst>
              <a:ext uri="{FF2B5EF4-FFF2-40B4-BE49-F238E27FC236}">
                <a16:creationId xmlns:a16="http://schemas.microsoft.com/office/drawing/2014/main" id="{12C58D65-0BE2-8C46-AF13-A2177260AA8D}"/>
              </a:ext>
            </a:extLst>
          </p:cNvPr>
          <p:cNvSpPr>
            <a:spLocks noGrp="1"/>
          </p:cNvSpPr>
          <p:nvPr>
            <p:ph type="sldNum" sz="quarter" idx="10"/>
          </p:nvPr>
        </p:nvSpPr>
        <p:spPr/>
        <p:txBody>
          <a:bodyPr/>
          <a:lstStyle/>
          <a:p>
            <a:fld id="{D303D29F-C580-5C4D-AAA1-94293C4E9288}" type="slidenum">
              <a:rPr lang="en-US" smtClean="0"/>
              <a:pPr/>
              <a:t>40</a:t>
            </a:fld>
            <a:endParaRPr lang="en-US" dirty="0"/>
          </a:p>
        </p:txBody>
      </p:sp>
      <p:pic>
        <p:nvPicPr>
          <p:cNvPr id="5" name="Picture 4">
            <a:extLst>
              <a:ext uri="{FF2B5EF4-FFF2-40B4-BE49-F238E27FC236}">
                <a16:creationId xmlns:a16="http://schemas.microsoft.com/office/drawing/2014/main" id="{41F3E136-DE02-0D41-8E47-355C9573D850}"/>
              </a:ext>
            </a:extLst>
          </p:cNvPr>
          <p:cNvPicPr>
            <a:picLocks noChangeAspect="1"/>
          </p:cNvPicPr>
          <p:nvPr/>
        </p:nvPicPr>
        <p:blipFill>
          <a:blip r:embed="rId2"/>
          <a:stretch>
            <a:fillRect/>
          </a:stretch>
        </p:blipFill>
        <p:spPr>
          <a:xfrm>
            <a:off x="1937300" y="916176"/>
            <a:ext cx="8317399" cy="5239104"/>
          </a:xfrm>
          <a:prstGeom prst="rect">
            <a:avLst/>
          </a:prstGeom>
          <a:effectLst>
            <a:outerShdw blurRad="50800" dist="38100" dir="2700000" algn="tl" rotWithShape="0">
              <a:prstClr val="black">
                <a:alpha val="40000"/>
              </a:prstClr>
            </a:outerShdw>
          </a:effectLst>
        </p:spPr>
      </p:pic>
      <p:sp>
        <p:nvSpPr>
          <p:cNvPr id="6" name="TextBox 5">
            <a:extLst>
              <a:ext uri="{FF2B5EF4-FFF2-40B4-BE49-F238E27FC236}">
                <a16:creationId xmlns:a16="http://schemas.microsoft.com/office/drawing/2014/main" id="{46B40FA1-C6E8-C943-8F38-475DCADADDBF}"/>
              </a:ext>
            </a:extLst>
          </p:cNvPr>
          <p:cNvSpPr txBox="1"/>
          <p:nvPr/>
        </p:nvSpPr>
        <p:spPr>
          <a:xfrm>
            <a:off x="6705600" y="6324600"/>
            <a:ext cx="5186163" cy="276999"/>
          </a:xfrm>
          <a:prstGeom prst="rect">
            <a:avLst/>
          </a:prstGeom>
          <a:noFill/>
        </p:spPr>
        <p:txBody>
          <a:bodyPr wrap="none" rtlCol="0">
            <a:spAutoFit/>
          </a:bodyPr>
          <a:lstStyle/>
          <a:p>
            <a:r>
              <a:rPr lang="en-US" sz="1200" dirty="0">
                <a:hlinkClick r:id="rId3"/>
              </a:rPr>
              <a:t>https://www.nejm.org/doi/pdf/10.1056/NEJMoa2035389?articleTools=true</a:t>
            </a:r>
            <a:r>
              <a:rPr lang="en-US" sz="1200" dirty="0"/>
              <a:t> </a:t>
            </a:r>
          </a:p>
        </p:txBody>
      </p:sp>
    </p:spTree>
    <p:extLst>
      <p:ext uri="{BB962C8B-B14F-4D97-AF65-F5344CB8AC3E}">
        <p14:creationId xmlns:p14="http://schemas.microsoft.com/office/powerpoint/2010/main" val="42319804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1F959-452B-7145-92EE-006E1546289A}"/>
              </a:ext>
            </a:extLst>
          </p:cNvPr>
          <p:cNvSpPr>
            <a:spLocks noGrp="1"/>
          </p:cNvSpPr>
          <p:nvPr>
            <p:ph type="title"/>
          </p:nvPr>
        </p:nvSpPr>
        <p:spPr/>
        <p:txBody>
          <a:bodyPr/>
          <a:lstStyle/>
          <a:p>
            <a:r>
              <a:rPr lang="en-US" dirty="0"/>
              <a:t>Concerns</a:t>
            </a:r>
          </a:p>
        </p:txBody>
      </p:sp>
      <p:sp>
        <p:nvSpPr>
          <p:cNvPr id="3" name="Slide Number Placeholder 2">
            <a:extLst>
              <a:ext uri="{FF2B5EF4-FFF2-40B4-BE49-F238E27FC236}">
                <a16:creationId xmlns:a16="http://schemas.microsoft.com/office/drawing/2014/main" id="{23B8FD30-C69D-BA41-975D-87EBB7EC5160}"/>
              </a:ext>
            </a:extLst>
          </p:cNvPr>
          <p:cNvSpPr>
            <a:spLocks noGrp="1"/>
          </p:cNvSpPr>
          <p:nvPr>
            <p:ph type="sldNum" sz="quarter" idx="10"/>
          </p:nvPr>
        </p:nvSpPr>
        <p:spPr/>
        <p:txBody>
          <a:bodyPr/>
          <a:lstStyle/>
          <a:p>
            <a:fld id="{D303D29F-C580-5C4D-AAA1-94293C4E9288}" type="slidenum">
              <a:rPr lang="en-US" smtClean="0"/>
              <a:pPr/>
              <a:t>41</a:t>
            </a:fld>
            <a:endParaRPr lang="en-US" dirty="0"/>
          </a:p>
        </p:txBody>
      </p:sp>
      <p:pic>
        <p:nvPicPr>
          <p:cNvPr id="5" name="Picture 4">
            <a:extLst>
              <a:ext uri="{FF2B5EF4-FFF2-40B4-BE49-F238E27FC236}">
                <a16:creationId xmlns:a16="http://schemas.microsoft.com/office/drawing/2014/main" id="{5052A16E-CEC1-D744-A1AE-18D21A6A9B40}"/>
              </a:ext>
            </a:extLst>
          </p:cNvPr>
          <p:cNvPicPr>
            <a:picLocks noChangeAspect="1"/>
          </p:cNvPicPr>
          <p:nvPr/>
        </p:nvPicPr>
        <p:blipFill>
          <a:blip r:embed="rId2"/>
          <a:stretch>
            <a:fillRect/>
          </a:stretch>
        </p:blipFill>
        <p:spPr>
          <a:xfrm>
            <a:off x="2663825" y="1326660"/>
            <a:ext cx="7880350" cy="4757947"/>
          </a:xfrm>
          <a:prstGeom prst="rect">
            <a:avLst/>
          </a:prstGeom>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659FC411-8289-404C-9F51-ADF46D15DA38}"/>
              </a:ext>
            </a:extLst>
          </p:cNvPr>
          <p:cNvPicPr>
            <a:picLocks noChangeAspect="1"/>
          </p:cNvPicPr>
          <p:nvPr/>
        </p:nvPicPr>
        <p:blipFill>
          <a:blip r:embed="rId3"/>
          <a:stretch>
            <a:fillRect/>
          </a:stretch>
        </p:blipFill>
        <p:spPr>
          <a:xfrm>
            <a:off x="304800" y="271850"/>
            <a:ext cx="3035300" cy="1066800"/>
          </a:xfrm>
          <a:prstGeom prst="rect">
            <a:avLst/>
          </a:prstGeom>
        </p:spPr>
      </p:pic>
      <p:sp>
        <p:nvSpPr>
          <p:cNvPr id="8" name="TextBox 7">
            <a:extLst>
              <a:ext uri="{FF2B5EF4-FFF2-40B4-BE49-F238E27FC236}">
                <a16:creationId xmlns:a16="http://schemas.microsoft.com/office/drawing/2014/main" id="{A6D2ABED-7DE0-064D-AB76-B3C85025CD1D}"/>
              </a:ext>
            </a:extLst>
          </p:cNvPr>
          <p:cNvSpPr txBox="1"/>
          <p:nvPr/>
        </p:nvSpPr>
        <p:spPr>
          <a:xfrm>
            <a:off x="6424694" y="6342104"/>
            <a:ext cx="5246949" cy="276999"/>
          </a:xfrm>
          <a:prstGeom prst="rect">
            <a:avLst/>
          </a:prstGeom>
          <a:noFill/>
        </p:spPr>
        <p:txBody>
          <a:bodyPr wrap="none" rtlCol="0">
            <a:spAutoFit/>
          </a:bodyPr>
          <a:lstStyle/>
          <a:p>
            <a:r>
              <a:rPr lang="en-US" sz="1200" dirty="0">
                <a:hlinkClick r:id="rId4"/>
              </a:rPr>
              <a:t>https://jamanetwork.com/journals/jamainternalmedicine/fullarticle/2768882</a:t>
            </a:r>
            <a:r>
              <a:rPr lang="en-US" sz="1200" dirty="0"/>
              <a:t> </a:t>
            </a:r>
          </a:p>
        </p:txBody>
      </p:sp>
    </p:spTree>
    <p:extLst>
      <p:ext uri="{BB962C8B-B14F-4D97-AF65-F5344CB8AC3E}">
        <p14:creationId xmlns:p14="http://schemas.microsoft.com/office/powerpoint/2010/main" val="6810623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270D4F-7EA2-1F45-AC0A-1C6BF293BA1E}"/>
              </a:ext>
            </a:extLst>
          </p:cNvPr>
          <p:cNvSpPr>
            <a:spLocks noGrp="1"/>
          </p:cNvSpPr>
          <p:nvPr>
            <p:ph type="title"/>
          </p:nvPr>
        </p:nvSpPr>
        <p:spPr/>
        <p:txBody>
          <a:bodyPr/>
          <a:lstStyle/>
          <a:p>
            <a:r>
              <a:rPr lang="en-US" dirty="0"/>
              <a:t>Low Yield</a:t>
            </a:r>
          </a:p>
        </p:txBody>
      </p:sp>
      <p:sp>
        <p:nvSpPr>
          <p:cNvPr id="3" name="Content Placeholder 2">
            <a:extLst>
              <a:ext uri="{FF2B5EF4-FFF2-40B4-BE49-F238E27FC236}">
                <a16:creationId xmlns:a16="http://schemas.microsoft.com/office/drawing/2014/main" id="{011E4367-06DF-3D44-AD56-BC38E1491BAA}"/>
              </a:ext>
            </a:extLst>
          </p:cNvPr>
          <p:cNvSpPr>
            <a:spLocks noGrp="1"/>
          </p:cNvSpPr>
          <p:nvPr>
            <p:ph idx="1"/>
          </p:nvPr>
        </p:nvSpPr>
        <p:spPr>
          <a:xfrm>
            <a:off x="609600" y="1409700"/>
            <a:ext cx="10972800" cy="4038600"/>
          </a:xfrm>
        </p:spPr>
        <p:txBody>
          <a:bodyPr/>
          <a:lstStyle/>
          <a:p>
            <a:pPr marL="0" indent="0">
              <a:buNone/>
            </a:pPr>
            <a:r>
              <a:rPr lang="en-US" dirty="0"/>
              <a:t>“This cross-sectional study found that despite the marked rise in COVID-19 studies, only 29% of those registered in </a:t>
            </a:r>
            <a:r>
              <a:rPr lang="en-US" dirty="0" err="1"/>
              <a:t>ClinicalTrials.gov</a:t>
            </a:r>
            <a:r>
              <a:rPr lang="en-US" dirty="0"/>
              <a:t> have the potential to result in OCEBM level 2 evidence. Of the RCTs, only 29% are placebo-controlled, blinded studies … Even before results are known, most studies likely will not yield meaningful scientific evidence at a time when rapid generation of high-quality knowledge is critical.”</a:t>
            </a:r>
          </a:p>
        </p:txBody>
      </p:sp>
      <p:sp>
        <p:nvSpPr>
          <p:cNvPr id="4" name="Slide Number Placeholder 3">
            <a:extLst>
              <a:ext uri="{FF2B5EF4-FFF2-40B4-BE49-F238E27FC236}">
                <a16:creationId xmlns:a16="http://schemas.microsoft.com/office/drawing/2014/main" id="{782071CE-C8E8-DB4B-8138-48D2FF021404}"/>
              </a:ext>
            </a:extLst>
          </p:cNvPr>
          <p:cNvSpPr>
            <a:spLocks noGrp="1"/>
          </p:cNvSpPr>
          <p:nvPr>
            <p:ph type="sldNum" sz="quarter" idx="10"/>
          </p:nvPr>
        </p:nvSpPr>
        <p:spPr/>
        <p:txBody>
          <a:bodyPr/>
          <a:lstStyle/>
          <a:p>
            <a:fld id="{60583324-AE1C-3546-A724-4BA4670D7901}" type="slidenum">
              <a:rPr lang="en-US" smtClean="0"/>
              <a:pPr/>
              <a:t>42</a:t>
            </a:fld>
            <a:endParaRPr lang="en-US" dirty="0"/>
          </a:p>
        </p:txBody>
      </p:sp>
      <p:sp>
        <p:nvSpPr>
          <p:cNvPr id="5" name="TextBox 4">
            <a:extLst>
              <a:ext uri="{FF2B5EF4-FFF2-40B4-BE49-F238E27FC236}">
                <a16:creationId xmlns:a16="http://schemas.microsoft.com/office/drawing/2014/main" id="{F9E55487-B924-7949-8AD4-D2F3D15E0801}"/>
              </a:ext>
            </a:extLst>
          </p:cNvPr>
          <p:cNvSpPr txBox="1"/>
          <p:nvPr/>
        </p:nvSpPr>
        <p:spPr>
          <a:xfrm>
            <a:off x="6424694" y="6342104"/>
            <a:ext cx="5246949" cy="276999"/>
          </a:xfrm>
          <a:prstGeom prst="rect">
            <a:avLst/>
          </a:prstGeom>
          <a:noFill/>
        </p:spPr>
        <p:txBody>
          <a:bodyPr wrap="none" rtlCol="0">
            <a:spAutoFit/>
          </a:bodyPr>
          <a:lstStyle/>
          <a:p>
            <a:r>
              <a:rPr lang="en-US" sz="1200" dirty="0">
                <a:hlinkClick r:id="rId2"/>
              </a:rPr>
              <a:t>https://jamanetwork.com/journals/jamainternalmedicine/fullarticle/2768882</a:t>
            </a:r>
            <a:r>
              <a:rPr lang="en-US" sz="1200" dirty="0"/>
              <a:t> </a:t>
            </a:r>
          </a:p>
        </p:txBody>
      </p:sp>
    </p:spTree>
    <p:extLst>
      <p:ext uri="{BB962C8B-B14F-4D97-AF65-F5344CB8AC3E}">
        <p14:creationId xmlns:p14="http://schemas.microsoft.com/office/powerpoint/2010/main" val="23191440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7F3FA-B29A-AF49-8762-A3D0B32FFD95}"/>
              </a:ext>
            </a:extLst>
          </p:cNvPr>
          <p:cNvSpPr>
            <a:spLocks noGrp="1"/>
          </p:cNvSpPr>
          <p:nvPr>
            <p:ph type="title"/>
          </p:nvPr>
        </p:nvSpPr>
        <p:spPr/>
        <p:txBody>
          <a:bodyPr/>
          <a:lstStyle/>
          <a:p>
            <a:r>
              <a:rPr lang="en-US" dirty="0"/>
              <a:t>Cacophony vs Harmony</a:t>
            </a:r>
          </a:p>
        </p:txBody>
      </p:sp>
      <p:sp>
        <p:nvSpPr>
          <p:cNvPr id="3" name="Slide Number Placeholder 2">
            <a:extLst>
              <a:ext uri="{FF2B5EF4-FFF2-40B4-BE49-F238E27FC236}">
                <a16:creationId xmlns:a16="http://schemas.microsoft.com/office/drawing/2014/main" id="{C61661C7-8E0F-134D-8A7E-3886F7C6FD93}"/>
              </a:ext>
            </a:extLst>
          </p:cNvPr>
          <p:cNvSpPr>
            <a:spLocks noGrp="1"/>
          </p:cNvSpPr>
          <p:nvPr>
            <p:ph type="sldNum" sz="quarter" idx="10"/>
          </p:nvPr>
        </p:nvSpPr>
        <p:spPr/>
        <p:txBody>
          <a:bodyPr/>
          <a:lstStyle/>
          <a:p>
            <a:fld id="{D303D29F-C580-5C4D-AAA1-94293C4E9288}" type="slidenum">
              <a:rPr lang="en-US" smtClean="0"/>
              <a:pPr/>
              <a:t>43</a:t>
            </a:fld>
            <a:endParaRPr lang="en-US" dirty="0"/>
          </a:p>
        </p:txBody>
      </p:sp>
      <p:pic>
        <p:nvPicPr>
          <p:cNvPr id="5" name="Picture 4">
            <a:extLst>
              <a:ext uri="{FF2B5EF4-FFF2-40B4-BE49-F238E27FC236}">
                <a16:creationId xmlns:a16="http://schemas.microsoft.com/office/drawing/2014/main" id="{4D38B99A-3B46-2643-828E-4E05F22A241C}"/>
              </a:ext>
            </a:extLst>
          </p:cNvPr>
          <p:cNvPicPr>
            <a:picLocks noChangeAspect="1"/>
          </p:cNvPicPr>
          <p:nvPr/>
        </p:nvPicPr>
        <p:blipFill>
          <a:blip r:embed="rId2"/>
          <a:stretch>
            <a:fillRect/>
          </a:stretch>
        </p:blipFill>
        <p:spPr>
          <a:xfrm>
            <a:off x="2916877" y="1196372"/>
            <a:ext cx="8750300" cy="2232628"/>
          </a:xfrm>
          <a:prstGeom prst="rect">
            <a:avLst/>
          </a:prstGeom>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FA3699B5-BD08-854C-A7F4-C91870B8CBD1}"/>
              </a:ext>
            </a:extLst>
          </p:cNvPr>
          <p:cNvPicPr>
            <a:picLocks noChangeAspect="1"/>
          </p:cNvPicPr>
          <p:nvPr/>
        </p:nvPicPr>
        <p:blipFill>
          <a:blip r:embed="rId3"/>
          <a:stretch>
            <a:fillRect/>
          </a:stretch>
        </p:blipFill>
        <p:spPr>
          <a:xfrm>
            <a:off x="685800" y="1523999"/>
            <a:ext cx="1588337" cy="4495801"/>
          </a:xfrm>
          <a:prstGeom prst="rect">
            <a:avLst/>
          </a:prstGeom>
        </p:spPr>
      </p:pic>
      <p:sp>
        <p:nvSpPr>
          <p:cNvPr id="8" name="TextBox 7">
            <a:extLst>
              <a:ext uri="{FF2B5EF4-FFF2-40B4-BE49-F238E27FC236}">
                <a16:creationId xmlns:a16="http://schemas.microsoft.com/office/drawing/2014/main" id="{7ABE0404-E5DB-C14F-B5E2-9405A8549CB2}"/>
              </a:ext>
            </a:extLst>
          </p:cNvPr>
          <p:cNvSpPr txBox="1"/>
          <p:nvPr/>
        </p:nvSpPr>
        <p:spPr>
          <a:xfrm>
            <a:off x="3048000" y="3833208"/>
            <a:ext cx="8750300" cy="2246769"/>
          </a:xfrm>
          <a:prstGeom prst="rect">
            <a:avLst/>
          </a:prstGeom>
          <a:noFill/>
        </p:spPr>
        <p:txBody>
          <a:bodyPr wrap="square" rtlCol="0">
            <a:spAutoFit/>
          </a:bodyPr>
          <a:lstStyle/>
          <a:p>
            <a:r>
              <a:rPr lang="en-US" sz="2000" dirty="0"/>
              <a:t>“Another recent study of 20,000 patients treated with plasma infusions from recovering COVID-19 patients claimed evidence of safety and. Expressed optimism for benefit based on low reported event rates, although there was no control group to anchor the observed event rates. If a fraction of these patients had been enrolled in RCTs, the answer for whether this intervention was effective would now be known.”</a:t>
            </a:r>
          </a:p>
          <a:p>
            <a:endParaRPr lang="en-US" sz="2000" dirty="0"/>
          </a:p>
        </p:txBody>
      </p:sp>
      <p:sp>
        <p:nvSpPr>
          <p:cNvPr id="9" name="TextBox 8">
            <a:extLst>
              <a:ext uri="{FF2B5EF4-FFF2-40B4-BE49-F238E27FC236}">
                <a16:creationId xmlns:a16="http://schemas.microsoft.com/office/drawing/2014/main" id="{D089DCF4-3613-8545-AF7A-7A2CDEFED810}"/>
              </a:ext>
            </a:extLst>
          </p:cNvPr>
          <p:cNvSpPr txBox="1"/>
          <p:nvPr/>
        </p:nvSpPr>
        <p:spPr>
          <a:xfrm>
            <a:off x="3886200" y="6208867"/>
            <a:ext cx="8111516" cy="215444"/>
          </a:xfrm>
          <a:prstGeom prst="rect">
            <a:avLst/>
          </a:prstGeom>
          <a:noFill/>
        </p:spPr>
        <p:txBody>
          <a:bodyPr wrap="none" rtlCol="0">
            <a:spAutoFit/>
          </a:bodyPr>
          <a:lstStyle/>
          <a:p>
            <a:r>
              <a:rPr lang="en-US" sz="800" dirty="0">
                <a:hlinkClick r:id="rId4"/>
              </a:rPr>
              <a:t>https://jamanetwork.com/journals/jama/fullarticle/2769139?utm_campaign=articlePDF&amp;utm_medium=articlePDFlink&amp;utm_source=articlePDF&amp;utm_content=jama.2020.16238</a:t>
            </a:r>
            <a:r>
              <a:rPr lang="en-US" sz="800" dirty="0"/>
              <a:t> </a:t>
            </a:r>
          </a:p>
        </p:txBody>
      </p:sp>
      <p:pic>
        <p:nvPicPr>
          <p:cNvPr id="11" name="Picture 10">
            <a:extLst>
              <a:ext uri="{FF2B5EF4-FFF2-40B4-BE49-F238E27FC236}">
                <a16:creationId xmlns:a16="http://schemas.microsoft.com/office/drawing/2014/main" id="{2750E391-4A86-BA43-80F8-CDD337304550}"/>
              </a:ext>
            </a:extLst>
          </p:cNvPr>
          <p:cNvPicPr>
            <a:picLocks noChangeAspect="1"/>
          </p:cNvPicPr>
          <p:nvPr/>
        </p:nvPicPr>
        <p:blipFill>
          <a:blip r:embed="rId5"/>
          <a:stretch>
            <a:fillRect/>
          </a:stretch>
        </p:blipFill>
        <p:spPr>
          <a:xfrm>
            <a:off x="524823" y="218304"/>
            <a:ext cx="1612900" cy="1181100"/>
          </a:xfrm>
          <a:prstGeom prst="rect">
            <a:avLst/>
          </a:prstGeom>
        </p:spPr>
      </p:pic>
    </p:spTree>
    <p:extLst>
      <p:ext uri="{BB962C8B-B14F-4D97-AF65-F5344CB8AC3E}">
        <p14:creationId xmlns:p14="http://schemas.microsoft.com/office/powerpoint/2010/main" val="409300847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E34AB-0138-3443-97AC-78DFC6138BC2}"/>
              </a:ext>
            </a:extLst>
          </p:cNvPr>
          <p:cNvSpPr>
            <a:spLocks noGrp="1"/>
          </p:cNvSpPr>
          <p:nvPr>
            <p:ph type="title"/>
          </p:nvPr>
        </p:nvSpPr>
        <p:spPr/>
        <p:txBody>
          <a:bodyPr/>
          <a:lstStyle/>
          <a:p>
            <a:r>
              <a:rPr lang="en-US" dirty="0"/>
              <a:t>Being Addressed</a:t>
            </a:r>
          </a:p>
        </p:txBody>
      </p:sp>
      <p:sp>
        <p:nvSpPr>
          <p:cNvPr id="3" name="Slide Number Placeholder 2">
            <a:extLst>
              <a:ext uri="{FF2B5EF4-FFF2-40B4-BE49-F238E27FC236}">
                <a16:creationId xmlns:a16="http://schemas.microsoft.com/office/drawing/2014/main" id="{9F30E123-0A71-E940-941B-272D5E5CBFF0}"/>
              </a:ext>
            </a:extLst>
          </p:cNvPr>
          <p:cNvSpPr>
            <a:spLocks noGrp="1"/>
          </p:cNvSpPr>
          <p:nvPr>
            <p:ph type="sldNum" sz="quarter" idx="10"/>
          </p:nvPr>
        </p:nvSpPr>
        <p:spPr/>
        <p:txBody>
          <a:bodyPr/>
          <a:lstStyle/>
          <a:p>
            <a:fld id="{D303D29F-C580-5C4D-AAA1-94293C4E9288}" type="slidenum">
              <a:rPr lang="en-US" smtClean="0"/>
              <a:pPr/>
              <a:t>44</a:t>
            </a:fld>
            <a:endParaRPr lang="en-US" dirty="0"/>
          </a:p>
        </p:txBody>
      </p:sp>
      <p:pic>
        <p:nvPicPr>
          <p:cNvPr id="5" name="Picture 4">
            <a:extLst>
              <a:ext uri="{FF2B5EF4-FFF2-40B4-BE49-F238E27FC236}">
                <a16:creationId xmlns:a16="http://schemas.microsoft.com/office/drawing/2014/main" id="{E8FF80A5-473F-5741-9997-12C30A5C65B3}"/>
              </a:ext>
            </a:extLst>
          </p:cNvPr>
          <p:cNvPicPr>
            <a:picLocks noChangeAspect="1"/>
          </p:cNvPicPr>
          <p:nvPr/>
        </p:nvPicPr>
        <p:blipFill>
          <a:blip r:embed="rId2"/>
          <a:stretch>
            <a:fillRect/>
          </a:stretch>
        </p:blipFill>
        <p:spPr>
          <a:xfrm>
            <a:off x="800100" y="1122424"/>
            <a:ext cx="10591800" cy="511156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887990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A325C-46EE-7B4F-8F31-C9B63D1C5AA6}"/>
              </a:ext>
            </a:extLst>
          </p:cNvPr>
          <p:cNvSpPr>
            <a:spLocks noGrp="1"/>
          </p:cNvSpPr>
          <p:nvPr>
            <p:ph type="title"/>
          </p:nvPr>
        </p:nvSpPr>
        <p:spPr/>
        <p:txBody>
          <a:bodyPr/>
          <a:lstStyle/>
          <a:p>
            <a:r>
              <a:rPr lang="en-US" dirty="0"/>
              <a:t>Closing Thoughts</a:t>
            </a:r>
          </a:p>
        </p:txBody>
      </p:sp>
      <p:sp>
        <p:nvSpPr>
          <p:cNvPr id="3" name="Content Placeholder 2">
            <a:extLst>
              <a:ext uri="{FF2B5EF4-FFF2-40B4-BE49-F238E27FC236}">
                <a16:creationId xmlns:a16="http://schemas.microsoft.com/office/drawing/2014/main" id="{595746EB-AF66-844E-A8B9-4E38A4FBCD00}"/>
              </a:ext>
            </a:extLst>
          </p:cNvPr>
          <p:cNvSpPr>
            <a:spLocks noGrp="1"/>
          </p:cNvSpPr>
          <p:nvPr>
            <p:ph idx="1"/>
          </p:nvPr>
        </p:nvSpPr>
        <p:spPr>
          <a:xfrm>
            <a:off x="609600" y="1333500"/>
            <a:ext cx="10972800" cy="4191000"/>
          </a:xfrm>
        </p:spPr>
        <p:txBody>
          <a:bodyPr/>
          <a:lstStyle/>
          <a:p>
            <a:r>
              <a:rPr lang="en-US" dirty="0"/>
              <a:t>Impact on research “bipolar”</a:t>
            </a:r>
          </a:p>
          <a:p>
            <a:r>
              <a:rPr lang="en-US" dirty="0"/>
              <a:t>Extensive, and disproportionate, disruption</a:t>
            </a:r>
          </a:p>
          <a:p>
            <a:r>
              <a:rPr lang="en-US" dirty="0"/>
              <a:t>Long-term effects unclear</a:t>
            </a:r>
          </a:p>
          <a:p>
            <a:r>
              <a:rPr lang="en-US" dirty="0"/>
              <a:t>Opportunity for a future reset?</a:t>
            </a:r>
          </a:p>
          <a:p>
            <a:r>
              <a:rPr lang="en-US" dirty="0"/>
              <a:t>NIH priorities:</a:t>
            </a:r>
          </a:p>
          <a:p>
            <a:pPr lvl="1"/>
            <a:r>
              <a:rPr lang="en-US" dirty="0"/>
              <a:t>Early career / at-risk investigators, certain trials</a:t>
            </a:r>
          </a:p>
          <a:p>
            <a:pPr lvl="1"/>
            <a:r>
              <a:rPr lang="en-US" dirty="0"/>
              <a:t>Integrity above all (including peer review)</a:t>
            </a:r>
          </a:p>
          <a:p>
            <a:endParaRPr lang="en-US" dirty="0"/>
          </a:p>
        </p:txBody>
      </p:sp>
      <p:sp>
        <p:nvSpPr>
          <p:cNvPr id="4" name="Slide Number Placeholder 3">
            <a:extLst>
              <a:ext uri="{FF2B5EF4-FFF2-40B4-BE49-F238E27FC236}">
                <a16:creationId xmlns:a16="http://schemas.microsoft.com/office/drawing/2014/main" id="{17D081C0-DF94-5F4A-9446-C27337A319FA}"/>
              </a:ext>
            </a:extLst>
          </p:cNvPr>
          <p:cNvSpPr>
            <a:spLocks noGrp="1"/>
          </p:cNvSpPr>
          <p:nvPr>
            <p:ph type="sldNum" sz="quarter" idx="10"/>
          </p:nvPr>
        </p:nvSpPr>
        <p:spPr/>
        <p:txBody>
          <a:bodyPr/>
          <a:lstStyle/>
          <a:p>
            <a:fld id="{60583324-AE1C-3546-A724-4BA4670D7901}" type="slidenum">
              <a:rPr lang="en-US" smtClean="0"/>
              <a:pPr/>
              <a:t>45</a:t>
            </a:fld>
            <a:endParaRPr lang="en-US" dirty="0"/>
          </a:p>
        </p:txBody>
      </p:sp>
    </p:spTree>
    <p:extLst>
      <p:ext uri="{BB962C8B-B14F-4D97-AF65-F5344CB8AC3E}">
        <p14:creationId xmlns:p14="http://schemas.microsoft.com/office/powerpoint/2010/main" val="11804517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0A3F80A-3E1E-614C-B2B4-84122B341C50}"/>
              </a:ext>
            </a:extLst>
          </p:cNvPr>
          <p:cNvSpPr>
            <a:spLocks noGrp="1"/>
          </p:cNvSpPr>
          <p:nvPr>
            <p:ph type="title"/>
          </p:nvPr>
        </p:nvSpPr>
        <p:spPr/>
        <p:txBody>
          <a:bodyPr/>
          <a:lstStyle/>
          <a:p>
            <a:r>
              <a:rPr lang="en-US" dirty="0"/>
              <a:t>On the Other Hand …</a:t>
            </a:r>
          </a:p>
        </p:txBody>
      </p:sp>
      <p:sp>
        <p:nvSpPr>
          <p:cNvPr id="2" name="Slide Number Placeholder 1">
            <a:extLst>
              <a:ext uri="{FF2B5EF4-FFF2-40B4-BE49-F238E27FC236}">
                <a16:creationId xmlns:a16="http://schemas.microsoft.com/office/drawing/2014/main" id="{FCB07581-0867-4D48-9888-DA5926F26F92}"/>
              </a:ext>
            </a:extLst>
          </p:cNvPr>
          <p:cNvSpPr>
            <a:spLocks noGrp="1"/>
          </p:cNvSpPr>
          <p:nvPr>
            <p:ph type="sldNum" sz="quarter" idx="10"/>
          </p:nvPr>
        </p:nvSpPr>
        <p:spPr/>
        <p:txBody>
          <a:bodyPr/>
          <a:lstStyle/>
          <a:p>
            <a:fld id="{A7DDB576-49B3-42E2-89EA-6E35EA8EF806}" type="slidenum">
              <a:rPr lang="en-US" smtClean="0"/>
              <a:pPr/>
              <a:t>5</a:t>
            </a:fld>
            <a:endParaRPr lang="en-US" dirty="0"/>
          </a:p>
        </p:txBody>
      </p:sp>
      <p:pic>
        <p:nvPicPr>
          <p:cNvPr id="5" name="Picture 4">
            <a:extLst>
              <a:ext uri="{FF2B5EF4-FFF2-40B4-BE49-F238E27FC236}">
                <a16:creationId xmlns:a16="http://schemas.microsoft.com/office/drawing/2014/main" id="{ACE4147F-8381-B048-B02A-2ED5300A74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791" y="509168"/>
            <a:ext cx="6866540" cy="3530569"/>
          </a:xfrm>
          <a:prstGeom prst="rect">
            <a:avLst/>
          </a:prstGeom>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46056176-74DB-AB4F-B8A0-1253490DED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2452" y="1765146"/>
            <a:ext cx="5064371" cy="459120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26302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9883B-0102-D54E-A936-BEF26A394937}"/>
              </a:ext>
            </a:extLst>
          </p:cNvPr>
          <p:cNvSpPr>
            <a:spLocks noGrp="1"/>
          </p:cNvSpPr>
          <p:nvPr>
            <p:ph type="title"/>
          </p:nvPr>
        </p:nvSpPr>
        <p:spPr/>
        <p:txBody>
          <a:bodyPr/>
          <a:lstStyle/>
          <a:p>
            <a:r>
              <a:rPr lang="en-US" dirty="0"/>
              <a:t>Disproportionate Effects</a:t>
            </a:r>
          </a:p>
        </p:txBody>
      </p:sp>
      <p:sp>
        <p:nvSpPr>
          <p:cNvPr id="3" name="Slide Number Placeholder 2">
            <a:extLst>
              <a:ext uri="{FF2B5EF4-FFF2-40B4-BE49-F238E27FC236}">
                <a16:creationId xmlns:a16="http://schemas.microsoft.com/office/drawing/2014/main" id="{DA8C5988-626D-7145-B34E-EDD96E03A61A}"/>
              </a:ext>
            </a:extLst>
          </p:cNvPr>
          <p:cNvSpPr>
            <a:spLocks noGrp="1"/>
          </p:cNvSpPr>
          <p:nvPr>
            <p:ph type="sldNum" sz="quarter" idx="10"/>
          </p:nvPr>
        </p:nvSpPr>
        <p:spPr/>
        <p:txBody>
          <a:bodyPr/>
          <a:lstStyle/>
          <a:p>
            <a:fld id="{D303D29F-C580-5C4D-AAA1-94293C4E9288}" type="slidenum">
              <a:rPr lang="en-US" smtClean="0"/>
              <a:pPr/>
              <a:t>6</a:t>
            </a:fld>
            <a:endParaRPr lang="en-US" dirty="0"/>
          </a:p>
        </p:txBody>
      </p:sp>
      <p:pic>
        <p:nvPicPr>
          <p:cNvPr id="5" name="Picture 4">
            <a:extLst>
              <a:ext uri="{FF2B5EF4-FFF2-40B4-BE49-F238E27FC236}">
                <a16:creationId xmlns:a16="http://schemas.microsoft.com/office/drawing/2014/main" id="{1824E5DB-5C16-0147-9E7A-D90792766480}"/>
              </a:ext>
            </a:extLst>
          </p:cNvPr>
          <p:cNvPicPr>
            <a:picLocks noChangeAspect="1"/>
          </p:cNvPicPr>
          <p:nvPr/>
        </p:nvPicPr>
        <p:blipFill>
          <a:blip r:embed="rId2"/>
          <a:stretch>
            <a:fillRect/>
          </a:stretch>
        </p:blipFill>
        <p:spPr>
          <a:xfrm>
            <a:off x="666750" y="1073150"/>
            <a:ext cx="10858500" cy="4711700"/>
          </a:xfrm>
          <a:prstGeom prst="rect">
            <a:avLst/>
          </a:prstGeom>
          <a:effectLst>
            <a:outerShdw blurRad="50800" dist="38100" dir="2700000" algn="tl" rotWithShape="0">
              <a:prstClr val="black">
                <a:alpha val="40000"/>
              </a:prstClr>
            </a:outerShdw>
          </a:effectLst>
        </p:spPr>
      </p:pic>
      <p:sp>
        <p:nvSpPr>
          <p:cNvPr id="6" name="TextBox 5">
            <a:extLst>
              <a:ext uri="{FF2B5EF4-FFF2-40B4-BE49-F238E27FC236}">
                <a16:creationId xmlns:a16="http://schemas.microsoft.com/office/drawing/2014/main" id="{4CB0B844-6536-2F4C-BC1E-76A8B0353A70}"/>
              </a:ext>
            </a:extLst>
          </p:cNvPr>
          <p:cNvSpPr txBox="1"/>
          <p:nvPr/>
        </p:nvSpPr>
        <p:spPr>
          <a:xfrm>
            <a:off x="5746160" y="5917756"/>
            <a:ext cx="5506700" cy="646331"/>
          </a:xfrm>
          <a:prstGeom prst="rect">
            <a:avLst/>
          </a:prstGeom>
          <a:noFill/>
        </p:spPr>
        <p:txBody>
          <a:bodyPr wrap="none" rtlCol="0">
            <a:spAutoFit/>
          </a:bodyPr>
          <a:lstStyle/>
          <a:p>
            <a:r>
              <a:rPr lang="en-US" dirty="0"/>
              <a:t>Nature Human Behavior, July 15, 2020</a:t>
            </a:r>
          </a:p>
          <a:p>
            <a:r>
              <a:rPr lang="en-US" dirty="0">
                <a:hlinkClick r:id="rId3"/>
              </a:rPr>
              <a:t>https://www.nature.com/articles/s41562-020-0921-y</a:t>
            </a:r>
            <a:r>
              <a:rPr lang="en-US" dirty="0"/>
              <a:t> </a:t>
            </a:r>
          </a:p>
        </p:txBody>
      </p:sp>
    </p:spTree>
    <p:extLst>
      <p:ext uri="{BB962C8B-B14F-4D97-AF65-F5344CB8AC3E}">
        <p14:creationId xmlns:p14="http://schemas.microsoft.com/office/powerpoint/2010/main" val="1050021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52F9545-EF4E-AD46-ABE7-BFED225D744E}"/>
              </a:ext>
            </a:extLst>
          </p:cNvPr>
          <p:cNvSpPr>
            <a:spLocks noGrp="1"/>
          </p:cNvSpPr>
          <p:nvPr>
            <p:ph type="sldNum" sz="quarter" idx="4"/>
          </p:nvPr>
        </p:nvSpPr>
        <p:spPr>
          <a:xfrm>
            <a:off x="8656320" y="6356350"/>
            <a:ext cx="2743200" cy="365125"/>
          </a:xfrm>
          <a:prstGeom prst="rect">
            <a:avLst/>
          </a:prstGeom>
        </p:spPr>
        <p:txBody>
          <a:bodyPr anchor="ctr"/>
          <a:lstStyle>
            <a:defPPr>
              <a:defRPr lang="en-US"/>
            </a:defPPr>
            <a:lvl1pPr marL="0" algn="r" defTabSz="914400" rtl="0" eaLnBrk="1" latinLnBrk="0" hangingPunct="1">
              <a:defRPr sz="1050" kern="120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7DDB576-49B3-42E2-89EA-6E35EA8EF806}" type="slidenum">
              <a:rPr lang="en-US" smtClean="0"/>
              <a:pPr/>
              <a:t>7</a:t>
            </a:fld>
            <a:endParaRPr lang="en-US" dirty="0"/>
          </a:p>
        </p:txBody>
      </p:sp>
      <p:sp>
        <p:nvSpPr>
          <p:cNvPr id="3" name="Content Placeholder 2">
            <a:extLst>
              <a:ext uri="{FF2B5EF4-FFF2-40B4-BE49-F238E27FC236}">
                <a16:creationId xmlns:a16="http://schemas.microsoft.com/office/drawing/2014/main" id="{8122D78C-43FB-AE4B-B603-144D70E6DE75}"/>
              </a:ext>
            </a:extLst>
          </p:cNvPr>
          <p:cNvSpPr>
            <a:spLocks noGrp="1"/>
          </p:cNvSpPr>
          <p:nvPr>
            <p:ph idx="1"/>
          </p:nvPr>
        </p:nvSpPr>
        <p:spPr>
          <a:xfrm>
            <a:off x="838200" y="1333500"/>
            <a:ext cx="10515600" cy="4191000"/>
          </a:xfrm>
        </p:spPr>
        <p:txBody>
          <a:bodyPr>
            <a:noAutofit/>
          </a:bodyPr>
          <a:lstStyle/>
          <a:p>
            <a:r>
              <a:rPr lang="en-US" sz="3200" dirty="0"/>
              <a:t>Application deadlines, post-submission data</a:t>
            </a:r>
          </a:p>
          <a:p>
            <a:r>
              <a:rPr lang="en-US" dirty="0"/>
              <a:t>All peer review remote – through Fall 2021</a:t>
            </a:r>
            <a:endParaRPr lang="en-US" sz="3200" dirty="0"/>
          </a:p>
          <a:p>
            <a:r>
              <a:rPr lang="en-US" sz="3200" dirty="0"/>
              <a:t>Salaries and stipends – until September 30, 2020</a:t>
            </a:r>
          </a:p>
          <a:p>
            <a:r>
              <a:rPr lang="en-US" sz="3200" dirty="0"/>
              <a:t>Human subject research, clinical trials</a:t>
            </a:r>
          </a:p>
          <a:p>
            <a:r>
              <a:rPr lang="en-US" sz="3200" dirty="0"/>
              <a:t>Animal research, guidance to IACUCs</a:t>
            </a:r>
          </a:p>
          <a:p>
            <a:r>
              <a:rPr lang="en-US" sz="3200" dirty="0"/>
              <a:t>Extensions on reporting; flexibility on expenditures</a:t>
            </a:r>
          </a:p>
          <a:p>
            <a:r>
              <a:rPr lang="en-US" sz="3200" dirty="0"/>
              <a:t>Accommodations for loss of time, ESI extension</a:t>
            </a:r>
          </a:p>
        </p:txBody>
      </p:sp>
      <p:sp>
        <p:nvSpPr>
          <p:cNvPr id="4" name="Title 3">
            <a:extLst>
              <a:ext uri="{FF2B5EF4-FFF2-40B4-BE49-F238E27FC236}">
                <a16:creationId xmlns:a16="http://schemas.microsoft.com/office/drawing/2014/main" id="{E4551813-9E39-0643-A628-1ACE96E450F8}"/>
              </a:ext>
            </a:extLst>
          </p:cNvPr>
          <p:cNvSpPr>
            <a:spLocks noGrp="1"/>
          </p:cNvSpPr>
          <p:nvPr>
            <p:ph type="title"/>
          </p:nvPr>
        </p:nvSpPr>
        <p:spPr/>
        <p:txBody>
          <a:bodyPr/>
          <a:lstStyle/>
          <a:p>
            <a:r>
              <a:rPr lang="en-US" dirty="0"/>
              <a:t>Accommodations and Flexibilities</a:t>
            </a:r>
          </a:p>
        </p:txBody>
      </p:sp>
      <p:sp>
        <p:nvSpPr>
          <p:cNvPr id="5" name="TextBox 4">
            <a:extLst>
              <a:ext uri="{FF2B5EF4-FFF2-40B4-BE49-F238E27FC236}">
                <a16:creationId xmlns:a16="http://schemas.microsoft.com/office/drawing/2014/main" id="{8EE4D46C-40DC-E94E-AA01-86AEC7C883F8}"/>
              </a:ext>
            </a:extLst>
          </p:cNvPr>
          <p:cNvSpPr txBox="1"/>
          <p:nvPr/>
        </p:nvSpPr>
        <p:spPr>
          <a:xfrm>
            <a:off x="3796748" y="6182139"/>
            <a:ext cx="7014228" cy="369332"/>
          </a:xfrm>
          <a:prstGeom prst="rect">
            <a:avLst/>
          </a:prstGeom>
          <a:noFill/>
        </p:spPr>
        <p:txBody>
          <a:bodyPr wrap="none" rtlCol="0">
            <a:spAutoFit/>
          </a:bodyPr>
          <a:lstStyle/>
          <a:p>
            <a:r>
              <a:rPr lang="en-US" dirty="0">
                <a:hlinkClick r:id="rId2"/>
              </a:rPr>
              <a:t>https://grants.nih.gov/policy/natural-disasters/corona-virus.htm</a:t>
            </a:r>
            <a:r>
              <a:rPr lang="en-US" dirty="0"/>
              <a:t> </a:t>
            </a:r>
          </a:p>
        </p:txBody>
      </p:sp>
    </p:spTree>
    <p:extLst>
      <p:ext uri="{BB962C8B-B14F-4D97-AF65-F5344CB8AC3E}">
        <p14:creationId xmlns:p14="http://schemas.microsoft.com/office/powerpoint/2010/main" val="513508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B181F-82E1-A74B-AA22-D55417D4D8DE}"/>
              </a:ext>
            </a:extLst>
          </p:cNvPr>
          <p:cNvSpPr>
            <a:spLocks noGrp="1"/>
          </p:cNvSpPr>
          <p:nvPr>
            <p:ph type="title"/>
          </p:nvPr>
        </p:nvSpPr>
        <p:spPr/>
        <p:txBody>
          <a:bodyPr/>
          <a:lstStyle/>
          <a:p>
            <a:r>
              <a:rPr lang="en-US" dirty="0"/>
              <a:t>Intriguing Thought Exercise</a:t>
            </a:r>
          </a:p>
        </p:txBody>
      </p:sp>
      <p:sp>
        <p:nvSpPr>
          <p:cNvPr id="3" name="Slide Number Placeholder 2">
            <a:extLst>
              <a:ext uri="{FF2B5EF4-FFF2-40B4-BE49-F238E27FC236}">
                <a16:creationId xmlns:a16="http://schemas.microsoft.com/office/drawing/2014/main" id="{F23178E2-B10E-3240-B0B4-1483FEDD9939}"/>
              </a:ext>
            </a:extLst>
          </p:cNvPr>
          <p:cNvSpPr>
            <a:spLocks noGrp="1"/>
          </p:cNvSpPr>
          <p:nvPr>
            <p:ph type="sldNum" sz="quarter" idx="10"/>
          </p:nvPr>
        </p:nvSpPr>
        <p:spPr/>
        <p:txBody>
          <a:bodyPr/>
          <a:lstStyle/>
          <a:p>
            <a:fld id="{D303D29F-C580-5C4D-AAA1-94293C4E9288}" type="slidenum">
              <a:rPr lang="en-US" smtClean="0"/>
              <a:pPr/>
              <a:t>8</a:t>
            </a:fld>
            <a:endParaRPr lang="en-US" dirty="0"/>
          </a:p>
        </p:txBody>
      </p:sp>
      <p:pic>
        <p:nvPicPr>
          <p:cNvPr id="5" name="Picture 4">
            <a:extLst>
              <a:ext uri="{FF2B5EF4-FFF2-40B4-BE49-F238E27FC236}">
                <a16:creationId xmlns:a16="http://schemas.microsoft.com/office/drawing/2014/main" id="{E6196135-B02A-EB46-A295-5A5622A19488}"/>
              </a:ext>
            </a:extLst>
          </p:cNvPr>
          <p:cNvPicPr>
            <a:picLocks noChangeAspect="1"/>
          </p:cNvPicPr>
          <p:nvPr/>
        </p:nvPicPr>
        <p:blipFill>
          <a:blip r:embed="rId2"/>
          <a:stretch>
            <a:fillRect/>
          </a:stretch>
        </p:blipFill>
        <p:spPr>
          <a:xfrm>
            <a:off x="533400" y="1554163"/>
            <a:ext cx="3816780" cy="3962400"/>
          </a:xfrm>
          <a:prstGeom prst="rect">
            <a:avLst/>
          </a:prstGeom>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C3F04A97-D7B8-6642-BA03-495EBC15BAEC}"/>
              </a:ext>
            </a:extLst>
          </p:cNvPr>
          <p:cNvPicPr>
            <a:picLocks noChangeAspect="1"/>
          </p:cNvPicPr>
          <p:nvPr/>
        </p:nvPicPr>
        <p:blipFill>
          <a:blip r:embed="rId3"/>
          <a:stretch>
            <a:fillRect/>
          </a:stretch>
        </p:blipFill>
        <p:spPr>
          <a:xfrm>
            <a:off x="4953000" y="1809750"/>
            <a:ext cx="6927714" cy="3706813"/>
          </a:xfrm>
          <a:prstGeom prst="rect">
            <a:avLst/>
          </a:prstGeom>
          <a:effectLst>
            <a:outerShdw blurRad="50800" dist="38100" dir="2700000" algn="tl" rotWithShape="0">
              <a:prstClr val="black">
                <a:alpha val="40000"/>
              </a:prstClr>
            </a:outerShdw>
          </a:effectLst>
        </p:spPr>
      </p:pic>
      <p:sp>
        <p:nvSpPr>
          <p:cNvPr id="10" name="TextBox 9">
            <a:extLst>
              <a:ext uri="{FF2B5EF4-FFF2-40B4-BE49-F238E27FC236}">
                <a16:creationId xmlns:a16="http://schemas.microsoft.com/office/drawing/2014/main" id="{DBD65AC4-A3ED-2D46-AA7D-23A2E2164E9F}"/>
              </a:ext>
            </a:extLst>
          </p:cNvPr>
          <p:cNvSpPr txBox="1"/>
          <p:nvPr/>
        </p:nvSpPr>
        <p:spPr>
          <a:xfrm>
            <a:off x="5362333" y="6490899"/>
            <a:ext cx="6321667" cy="276999"/>
          </a:xfrm>
          <a:prstGeom prst="rect">
            <a:avLst/>
          </a:prstGeom>
          <a:noFill/>
        </p:spPr>
        <p:txBody>
          <a:bodyPr wrap="none" rtlCol="0">
            <a:spAutoFit/>
          </a:bodyPr>
          <a:lstStyle/>
          <a:p>
            <a:r>
              <a:rPr lang="en-US" sz="1200" dirty="0">
                <a:hlinkClick r:id="rId4"/>
              </a:rPr>
              <a:t>https://www.cogr.edu/sites/default/files/Research_COVID_August2020_COGR_FINAL.pdf</a:t>
            </a:r>
            <a:r>
              <a:rPr lang="en-US" sz="1200" dirty="0"/>
              <a:t> </a:t>
            </a:r>
          </a:p>
        </p:txBody>
      </p:sp>
    </p:spTree>
    <p:extLst>
      <p:ext uri="{BB962C8B-B14F-4D97-AF65-F5344CB8AC3E}">
        <p14:creationId xmlns:p14="http://schemas.microsoft.com/office/powerpoint/2010/main" val="4644007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D18AE-0F80-9B43-B888-48E7B7F8B87F}"/>
              </a:ext>
            </a:extLst>
          </p:cNvPr>
          <p:cNvSpPr>
            <a:spLocks noGrp="1"/>
          </p:cNvSpPr>
          <p:nvPr>
            <p:ph type="title"/>
          </p:nvPr>
        </p:nvSpPr>
        <p:spPr/>
        <p:txBody>
          <a:bodyPr/>
          <a:lstStyle/>
          <a:p>
            <a:r>
              <a:rPr lang="en-US" dirty="0"/>
              <a:t>Learning From You!</a:t>
            </a:r>
          </a:p>
        </p:txBody>
      </p:sp>
      <p:sp>
        <p:nvSpPr>
          <p:cNvPr id="3" name="Slide Number Placeholder 2">
            <a:extLst>
              <a:ext uri="{FF2B5EF4-FFF2-40B4-BE49-F238E27FC236}">
                <a16:creationId xmlns:a16="http://schemas.microsoft.com/office/drawing/2014/main" id="{F6AA1F1C-ACC8-124B-8DB6-6D1348F870E3}"/>
              </a:ext>
            </a:extLst>
          </p:cNvPr>
          <p:cNvSpPr>
            <a:spLocks noGrp="1"/>
          </p:cNvSpPr>
          <p:nvPr>
            <p:ph type="sldNum" sz="quarter" idx="10"/>
          </p:nvPr>
        </p:nvSpPr>
        <p:spPr/>
        <p:txBody>
          <a:bodyPr/>
          <a:lstStyle/>
          <a:p>
            <a:fld id="{D303D29F-C580-5C4D-AAA1-94293C4E9288}" type="slidenum">
              <a:rPr lang="en-US" smtClean="0"/>
              <a:pPr/>
              <a:t>9</a:t>
            </a:fld>
            <a:endParaRPr lang="en-US" dirty="0"/>
          </a:p>
        </p:txBody>
      </p:sp>
      <p:pic>
        <p:nvPicPr>
          <p:cNvPr id="5" name="Picture 4">
            <a:extLst>
              <a:ext uri="{FF2B5EF4-FFF2-40B4-BE49-F238E27FC236}">
                <a16:creationId xmlns:a16="http://schemas.microsoft.com/office/drawing/2014/main" id="{1A45B645-03D7-5541-BE98-F6E6E7E9A739}"/>
              </a:ext>
            </a:extLst>
          </p:cNvPr>
          <p:cNvPicPr>
            <a:picLocks noChangeAspect="1"/>
          </p:cNvPicPr>
          <p:nvPr/>
        </p:nvPicPr>
        <p:blipFill>
          <a:blip r:embed="rId2"/>
          <a:stretch>
            <a:fillRect/>
          </a:stretch>
        </p:blipFill>
        <p:spPr>
          <a:xfrm>
            <a:off x="1562099" y="1148715"/>
            <a:ext cx="9067801" cy="5176203"/>
          </a:xfrm>
          <a:prstGeom prst="rect">
            <a:avLst/>
          </a:prstGeom>
          <a:effectLst>
            <a:outerShdw blurRad="50800" dist="38100" dir="2700000" algn="tl" rotWithShape="0">
              <a:prstClr val="black">
                <a:alpha val="40000"/>
              </a:prstClr>
            </a:outerShdw>
          </a:effectLst>
        </p:spPr>
      </p:pic>
      <p:sp>
        <p:nvSpPr>
          <p:cNvPr id="6" name="TextBox 5">
            <a:extLst>
              <a:ext uri="{FF2B5EF4-FFF2-40B4-BE49-F238E27FC236}">
                <a16:creationId xmlns:a16="http://schemas.microsoft.com/office/drawing/2014/main" id="{CC267DA7-0806-954D-8629-AA6417F85320}"/>
              </a:ext>
            </a:extLst>
          </p:cNvPr>
          <p:cNvSpPr txBox="1"/>
          <p:nvPr/>
        </p:nvSpPr>
        <p:spPr>
          <a:xfrm>
            <a:off x="4811606" y="6441387"/>
            <a:ext cx="6872394" cy="215444"/>
          </a:xfrm>
          <a:prstGeom prst="rect">
            <a:avLst/>
          </a:prstGeom>
          <a:noFill/>
        </p:spPr>
        <p:txBody>
          <a:bodyPr wrap="none" rtlCol="0">
            <a:spAutoFit/>
          </a:bodyPr>
          <a:lstStyle/>
          <a:p>
            <a:r>
              <a:rPr lang="en-US" sz="800" dirty="0">
                <a:hlinkClick r:id="rId3"/>
              </a:rPr>
              <a:t>https://nexus.od.nih.gov/all/2020/10/05/encouraging-participation-in-upcoming-nih-surveys-to-identify-impacts-of-covid-19-on-extramural-research/</a:t>
            </a:r>
            <a:r>
              <a:rPr lang="en-US" sz="800" dirty="0"/>
              <a:t> </a:t>
            </a:r>
          </a:p>
        </p:txBody>
      </p:sp>
    </p:spTree>
    <p:extLst>
      <p:ext uri="{BB962C8B-B14F-4D97-AF65-F5344CB8AC3E}">
        <p14:creationId xmlns:p14="http://schemas.microsoft.com/office/powerpoint/2010/main" val="489857443"/>
      </p:ext>
    </p:extLst>
  </p:cSld>
  <p:clrMapOvr>
    <a:masterClrMapping/>
  </p:clrMapOvr>
</p:sld>
</file>

<file path=ppt/theme/theme1.xml><?xml version="1.0" encoding="utf-8"?>
<a:theme xmlns:a="http://schemas.openxmlformats.org/drawingml/2006/main" name="Comparison of FY13 and FY14 Projected AF Costs 6-7-13 ">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Default Design">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Custom 3">
      <a:dk1>
        <a:srgbClr val="000000"/>
      </a:dk1>
      <a:lt1>
        <a:srgbClr val="FFFFFF"/>
      </a:lt1>
      <a:dk2>
        <a:srgbClr val="44546A"/>
      </a:dk2>
      <a:lt2>
        <a:srgbClr val="E7E6E6"/>
      </a:lt2>
      <a:accent1>
        <a:srgbClr val="4E81BB"/>
      </a:accent1>
      <a:accent2>
        <a:srgbClr val="F79545"/>
      </a:accent2>
      <a:accent3>
        <a:srgbClr val="A3A4A3"/>
      </a:accent3>
      <a:accent4>
        <a:srgbClr val="7F62A0"/>
      </a:accent4>
      <a:accent5>
        <a:srgbClr val="49ABC5"/>
      </a:accent5>
      <a:accent6>
        <a:srgbClr val="9AB958"/>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example_x0020_picture xmlns="73b837e8-634e-46fe-a915-3621e98f7051">
      <Url>https://oer-sharepoint.nih.gov/intranet%20images/bordertemplaterevised.png</Url>
      <Description xsi:nil="true"/>
    </example_x0020_picture>
    <Description0 xmlns="73b837e8-634e-46fe-a915-3621e98f705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F4D3FDCABACDA4895BB3A2CB9910DA9" ma:contentTypeVersion="2" ma:contentTypeDescription="Create a new document." ma:contentTypeScope="" ma:versionID="1205bae03f749040464934b8236f87c8">
  <xsd:schema xmlns:xsd="http://www.w3.org/2001/XMLSchema" xmlns:xs="http://www.w3.org/2001/XMLSchema" xmlns:p="http://schemas.microsoft.com/office/2006/metadata/properties" xmlns:ns2="73b837e8-634e-46fe-a915-3621e98f7051" targetNamespace="http://schemas.microsoft.com/office/2006/metadata/properties" ma:root="true" ma:fieldsID="321eb9dcbbc341a01a89f5c7ea197662" ns2:_="">
    <xsd:import namespace="73b837e8-634e-46fe-a915-3621e98f7051"/>
    <xsd:element name="properties">
      <xsd:complexType>
        <xsd:sequence>
          <xsd:element name="documentManagement">
            <xsd:complexType>
              <xsd:all>
                <xsd:element ref="ns2:Description0" minOccurs="0"/>
                <xsd:element ref="ns2:example_x0020_pi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3b837e8-634e-46fe-a915-3621e98f7051"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example_x0020_picture" ma:index="9" nillable="true" ma:displayName="example picture" ma:format="Image" ma:internalName="example_x0020_picture">
      <xsd:complexType>
        <xsd:complexContent>
          <xsd:extension base="dms:URL">
            <xsd:sequence>
              <xsd:element name="Url" type="dms:ValidUrl" minOccurs="0" nillable="true"/>
              <xsd:element name="Description" type="xsd:string"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03B1091-3D76-4FFB-9726-B99CBAD52584}">
  <ds:schemaRefs>
    <ds:schemaRef ds:uri="http://schemas.microsoft.com/sharepoint/v3/contenttype/forms"/>
  </ds:schemaRefs>
</ds:datastoreItem>
</file>

<file path=customXml/itemProps2.xml><?xml version="1.0" encoding="utf-8"?>
<ds:datastoreItem xmlns:ds="http://schemas.openxmlformats.org/officeDocument/2006/customXml" ds:itemID="{2EEC9694-A4D8-4442-8D4A-036347845C6B}">
  <ds:schemaRefs>
    <ds:schemaRef ds:uri="http://schemas.openxmlformats.org/package/2006/metadata/core-properties"/>
    <ds:schemaRef ds:uri="73b837e8-634e-46fe-a915-3621e98f7051"/>
    <ds:schemaRef ds:uri="http://www.w3.org/XML/1998/namespace"/>
    <ds:schemaRef ds:uri="http://schemas.microsoft.com/office/2006/documentManagement/types"/>
    <ds:schemaRef ds:uri="http://schemas.microsoft.com/office/2006/metadata/properties"/>
    <ds:schemaRef ds:uri="http://purl.org/dc/elements/1.1/"/>
    <ds:schemaRef ds:uri="http://purl.org/dc/terms/"/>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8693B595-866A-4289-8043-6FBF09F38A1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3b837e8-634e-46fe-a915-3621e98f705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Comparison of FY13 and FY14 Projected AF Costs 6-7-13 </Template>
  <TotalTime>6143</TotalTime>
  <Words>1922</Words>
  <Application>Microsoft Office PowerPoint</Application>
  <PresentationFormat>Widescreen</PresentationFormat>
  <Paragraphs>254</Paragraphs>
  <Slides>45</Slides>
  <Notes>6</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45</vt:i4>
      </vt:variant>
    </vt:vector>
  </HeadingPairs>
  <TitlesOfParts>
    <vt:vector size="54" baseType="lpstr">
      <vt:lpstr>Arial</vt:lpstr>
      <vt:lpstr>Calibri</vt:lpstr>
      <vt:lpstr>Calibri Light</vt:lpstr>
      <vt:lpstr>Georgia</vt:lpstr>
      <vt:lpstr>Helvetica</vt:lpstr>
      <vt:lpstr>Museo Sans For Dell</vt:lpstr>
      <vt:lpstr>Open Sans ExtraBold</vt:lpstr>
      <vt:lpstr>Comparison of FY13 and FY14 Projected AF Costs 6-7-13 </vt:lpstr>
      <vt:lpstr>1_Office Theme</vt:lpstr>
      <vt:lpstr>Extramural Research in the Era of COVID-19:  an NIH Perspective</vt:lpstr>
      <vt:lpstr>COVID-19: Acceleration!</vt:lpstr>
      <vt:lpstr>Accelerated Path to Therapeutics and Vaccines</vt:lpstr>
      <vt:lpstr>And Diagnostics …</vt:lpstr>
      <vt:lpstr>On the Other Hand …</vt:lpstr>
      <vt:lpstr>Disproportionate Effects</vt:lpstr>
      <vt:lpstr>Accommodations and Flexibilities</vt:lpstr>
      <vt:lpstr>Intriguing Thought Exercise</vt:lpstr>
      <vt:lpstr>Learning From You!</vt:lpstr>
      <vt:lpstr>Thank You for Your Input</vt:lpstr>
      <vt:lpstr>Input from Institutions and Researchers</vt:lpstr>
      <vt:lpstr>High-Level Findings</vt:lpstr>
      <vt:lpstr>PowerPoint Presentation</vt:lpstr>
      <vt:lpstr>PowerPoint Presentation</vt:lpstr>
      <vt:lpstr>PowerPoint Presentation</vt:lpstr>
      <vt:lpstr>PowerPoint Presentation</vt:lpstr>
      <vt:lpstr>NIH’s Priorities for Early Career Investigators</vt:lpstr>
      <vt:lpstr>Flexibilities</vt:lpstr>
      <vt:lpstr>Funded Extensions</vt:lpstr>
      <vt:lpstr>PowerPoint Presentation</vt:lpstr>
      <vt:lpstr>Childcare Allowance</vt:lpstr>
      <vt:lpstr>Perspectives For the Future</vt:lpstr>
      <vt:lpstr>“Catered Towards Senior Level Researchers” </vt:lpstr>
      <vt:lpstr>Concerns About Integrity</vt:lpstr>
      <vt:lpstr>Responsible Conduct of Research</vt:lpstr>
      <vt:lpstr>A Story …</vt:lpstr>
      <vt:lpstr>Collapse</vt:lpstr>
      <vt:lpstr>Shifting Focus …</vt:lpstr>
      <vt:lpstr>US Government Worries</vt:lpstr>
      <vt:lpstr>The Vocabulary Has Changed …</vt:lpstr>
      <vt:lpstr>Leveraging Institutional Leadership</vt:lpstr>
      <vt:lpstr>Pandemic – The Harms are Real</vt:lpstr>
      <vt:lpstr>Responsible Conduct of Research</vt:lpstr>
      <vt:lpstr>Lying on Grant Applications to Serve Foreign Interests</vt:lpstr>
      <vt:lpstr>Lying to Serve Foreign and Personal Interests …</vt:lpstr>
      <vt:lpstr>“Deep Informatics”</vt:lpstr>
      <vt:lpstr>Responsible Conduct of Research</vt:lpstr>
      <vt:lpstr>In the Context of Pandemic</vt:lpstr>
      <vt:lpstr>Large-Scale, Randomized</vt:lpstr>
      <vt:lpstr>Large-Scale, Randomized, Definitive</vt:lpstr>
      <vt:lpstr>Concerns</vt:lpstr>
      <vt:lpstr>Low Yield</vt:lpstr>
      <vt:lpstr>Cacophony vs Harmony</vt:lpstr>
      <vt:lpstr>Being Addressed</vt:lpstr>
      <vt:lpstr>Closing Thoughts</vt:lpstr>
    </vt:vector>
  </TitlesOfParts>
  <Company>NIH\OD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OER FY14 Budget Projections</dc:title>
  <dc:subject>OER PowerPoint (PPT) Template - 508 Compliant</dc:subject>
  <dc:creator>dileym</dc:creator>
  <cp:keywords>OER PowerPoint (PPT) Template - 508 Compliant</cp:keywords>
  <cp:lastModifiedBy>Jaynie Mitchell</cp:lastModifiedBy>
  <cp:revision>436</cp:revision>
  <cp:lastPrinted>2018-09-23T18:14:33Z</cp:lastPrinted>
  <dcterms:created xsi:type="dcterms:W3CDTF">2013-06-10T11:08:15Z</dcterms:created>
  <dcterms:modified xsi:type="dcterms:W3CDTF">2021-05-04T16:09:27Z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y fmtid="{D5CDD505-2E9C-101B-9397-08002B2CF9AE}" pid="3" name="ContentTypeId">
    <vt:lpwstr>0x010100CF4D3FDCABACDA4895BB3A2CB9910DA9</vt:lpwstr>
  </property>
  <property fmtid="{D5CDD505-2E9C-101B-9397-08002B2CF9AE}" pid="4" name="_AdHocReviewCycleID">
    <vt:i4>1599750908</vt:i4>
  </property>
  <property fmtid="{D5CDD505-2E9C-101B-9397-08002B2CF9AE}" pid="5" name="_NewReviewCycle">
    <vt:lpwstr/>
  </property>
  <property fmtid="{D5CDD505-2E9C-101B-9397-08002B2CF9AE}" pid="6" name="_EmailSubject">
    <vt:lpwstr>Follow up Items</vt:lpwstr>
  </property>
  <property fmtid="{D5CDD505-2E9C-101B-9397-08002B2CF9AE}" pid="7" name="_AuthorEmail">
    <vt:lpwstr>dileym@od.nih.gov</vt:lpwstr>
  </property>
  <property fmtid="{D5CDD505-2E9C-101B-9397-08002B2CF9AE}" pid="8" name="_AuthorEmailDisplayName">
    <vt:lpwstr>Diley, Mitzi (NIH/OD) [E]</vt:lpwstr>
  </property>
</Properties>
</file>