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19"/>
  </p:notesMasterIdLst>
  <p:handoutMasterIdLst>
    <p:handoutMasterId r:id="rId20"/>
  </p:handoutMasterIdLst>
  <p:sldIdLst>
    <p:sldId id="256" r:id="rId3"/>
    <p:sldId id="282" r:id="rId4"/>
    <p:sldId id="271" r:id="rId5"/>
    <p:sldId id="266" r:id="rId6"/>
    <p:sldId id="278" r:id="rId7"/>
    <p:sldId id="280" r:id="rId8"/>
    <p:sldId id="284" r:id="rId9"/>
    <p:sldId id="279" r:id="rId10"/>
    <p:sldId id="285" r:id="rId11"/>
    <p:sldId id="277" r:id="rId12"/>
    <p:sldId id="287" r:id="rId13"/>
    <p:sldId id="281" r:id="rId14"/>
    <p:sldId id="273" r:id="rId15"/>
    <p:sldId id="283" r:id="rId16"/>
    <p:sldId id="286" r:id="rId17"/>
    <p:sldId id="2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67487" autoAdjust="0"/>
  </p:normalViewPr>
  <p:slideViewPr>
    <p:cSldViewPr snapToGrid="0">
      <p:cViewPr varScale="1">
        <p:scale>
          <a:sx n="115" d="100"/>
          <a:sy n="115" d="100"/>
        </p:scale>
        <p:origin x="132" y="216"/>
      </p:cViewPr>
      <p:guideLst/>
    </p:cSldViewPr>
  </p:slideViewPr>
  <p:notesTextViewPr>
    <p:cViewPr>
      <p:scale>
        <a:sx n="1" d="1"/>
        <a:sy n="1" d="1"/>
      </p:scale>
      <p:origin x="0" y="0"/>
    </p:cViewPr>
  </p:notesTextViewPr>
  <p:notesViewPr>
    <p:cSldViewPr snapToGrid="0">
      <p:cViewPr varScale="1">
        <p:scale>
          <a:sx n="60" d="100"/>
          <a:sy n="60" d="100"/>
        </p:scale>
        <p:origin x="1670"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ata4.xml.rels><?xml version="1.0" encoding="UTF-8" standalone="yes"?>
<Relationships xmlns="http://schemas.openxmlformats.org/package/2006/relationships"><Relationship Id="rId3" Type="http://schemas.openxmlformats.org/officeDocument/2006/relationships/hyperlink" Target="http://wtgrantfoundation.org/assessing-research-practice-partnerships" TargetMode="External"/><Relationship Id="rId2" Type="http://schemas.openxmlformats.org/officeDocument/2006/relationships/hyperlink" Target="https://journals.sagepub.com/doi/full/10.3102/0013189X16631750?casa_token=perE-FwecUgAAAAA%3AL4Ch_f-HMr9NLBblmcCorLO6J23DiSa-9QdN4p3vzzvWbkiPnx-_eZ4fvfmp7Z9cNZUJlkisia8M" TargetMode="External"/><Relationship Id="rId1" Type="http://schemas.openxmlformats.org/officeDocument/2006/relationships/hyperlink" Target="http://nnerpp.rice.edu/" TargetMode="External"/><Relationship Id="rId5" Type="http://schemas.openxmlformats.org/officeDocument/2006/relationships/hyperlink" Target="https://nnerpp.rice.edu/kc_power/" TargetMode="External"/><Relationship Id="rId4" Type="http://schemas.openxmlformats.org/officeDocument/2006/relationships/hyperlink" Target="http://nnerpp.rice.edu/rpp-brokers-handbook/" TargetMode="External"/></Relationships>
</file>

<file path=ppt/diagrams/_rels/data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4.xml.rels><?xml version="1.0" encoding="UTF-8" standalone="yes"?>
<Relationships xmlns="http://schemas.openxmlformats.org/package/2006/relationships"><Relationship Id="rId3" Type="http://schemas.openxmlformats.org/officeDocument/2006/relationships/hyperlink" Target="http://wtgrantfoundation.org/assessing-research-practice-partnerships" TargetMode="External"/><Relationship Id="rId2" Type="http://schemas.openxmlformats.org/officeDocument/2006/relationships/hyperlink" Target="https://journals.sagepub.com/doi/full/10.3102/0013189X16631750?casa_token=perE-FwecUgAAAAA%3AL4Ch_f-HMr9NLBblmcCorLO6J23DiSa-9QdN4p3vzzvWbkiPnx-_eZ4fvfmp7Z9cNZUJlkisia8M" TargetMode="External"/><Relationship Id="rId1" Type="http://schemas.openxmlformats.org/officeDocument/2006/relationships/hyperlink" Target="http://nnerpp.rice.edu/" TargetMode="External"/><Relationship Id="rId5" Type="http://schemas.openxmlformats.org/officeDocument/2006/relationships/hyperlink" Target="https://nnerpp.rice.edu/kc_power/" TargetMode="External"/><Relationship Id="rId4" Type="http://schemas.openxmlformats.org/officeDocument/2006/relationships/hyperlink" Target="http://nnerpp.rice.edu/rpp-brokers-handbook/" TargetMode="External"/></Relationships>
</file>

<file path=ppt/diagrams/_rels/drawing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84B535-8CE6-4C38-9BE6-783CD6B510A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A5D0B27-B62E-482F-A31A-E1A1CC4BD69D}">
      <dgm:prSet/>
      <dgm:spPr/>
      <dgm:t>
        <a:bodyPr/>
        <a:lstStyle/>
        <a:p>
          <a:r>
            <a:rPr lang="en-US"/>
            <a:t>Please put your name, where you are, and how long you have worked in RD in the chat. </a:t>
          </a:r>
        </a:p>
      </dgm:t>
    </dgm:pt>
    <dgm:pt modelId="{FF92A15C-7A7F-46CE-ADDB-7223311A5922}" type="parTrans" cxnId="{CDFC14FC-8A9F-4BFA-909A-6F729991EA0A}">
      <dgm:prSet/>
      <dgm:spPr/>
      <dgm:t>
        <a:bodyPr/>
        <a:lstStyle/>
        <a:p>
          <a:endParaRPr lang="en-US"/>
        </a:p>
      </dgm:t>
    </dgm:pt>
    <dgm:pt modelId="{FFEE41E6-F431-4572-8956-DDB8AB164B26}" type="sibTrans" cxnId="{CDFC14FC-8A9F-4BFA-909A-6F729991EA0A}">
      <dgm:prSet/>
      <dgm:spPr/>
      <dgm:t>
        <a:bodyPr/>
        <a:lstStyle/>
        <a:p>
          <a:endParaRPr lang="en-US"/>
        </a:p>
      </dgm:t>
    </dgm:pt>
    <dgm:pt modelId="{E2FCAD9F-1965-4178-88C8-2286A105A332}">
      <dgm:prSet/>
      <dgm:spPr/>
      <dgm:t>
        <a:bodyPr/>
        <a:lstStyle/>
        <a:p>
          <a:r>
            <a:rPr lang="en-US" dirty="0"/>
            <a:t>How much do you know about Research-Practice Partnerships (RPPs)? Lots, little, never heard of it? That’s ok! </a:t>
          </a:r>
        </a:p>
      </dgm:t>
    </dgm:pt>
    <dgm:pt modelId="{6536D035-8959-4EE0-B384-230F158850D3}" type="parTrans" cxnId="{814FAEFA-A274-4FBB-9796-88FEE0E7DA8A}">
      <dgm:prSet/>
      <dgm:spPr/>
      <dgm:t>
        <a:bodyPr/>
        <a:lstStyle/>
        <a:p>
          <a:endParaRPr lang="en-US"/>
        </a:p>
      </dgm:t>
    </dgm:pt>
    <dgm:pt modelId="{36822960-B11E-45E4-99E6-F00C3A953C38}" type="sibTrans" cxnId="{814FAEFA-A274-4FBB-9796-88FEE0E7DA8A}">
      <dgm:prSet/>
      <dgm:spPr/>
      <dgm:t>
        <a:bodyPr/>
        <a:lstStyle/>
        <a:p>
          <a:endParaRPr lang="en-US"/>
        </a:p>
      </dgm:t>
    </dgm:pt>
    <dgm:pt modelId="{0F66D9DE-FB90-4266-8437-C51F4A17D483}" type="pres">
      <dgm:prSet presAssocID="{C584B535-8CE6-4C38-9BE6-783CD6B510A3}" presName="linear" presStyleCnt="0">
        <dgm:presLayoutVars>
          <dgm:animLvl val="lvl"/>
          <dgm:resizeHandles val="exact"/>
        </dgm:presLayoutVars>
      </dgm:prSet>
      <dgm:spPr/>
    </dgm:pt>
    <dgm:pt modelId="{52D04492-0FDF-41EC-A1B5-F16373295E0D}" type="pres">
      <dgm:prSet presAssocID="{2A5D0B27-B62E-482F-A31A-E1A1CC4BD69D}" presName="parentText" presStyleLbl="node1" presStyleIdx="0" presStyleCnt="2">
        <dgm:presLayoutVars>
          <dgm:chMax val="0"/>
          <dgm:bulletEnabled val="1"/>
        </dgm:presLayoutVars>
      </dgm:prSet>
      <dgm:spPr/>
    </dgm:pt>
    <dgm:pt modelId="{7D0D3664-9848-4432-A85F-A32199E201E8}" type="pres">
      <dgm:prSet presAssocID="{FFEE41E6-F431-4572-8956-DDB8AB164B26}" presName="spacer" presStyleCnt="0"/>
      <dgm:spPr/>
    </dgm:pt>
    <dgm:pt modelId="{76CC36E8-83E1-4334-98A7-7825043D2640}" type="pres">
      <dgm:prSet presAssocID="{E2FCAD9F-1965-4178-88C8-2286A105A332}" presName="parentText" presStyleLbl="node1" presStyleIdx="1" presStyleCnt="2">
        <dgm:presLayoutVars>
          <dgm:chMax val="0"/>
          <dgm:bulletEnabled val="1"/>
        </dgm:presLayoutVars>
      </dgm:prSet>
      <dgm:spPr/>
    </dgm:pt>
  </dgm:ptLst>
  <dgm:cxnLst>
    <dgm:cxn modelId="{D58ACA28-B9C6-4C47-AD48-483D68B01D41}" type="presOf" srcId="{E2FCAD9F-1965-4178-88C8-2286A105A332}" destId="{76CC36E8-83E1-4334-98A7-7825043D2640}" srcOrd="0" destOrd="0" presId="urn:microsoft.com/office/officeart/2005/8/layout/vList2"/>
    <dgm:cxn modelId="{7B264B5B-C20A-45E9-91FB-8C8730B11D0B}" type="presOf" srcId="{2A5D0B27-B62E-482F-A31A-E1A1CC4BD69D}" destId="{52D04492-0FDF-41EC-A1B5-F16373295E0D}" srcOrd="0" destOrd="0" presId="urn:microsoft.com/office/officeart/2005/8/layout/vList2"/>
    <dgm:cxn modelId="{F4F6B26C-DFBB-470B-AE4F-5A01B2AFD172}" type="presOf" srcId="{C584B535-8CE6-4C38-9BE6-783CD6B510A3}" destId="{0F66D9DE-FB90-4266-8437-C51F4A17D483}" srcOrd="0" destOrd="0" presId="urn:microsoft.com/office/officeart/2005/8/layout/vList2"/>
    <dgm:cxn modelId="{814FAEFA-A274-4FBB-9796-88FEE0E7DA8A}" srcId="{C584B535-8CE6-4C38-9BE6-783CD6B510A3}" destId="{E2FCAD9F-1965-4178-88C8-2286A105A332}" srcOrd="1" destOrd="0" parTransId="{6536D035-8959-4EE0-B384-230F158850D3}" sibTransId="{36822960-B11E-45E4-99E6-F00C3A953C38}"/>
    <dgm:cxn modelId="{CDFC14FC-8A9F-4BFA-909A-6F729991EA0A}" srcId="{C584B535-8CE6-4C38-9BE6-783CD6B510A3}" destId="{2A5D0B27-B62E-482F-A31A-E1A1CC4BD69D}" srcOrd="0" destOrd="0" parTransId="{FF92A15C-7A7F-46CE-ADDB-7223311A5922}" sibTransId="{FFEE41E6-F431-4572-8956-DDB8AB164B26}"/>
    <dgm:cxn modelId="{5F45A715-DC92-4FD9-8096-6DF3C7C4D661}" type="presParOf" srcId="{0F66D9DE-FB90-4266-8437-C51F4A17D483}" destId="{52D04492-0FDF-41EC-A1B5-F16373295E0D}" srcOrd="0" destOrd="0" presId="urn:microsoft.com/office/officeart/2005/8/layout/vList2"/>
    <dgm:cxn modelId="{68516F1A-33B9-420A-AAC8-7C7365D1D754}" type="presParOf" srcId="{0F66D9DE-FB90-4266-8437-C51F4A17D483}" destId="{7D0D3664-9848-4432-A85F-A32199E201E8}" srcOrd="1" destOrd="0" presId="urn:microsoft.com/office/officeart/2005/8/layout/vList2"/>
    <dgm:cxn modelId="{319CCA46-12A4-4A3D-95F5-ABDD9DDFA678}" type="presParOf" srcId="{0F66D9DE-FB90-4266-8437-C51F4A17D483}" destId="{76CC36E8-83E1-4334-98A7-7825043D264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991F61-972C-425F-9390-A6F1A180934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B857F4F-B8EF-48E5-8EA5-51305545A9CF}">
      <dgm:prSet/>
      <dgm:spPr/>
      <dgm:t>
        <a:bodyPr/>
        <a:lstStyle/>
        <a:p>
          <a:pPr>
            <a:lnSpc>
              <a:spcPct val="100000"/>
            </a:lnSpc>
          </a:pPr>
          <a:r>
            <a:rPr lang="en-US"/>
            <a:t>Brokers are the professionals that serve as the bridge between the research and practice communities within partnerships </a:t>
          </a:r>
        </a:p>
      </dgm:t>
    </dgm:pt>
    <dgm:pt modelId="{8985788C-9F96-4000-9832-A8FBF37F6897}" type="parTrans" cxnId="{E8CE043C-882B-42FB-AE22-745D1921EFAD}">
      <dgm:prSet/>
      <dgm:spPr/>
      <dgm:t>
        <a:bodyPr/>
        <a:lstStyle/>
        <a:p>
          <a:endParaRPr lang="en-US"/>
        </a:p>
      </dgm:t>
    </dgm:pt>
    <dgm:pt modelId="{DB918B83-9C04-43F0-A942-78C9F5A6CB41}" type="sibTrans" cxnId="{E8CE043C-882B-42FB-AE22-745D1921EFAD}">
      <dgm:prSet/>
      <dgm:spPr/>
      <dgm:t>
        <a:bodyPr/>
        <a:lstStyle/>
        <a:p>
          <a:endParaRPr lang="en-US"/>
        </a:p>
      </dgm:t>
    </dgm:pt>
    <dgm:pt modelId="{C707D721-534D-4911-845D-73A4333DD97D}">
      <dgm:prSet/>
      <dgm:spPr/>
      <dgm:t>
        <a:bodyPr/>
        <a:lstStyle/>
        <a:p>
          <a:pPr>
            <a:lnSpc>
              <a:spcPct val="100000"/>
            </a:lnSpc>
          </a:pPr>
          <a:r>
            <a:rPr lang="en-US"/>
            <a:t>A broker helps members of research and practice organizations integrate into an RPP by cultivating and maintaining the relationships needed to effectively support research production and use</a:t>
          </a:r>
        </a:p>
      </dgm:t>
    </dgm:pt>
    <dgm:pt modelId="{ABA2DAE5-0051-4EA5-8DB7-82240B1F93BF}" type="parTrans" cxnId="{DBC0B6BA-9981-4A6D-B752-41843D061357}">
      <dgm:prSet/>
      <dgm:spPr/>
      <dgm:t>
        <a:bodyPr/>
        <a:lstStyle/>
        <a:p>
          <a:endParaRPr lang="en-US"/>
        </a:p>
      </dgm:t>
    </dgm:pt>
    <dgm:pt modelId="{62017242-0DAE-4374-8570-9048D369D4DA}" type="sibTrans" cxnId="{DBC0B6BA-9981-4A6D-B752-41843D061357}">
      <dgm:prSet/>
      <dgm:spPr/>
      <dgm:t>
        <a:bodyPr/>
        <a:lstStyle/>
        <a:p>
          <a:endParaRPr lang="en-US"/>
        </a:p>
      </dgm:t>
    </dgm:pt>
    <dgm:pt modelId="{27BD28DE-720E-46D8-8069-F653461E5AC0}">
      <dgm:prSet/>
      <dgm:spPr/>
      <dgm:t>
        <a:bodyPr/>
        <a:lstStyle/>
        <a:p>
          <a:pPr>
            <a:lnSpc>
              <a:spcPct val="100000"/>
            </a:lnSpc>
          </a:pPr>
          <a:r>
            <a:rPr lang="en-US"/>
            <a:t>Brokers support “joint work” between researchers and practitioners by crossing the professional and organizational boundaries between their worlds (Wentworth, et al., 2021, p. 1, 4)</a:t>
          </a:r>
        </a:p>
      </dgm:t>
    </dgm:pt>
    <dgm:pt modelId="{DF25267B-A5A8-4E5E-A915-A8C2DD03B5FC}" type="parTrans" cxnId="{8D42EA0A-8ACF-4692-A804-6A39EDD50D6A}">
      <dgm:prSet/>
      <dgm:spPr/>
      <dgm:t>
        <a:bodyPr/>
        <a:lstStyle/>
        <a:p>
          <a:endParaRPr lang="en-US"/>
        </a:p>
      </dgm:t>
    </dgm:pt>
    <dgm:pt modelId="{94B645D2-DE28-4517-96B5-FEA90DB3D44C}" type="sibTrans" cxnId="{8D42EA0A-8ACF-4692-A804-6A39EDD50D6A}">
      <dgm:prSet/>
      <dgm:spPr/>
      <dgm:t>
        <a:bodyPr/>
        <a:lstStyle/>
        <a:p>
          <a:endParaRPr lang="en-US"/>
        </a:p>
      </dgm:t>
    </dgm:pt>
    <dgm:pt modelId="{8F2CB1EC-C971-4451-97E9-4E167673DB78}" type="pres">
      <dgm:prSet presAssocID="{41991F61-972C-425F-9390-A6F1A1809347}" presName="root" presStyleCnt="0">
        <dgm:presLayoutVars>
          <dgm:dir/>
          <dgm:resizeHandles val="exact"/>
        </dgm:presLayoutVars>
      </dgm:prSet>
      <dgm:spPr/>
    </dgm:pt>
    <dgm:pt modelId="{91E25063-2246-452A-86C3-93265D17E93E}" type="pres">
      <dgm:prSet presAssocID="{4B857F4F-B8EF-48E5-8EA5-51305545A9CF}" presName="compNode" presStyleCnt="0"/>
      <dgm:spPr/>
    </dgm:pt>
    <dgm:pt modelId="{4FF6B584-4397-46BF-9175-C4C4619B291A}" type="pres">
      <dgm:prSet presAssocID="{4B857F4F-B8EF-48E5-8EA5-51305545A9CF}" presName="bgRect" presStyleLbl="bgShp" presStyleIdx="0" presStyleCnt="3"/>
      <dgm:spPr/>
    </dgm:pt>
    <dgm:pt modelId="{3FE90294-E297-4A85-AE23-5B85E4E815A9}" type="pres">
      <dgm:prSet presAssocID="{4B857F4F-B8EF-48E5-8EA5-51305545A9C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E19DD991-600A-44C2-A777-7957C4F008BA}" type="pres">
      <dgm:prSet presAssocID="{4B857F4F-B8EF-48E5-8EA5-51305545A9CF}" presName="spaceRect" presStyleCnt="0"/>
      <dgm:spPr/>
    </dgm:pt>
    <dgm:pt modelId="{9952DF08-121F-4A1C-ACD8-3494583043D2}" type="pres">
      <dgm:prSet presAssocID="{4B857F4F-B8EF-48E5-8EA5-51305545A9CF}" presName="parTx" presStyleLbl="revTx" presStyleIdx="0" presStyleCnt="3">
        <dgm:presLayoutVars>
          <dgm:chMax val="0"/>
          <dgm:chPref val="0"/>
        </dgm:presLayoutVars>
      </dgm:prSet>
      <dgm:spPr/>
    </dgm:pt>
    <dgm:pt modelId="{64E50C58-9BA3-4E00-AF16-DFCEC8E6100D}" type="pres">
      <dgm:prSet presAssocID="{DB918B83-9C04-43F0-A942-78C9F5A6CB41}" presName="sibTrans" presStyleCnt="0"/>
      <dgm:spPr/>
    </dgm:pt>
    <dgm:pt modelId="{2E0E6BA2-F5C6-412E-BA8C-2BAF8E572558}" type="pres">
      <dgm:prSet presAssocID="{C707D721-534D-4911-845D-73A4333DD97D}" presName="compNode" presStyleCnt="0"/>
      <dgm:spPr/>
    </dgm:pt>
    <dgm:pt modelId="{2AD91D61-4DA8-4340-97A1-095CC26909EF}" type="pres">
      <dgm:prSet presAssocID="{C707D721-534D-4911-845D-73A4333DD97D}" presName="bgRect" presStyleLbl="bgShp" presStyleIdx="1" presStyleCnt="3"/>
      <dgm:spPr/>
    </dgm:pt>
    <dgm:pt modelId="{A8C41EBB-2A31-47FF-A009-746B9F766BBC}" type="pres">
      <dgm:prSet presAssocID="{C707D721-534D-4911-845D-73A4333DD97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siness Growth"/>
        </a:ext>
      </dgm:extLst>
    </dgm:pt>
    <dgm:pt modelId="{C879473A-52C9-42F5-8933-29F547FDBA0D}" type="pres">
      <dgm:prSet presAssocID="{C707D721-534D-4911-845D-73A4333DD97D}" presName="spaceRect" presStyleCnt="0"/>
      <dgm:spPr/>
    </dgm:pt>
    <dgm:pt modelId="{544E4756-19CA-4290-B296-61A7811E121E}" type="pres">
      <dgm:prSet presAssocID="{C707D721-534D-4911-845D-73A4333DD97D}" presName="parTx" presStyleLbl="revTx" presStyleIdx="1" presStyleCnt="3">
        <dgm:presLayoutVars>
          <dgm:chMax val="0"/>
          <dgm:chPref val="0"/>
        </dgm:presLayoutVars>
      </dgm:prSet>
      <dgm:spPr/>
    </dgm:pt>
    <dgm:pt modelId="{C46460A0-ADAB-4CDF-BE76-1DCCCEFAAA98}" type="pres">
      <dgm:prSet presAssocID="{62017242-0DAE-4374-8570-9048D369D4DA}" presName="sibTrans" presStyleCnt="0"/>
      <dgm:spPr/>
    </dgm:pt>
    <dgm:pt modelId="{A2F7FABA-670C-4F9A-8C19-BD8BC827FD95}" type="pres">
      <dgm:prSet presAssocID="{27BD28DE-720E-46D8-8069-F653461E5AC0}" presName="compNode" presStyleCnt="0"/>
      <dgm:spPr/>
    </dgm:pt>
    <dgm:pt modelId="{D84AFAAE-5AE3-427D-A85A-A6EB2C5986B3}" type="pres">
      <dgm:prSet presAssocID="{27BD28DE-720E-46D8-8069-F653461E5AC0}" presName="bgRect" presStyleLbl="bgShp" presStyleIdx="2" presStyleCnt="3"/>
      <dgm:spPr/>
    </dgm:pt>
    <dgm:pt modelId="{2E75BB6F-9A29-4468-9745-B046BD2B0304}" type="pres">
      <dgm:prSet presAssocID="{27BD28DE-720E-46D8-8069-F653461E5AC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nk"/>
        </a:ext>
      </dgm:extLst>
    </dgm:pt>
    <dgm:pt modelId="{AFED6E01-E8AD-453A-ACCC-95A0C9A8405B}" type="pres">
      <dgm:prSet presAssocID="{27BD28DE-720E-46D8-8069-F653461E5AC0}" presName="spaceRect" presStyleCnt="0"/>
      <dgm:spPr/>
    </dgm:pt>
    <dgm:pt modelId="{F8BBF27C-EEB3-4A66-ACA1-87AB96B71CCE}" type="pres">
      <dgm:prSet presAssocID="{27BD28DE-720E-46D8-8069-F653461E5AC0}" presName="parTx" presStyleLbl="revTx" presStyleIdx="2" presStyleCnt="3">
        <dgm:presLayoutVars>
          <dgm:chMax val="0"/>
          <dgm:chPref val="0"/>
        </dgm:presLayoutVars>
      </dgm:prSet>
      <dgm:spPr/>
    </dgm:pt>
  </dgm:ptLst>
  <dgm:cxnLst>
    <dgm:cxn modelId="{8D42EA0A-8ACF-4692-A804-6A39EDD50D6A}" srcId="{41991F61-972C-425F-9390-A6F1A1809347}" destId="{27BD28DE-720E-46D8-8069-F653461E5AC0}" srcOrd="2" destOrd="0" parTransId="{DF25267B-A5A8-4E5E-A915-A8C2DD03B5FC}" sibTransId="{94B645D2-DE28-4517-96B5-FEA90DB3D44C}"/>
    <dgm:cxn modelId="{E8CE043C-882B-42FB-AE22-745D1921EFAD}" srcId="{41991F61-972C-425F-9390-A6F1A1809347}" destId="{4B857F4F-B8EF-48E5-8EA5-51305545A9CF}" srcOrd="0" destOrd="0" parTransId="{8985788C-9F96-4000-9832-A8FBF37F6897}" sibTransId="{DB918B83-9C04-43F0-A942-78C9F5A6CB41}"/>
    <dgm:cxn modelId="{CFB22344-5C5D-4384-97F0-578291C2DEB2}" type="presOf" srcId="{C707D721-534D-4911-845D-73A4333DD97D}" destId="{544E4756-19CA-4290-B296-61A7811E121E}" srcOrd="0" destOrd="0" presId="urn:microsoft.com/office/officeart/2018/2/layout/IconVerticalSolidList"/>
    <dgm:cxn modelId="{3706D96B-6049-44CA-A9ED-15BCBA320384}" type="presOf" srcId="{41991F61-972C-425F-9390-A6F1A1809347}" destId="{8F2CB1EC-C971-4451-97E9-4E167673DB78}" srcOrd="0" destOrd="0" presId="urn:microsoft.com/office/officeart/2018/2/layout/IconVerticalSolidList"/>
    <dgm:cxn modelId="{4E087352-E17F-43F0-A042-B6E15A40A34D}" type="presOf" srcId="{27BD28DE-720E-46D8-8069-F653461E5AC0}" destId="{F8BBF27C-EEB3-4A66-ACA1-87AB96B71CCE}" srcOrd="0" destOrd="0" presId="urn:microsoft.com/office/officeart/2018/2/layout/IconVerticalSolidList"/>
    <dgm:cxn modelId="{DBC0B6BA-9981-4A6D-B752-41843D061357}" srcId="{41991F61-972C-425F-9390-A6F1A1809347}" destId="{C707D721-534D-4911-845D-73A4333DD97D}" srcOrd="1" destOrd="0" parTransId="{ABA2DAE5-0051-4EA5-8DB7-82240B1F93BF}" sibTransId="{62017242-0DAE-4374-8570-9048D369D4DA}"/>
    <dgm:cxn modelId="{B13C03E4-51DA-4D26-841A-E3EBB3AB631E}" type="presOf" srcId="{4B857F4F-B8EF-48E5-8EA5-51305545A9CF}" destId="{9952DF08-121F-4A1C-ACD8-3494583043D2}" srcOrd="0" destOrd="0" presId="urn:microsoft.com/office/officeart/2018/2/layout/IconVerticalSolidList"/>
    <dgm:cxn modelId="{D3E56E81-987B-4AFE-8D23-286FD9E1B00E}" type="presParOf" srcId="{8F2CB1EC-C971-4451-97E9-4E167673DB78}" destId="{91E25063-2246-452A-86C3-93265D17E93E}" srcOrd="0" destOrd="0" presId="urn:microsoft.com/office/officeart/2018/2/layout/IconVerticalSolidList"/>
    <dgm:cxn modelId="{81BC3577-65FA-4884-8F20-99CC529D5CA8}" type="presParOf" srcId="{91E25063-2246-452A-86C3-93265D17E93E}" destId="{4FF6B584-4397-46BF-9175-C4C4619B291A}" srcOrd="0" destOrd="0" presId="urn:microsoft.com/office/officeart/2018/2/layout/IconVerticalSolidList"/>
    <dgm:cxn modelId="{CD5B282A-875E-449B-9472-C6D13D9B552E}" type="presParOf" srcId="{91E25063-2246-452A-86C3-93265D17E93E}" destId="{3FE90294-E297-4A85-AE23-5B85E4E815A9}" srcOrd="1" destOrd="0" presId="urn:microsoft.com/office/officeart/2018/2/layout/IconVerticalSolidList"/>
    <dgm:cxn modelId="{00CBDD25-B103-47D6-9867-0CD8539AFAB1}" type="presParOf" srcId="{91E25063-2246-452A-86C3-93265D17E93E}" destId="{E19DD991-600A-44C2-A777-7957C4F008BA}" srcOrd="2" destOrd="0" presId="urn:microsoft.com/office/officeart/2018/2/layout/IconVerticalSolidList"/>
    <dgm:cxn modelId="{F0412F21-AF20-464E-B8B1-5EE764F76E0D}" type="presParOf" srcId="{91E25063-2246-452A-86C3-93265D17E93E}" destId="{9952DF08-121F-4A1C-ACD8-3494583043D2}" srcOrd="3" destOrd="0" presId="urn:microsoft.com/office/officeart/2018/2/layout/IconVerticalSolidList"/>
    <dgm:cxn modelId="{54BC41EB-801B-45D4-9331-1DB93C14A032}" type="presParOf" srcId="{8F2CB1EC-C971-4451-97E9-4E167673DB78}" destId="{64E50C58-9BA3-4E00-AF16-DFCEC8E6100D}" srcOrd="1" destOrd="0" presId="urn:microsoft.com/office/officeart/2018/2/layout/IconVerticalSolidList"/>
    <dgm:cxn modelId="{0C9DCF9E-F1DE-41EC-8E11-DEF80EF48B37}" type="presParOf" srcId="{8F2CB1EC-C971-4451-97E9-4E167673DB78}" destId="{2E0E6BA2-F5C6-412E-BA8C-2BAF8E572558}" srcOrd="2" destOrd="0" presId="urn:microsoft.com/office/officeart/2018/2/layout/IconVerticalSolidList"/>
    <dgm:cxn modelId="{57305406-3ED6-4559-B4D4-96E24F38A42C}" type="presParOf" srcId="{2E0E6BA2-F5C6-412E-BA8C-2BAF8E572558}" destId="{2AD91D61-4DA8-4340-97A1-095CC26909EF}" srcOrd="0" destOrd="0" presId="urn:microsoft.com/office/officeart/2018/2/layout/IconVerticalSolidList"/>
    <dgm:cxn modelId="{AA150A3D-60A2-4758-AFF2-4F48B215C6B5}" type="presParOf" srcId="{2E0E6BA2-F5C6-412E-BA8C-2BAF8E572558}" destId="{A8C41EBB-2A31-47FF-A009-746B9F766BBC}" srcOrd="1" destOrd="0" presId="urn:microsoft.com/office/officeart/2018/2/layout/IconVerticalSolidList"/>
    <dgm:cxn modelId="{472CC8AE-6592-4564-81BE-CD5E10D347F0}" type="presParOf" srcId="{2E0E6BA2-F5C6-412E-BA8C-2BAF8E572558}" destId="{C879473A-52C9-42F5-8933-29F547FDBA0D}" srcOrd="2" destOrd="0" presId="urn:microsoft.com/office/officeart/2018/2/layout/IconVerticalSolidList"/>
    <dgm:cxn modelId="{23F0F7F8-B29A-4B04-8B1C-B103F917DBC1}" type="presParOf" srcId="{2E0E6BA2-F5C6-412E-BA8C-2BAF8E572558}" destId="{544E4756-19CA-4290-B296-61A7811E121E}" srcOrd="3" destOrd="0" presId="urn:microsoft.com/office/officeart/2018/2/layout/IconVerticalSolidList"/>
    <dgm:cxn modelId="{3BF4802D-72D5-48C5-9CF5-1C583515F5A1}" type="presParOf" srcId="{8F2CB1EC-C971-4451-97E9-4E167673DB78}" destId="{C46460A0-ADAB-4CDF-BE76-1DCCCEFAAA98}" srcOrd="3" destOrd="0" presId="urn:microsoft.com/office/officeart/2018/2/layout/IconVerticalSolidList"/>
    <dgm:cxn modelId="{48A9EA6D-9043-444D-A2E7-C98C0E21B03C}" type="presParOf" srcId="{8F2CB1EC-C971-4451-97E9-4E167673DB78}" destId="{A2F7FABA-670C-4F9A-8C19-BD8BC827FD95}" srcOrd="4" destOrd="0" presId="urn:microsoft.com/office/officeart/2018/2/layout/IconVerticalSolidList"/>
    <dgm:cxn modelId="{D589B260-0505-4788-8411-D5AFA721A770}" type="presParOf" srcId="{A2F7FABA-670C-4F9A-8C19-BD8BC827FD95}" destId="{D84AFAAE-5AE3-427D-A85A-A6EB2C5986B3}" srcOrd="0" destOrd="0" presId="urn:microsoft.com/office/officeart/2018/2/layout/IconVerticalSolidList"/>
    <dgm:cxn modelId="{5F8D0A79-7F6C-41F5-ABFE-48A7FC217D11}" type="presParOf" srcId="{A2F7FABA-670C-4F9A-8C19-BD8BC827FD95}" destId="{2E75BB6F-9A29-4468-9745-B046BD2B0304}" srcOrd="1" destOrd="0" presId="urn:microsoft.com/office/officeart/2018/2/layout/IconVerticalSolidList"/>
    <dgm:cxn modelId="{864698F6-8C52-4D2A-9BB0-4CB984D86F61}" type="presParOf" srcId="{A2F7FABA-670C-4F9A-8C19-BD8BC827FD95}" destId="{AFED6E01-E8AD-453A-ACCC-95A0C9A8405B}" srcOrd="2" destOrd="0" presId="urn:microsoft.com/office/officeart/2018/2/layout/IconVerticalSolidList"/>
    <dgm:cxn modelId="{226A8EBB-63A9-42FA-A962-4A5A34D3D30A}" type="presParOf" srcId="{A2F7FABA-670C-4F9A-8C19-BD8BC827FD95}" destId="{F8BBF27C-EEB3-4A66-ACA1-87AB96B71CC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0E978B-8A2D-463C-979D-721161E03939}" type="doc">
      <dgm:prSet loTypeId="urn:microsoft.com/office/officeart/2016/7/layout/RepeatingBendingProcessNew" loCatId="process" qsTypeId="urn:microsoft.com/office/officeart/2005/8/quickstyle/simple1" qsCatId="simple" csTypeId="urn:microsoft.com/office/officeart/2005/8/colors/colorful5" csCatId="colorful" phldr="1"/>
      <dgm:spPr/>
      <dgm:t>
        <a:bodyPr/>
        <a:lstStyle/>
        <a:p>
          <a:endParaRPr lang="en-US"/>
        </a:p>
      </dgm:t>
    </dgm:pt>
    <dgm:pt modelId="{12E8C741-3E78-417D-B1EA-E993A3ECBB15}">
      <dgm:prSet custT="1"/>
      <dgm:spPr/>
      <dgm:t>
        <a:bodyPr/>
        <a:lstStyle/>
        <a:p>
          <a:pPr>
            <a:lnSpc>
              <a:spcPct val="100000"/>
            </a:lnSpc>
            <a:spcAft>
              <a:spcPts val="0"/>
            </a:spcAft>
          </a:pPr>
          <a:r>
            <a:rPr lang="en-US" sz="2400" b="0" dirty="0"/>
            <a:t>In 2020, BYU’s president funded a</a:t>
          </a:r>
        </a:p>
        <a:p>
          <a:pPr>
            <a:lnSpc>
              <a:spcPct val="100000"/>
            </a:lnSpc>
            <a:spcAft>
              <a:spcPts val="0"/>
            </a:spcAft>
          </a:pPr>
          <a:r>
            <a:rPr lang="en-US" sz="2400" b="0" dirty="0"/>
            <a:t>pilot to support new RPP research projects – </a:t>
          </a:r>
        </a:p>
        <a:p>
          <a:pPr>
            <a:lnSpc>
              <a:spcPct val="100000"/>
            </a:lnSpc>
            <a:spcAft>
              <a:spcPts val="0"/>
            </a:spcAft>
          </a:pPr>
          <a:r>
            <a:rPr lang="en-US" sz="2400" b="0" dirty="0"/>
            <a:t>In 2022, this pilot moved to ongoing status </a:t>
          </a:r>
        </a:p>
      </dgm:t>
    </dgm:pt>
    <dgm:pt modelId="{3B9F5283-9D71-44A2-9CA8-063496C440E3}" type="parTrans" cxnId="{D0F18328-F368-4299-8446-3D962C0E0EAA}">
      <dgm:prSet/>
      <dgm:spPr/>
      <dgm:t>
        <a:bodyPr/>
        <a:lstStyle/>
        <a:p>
          <a:endParaRPr lang="en-US"/>
        </a:p>
      </dgm:t>
    </dgm:pt>
    <dgm:pt modelId="{17BE86FD-2878-4C1E-935D-DA8208C08B75}" type="sibTrans" cxnId="{D0F18328-F368-4299-8446-3D962C0E0EAA}">
      <dgm:prSet/>
      <dgm:spPr/>
      <dgm:t>
        <a:bodyPr/>
        <a:lstStyle/>
        <a:p>
          <a:endParaRPr lang="en-US">
            <a:solidFill>
              <a:schemeClr val="bg1"/>
            </a:solidFill>
          </a:endParaRPr>
        </a:p>
      </dgm:t>
    </dgm:pt>
    <dgm:pt modelId="{BBD9726E-C22B-4442-A202-BA374968858E}">
      <dgm:prSet custT="1"/>
      <dgm:spPr/>
      <dgm:t>
        <a:bodyPr/>
        <a:lstStyle/>
        <a:p>
          <a:pPr algn="l">
            <a:buNone/>
          </a:pPr>
          <a:r>
            <a:rPr lang="en-US" sz="2400" dirty="0"/>
            <a:t>Program Support </a:t>
          </a:r>
        </a:p>
        <a:p>
          <a:pPr algn="l">
            <a:buNone/>
          </a:pPr>
          <a:r>
            <a:rPr lang="en-US" sz="1800" dirty="0"/>
            <a:t>Project Development, Delivery, and Dissemination Support – </a:t>
          </a:r>
        </a:p>
        <a:p>
          <a:pPr algn="l">
            <a:buNone/>
          </a:pPr>
          <a:r>
            <a:rPr lang="en-US" sz="1800" dirty="0"/>
            <a:t>	Design phase guidance and funding</a:t>
          </a:r>
        </a:p>
        <a:p>
          <a:pPr algn="l">
            <a:buNone/>
          </a:pPr>
          <a:r>
            <a:rPr lang="en-US" sz="1800" dirty="0"/>
            <a:t>	RPP skill development workshops </a:t>
          </a:r>
        </a:p>
        <a:p>
          <a:pPr algn="l">
            <a:buNone/>
          </a:pPr>
          <a:r>
            <a:rPr lang="en-US" sz="1800" dirty="0"/>
            <a:t>	Fall RPP Retreat  (RPP Team presentations)</a:t>
          </a:r>
        </a:p>
        <a:p>
          <a:pPr algn="l">
            <a:buNone/>
          </a:pPr>
          <a:r>
            <a:rPr lang="en-US" sz="1800" dirty="0"/>
            <a:t>	Spring RPP Showcase (RPP Team poster session)</a:t>
          </a:r>
        </a:p>
        <a:p>
          <a:pPr algn="l">
            <a:buNone/>
          </a:pPr>
          <a:r>
            <a:rPr lang="en-US" sz="1800" dirty="0"/>
            <a:t>	Three years of funding for approved projects 	</a:t>
          </a:r>
        </a:p>
        <a:p>
          <a:pPr algn="l">
            <a:buNone/>
          </a:pPr>
          <a:r>
            <a:rPr lang="en-US" sz="1800" dirty="0"/>
            <a:t>	One-stop “consent to conduct research” portal </a:t>
          </a:r>
        </a:p>
      </dgm:t>
    </dgm:pt>
    <dgm:pt modelId="{A37BCE49-F8AA-4FDB-8199-1A63316E82C0}" type="parTrans" cxnId="{20DA5F1A-C34D-4349-8199-F066CBB29394}">
      <dgm:prSet/>
      <dgm:spPr/>
      <dgm:t>
        <a:bodyPr/>
        <a:lstStyle/>
        <a:p>
          <a:endParaRPr lang="en-US"/>
        </a:p>
      </dgm:t>
    </dgm:pt>
    <dgm:pt modelId="{8DD32FF5-0841-4C8A-974B-81521F84C42E}" type="sibTrans" cxnId="{20DA5F1A-C34D-4349-8199-F066CBB29394}">
      <dgm:prSet/>
      <dgm:spPr/>
      <dgm:t>
        <a:bodyPr/>
        <a:lstStyle/>
        <a:p>
          <a:endParaRPr lang="en-US"/>
        </a:p>
      </dgm:t>
    </dgm:pt>
    <dgm:pt modelId="{143FA59D-B026-4547-A720-3608EE3A52AE}" type="pres">
      <dgm:prSet presAssocID="{710E978B-8A2D-463C-979D-721161E03939}" presName="Name0" presStyleCnt="0">
        <dgm:presLayoutVars>
          <dgm:dir/>
          <dgm:resizeHandles val="exact"/>
        </dgm:presLayoutVars>
      </dgm:prSet>
      <dgm:spPr/>
    </dgm:pt>
    <dgm:pt modelId="{B16E9AFB-1EE7-44D2-A223-84E62FE044D6}" type="pres">
      <dgm:prSet presAssocID="{12E8C741-3E78-417D-B1EA-E993A3ECBB15}" presName="node" presStyleLbl="node1" presStyleIdx="0" presStyleCnt="2" custScaleX="210257">
        <dgm:presLayoutVars>
          <dgm:bulletEnabled val="1"/>
        </dgm:presLayoutVars>
      </dgm:prSet>
      <dgm:spPr/>
    </dgm:pt>
    <dgm:pt modelId="{F99E4A6B-05D6-413B-BE5A-E66D86DF00B1}" type="pres">
      <dgm:prSet presAssocID="{17BE86FD-2878-4C1E-935D-DA8208C08B75}" presName="sibTrans" presStyleLbl="sibTrans1D1" presStyleIdx="0" presStyleCnt="1"/>
      <dgm:spPr/>
    </dgm:pt>
    <dgm:pt modelId="{41F1D4DC-D891-45BD-9572-3CCE22A25B29}" type="pres">
      <dgm:prSet presAssocID="{17BE86FD-2878-4C1E-935D-DA8208C08B75}" presName="connectorText" presStyleLbl="sibTrans1D1" presStyleIdx="0" presStyleCnt="1"/>
      <dgm:spPr/>
    </dgm:pt>
    <dgm:pt modelId="{D6A771C8-53C2-44FB-8003-D90C31C19817}" type="pres">
      <dgm:prSet presAssocID="{BBD9726E-C22B-4442-A202-BA374968858E}" presName="node" presStyleLbl="node1" presStyleIdx="1" presStyleCnt="2" custScaleX="210041" custScaleY="196200">
        <dgm:presLayoutVars>
          <dgm:bulletEnabled val="1"/>
        </dgm:presLayoutVars>
      </dgm:prSet>
      <dgm:spPr/>
    </dgm:pt>
  </dgm:ptLst>
  <dgm:cxnLst>
    <dgm:cxn modelId="{1B66E211-E089-47ED-80A6-9A6653994861}" type="presOf" srcId="{17BE86FD-2878-4C1E-935D-DA8208C08B75}" destId="{41F1D4DC-D891-45BD-9572-3CCE22A25B29}" srcOrd="1" destOrd="0" presId="urn:microsoft.com/office/officeart/2016/7/layout/RepeatingBendingProcessNew"/>
    <dgm:cxn modelId="{20DA5F1A-C34D-4349-8199-F066CBB29394}" srcId="{710E978B-8A2D-463C-979D-721161E03939}" destId="{BBD9726E-C22B-4442-A202-BA374968858E}" srcOrd="1" destOrd="0" parTransId="{A37BCE49-F8AA-4FDB-8199-1A63316E82C0}" sibTransId="{8DD32FF5-0841-4C8A-974B-81521F84C42E}"/>
    <dgm:cxn modelId="{D0F18328-F368-4299-8446-3D962C0E0EAA}" srcId="{710E978B-8A2D-463C-979D-721161E03939}" destId="{12E8C741-3E78-417D-B1EA-E993A3ECBB15}" srcOrd="0" destOrd="0" parTransId="{3B9F5283-9D71-44A2-9CA8-063496C440E3}" sibTransId="{17BE86FD-2878-4C1E-935D-DA8208C08B75}"/>
    <dgm:cxn modelId="{443CF63B-C7A8-4FB0-983E-A4B3AE3F5A5E}" type="presOf" srcId="{12E8C741-3E78-417D-B1EA-E993A3ECBB15}" destId="{B16E9AFB-1EE7-44D2-A223-84E62FE044D6}" srcOrd="0" destOrd="0" presId="urn:microsoft.com/office/officeart/2016/7/layout/RepeatingBendingProcessNew"/>
    <dgm:cxn modelId="{B836A063-8735-4C9C-B292-291BABB2E92C}" type="presOf" srcId="{17BE86FD-2878-4C1E-935D-DA8208C08B75}" destId="{F99E4A6B-05D6-413B-BE5A-E66D86DF00B1}" srcOrd="0" destOrd="0" presId="urn:microsoft.com/office/officeart/2016/7/layout/RepeatingBendingProcessNew"/>
    <dgm:cxn modelId="{94F90D68-9379-4AC7-A5E1-B95D7BCB4340}" type="presOf" srcId="{710E978B-8A2D-463C-979D-721161E03939}" destId="{143FA59D-B026-4547-A720-3608EE3A52AE}" srcOrd="0" destOrd="0" presId="urn:microsoft.com/office/officeart/2016/7/layout/RepeatingBendingProcessNew"/>
    <dgm:cxn modelId="{E22C5AFE-9DF7-4FDA-9F32-D6EB90FE377C}" type="presOf" srcId="{BBD9726E-C22B-4442-A202-BA374968858E}" destId="{D6A771C8-53C2-44FB-8003-D90C31C19817}" srcOrd="0" destOrd="0" presId="urn:microsoft.com/office/officeart/2016/7/layout/RepeatingBendingProcessNew"/>
    <dgm:cxn modelId="{EBE41BED-8FDA-48DA-BB6D-B731206329AF}" type="presParOf" srcId="{143FA59D-B026-4547-A720-3608EE3A52AE}" destId="{B16E9AFB-1EE7-44D2-A223-84E62FE044D6}" srcOrd="0" destOrd="0" presId="urn:microsoft.com/office/officeart/2016/7/layout/RepeatingBendingProcessNew"/>
    <dgm:cxn modelId="{80D3B358-0163-4A4E-AE4A-7A25C8427C4B}" type="presParOf" srcId="{143FA59D-B026-4547-A720-3608EE3A52AE}" destId="{F99E4A6B-05D6-413B-BE5A-E66D86DF00B1}" srcOrd="1" destOrd="0" presId="urn:microsoft.com/office/officeart/2016/7/layout/RepeatingBendingProcessNew"/>
    <dgm:cxn modelId="{57C973F2-B6CA-43DE-993B-88897515CED7}" type="presParOf" srcId="{F99E4A6B-05D6-413B-BE5A-E66D86DF00B1}" destId="{41F1D4DC-D891-45BD-9572-3CCE22A25B29}" srcOrd="0" destOrd="0" presId="urn:microsoft.com/office/officeart/2016/7/layout/RepeatingBendingProcessNew"/>
    <dgm:cxn modelId="{1C6B8960-199E-4996-B025-0A22BD918974}" type="presParOf" srcId="{143FA59D-B026-4547-A720-3608EE3A52AE}" destId="{D6A771C8-53C2-44FB-8003-D90C31C19817}" srcOrd="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94A8D7-5CD9-4F7F-80F6-1450E4C6453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BE5A3589-2A7A-4E08-83C4-0A79FF813FC7}">
      <dgm:prSet/>
      <dgm:spPr/>
      <dgm:t>
        <a:bodyPr/>
        <a:lstStyle/>
        <a:p>
          <a:pPr algn="ctr"/>
          <a:r>
            <a:rPr lang="en-US" dirty="0"/>
            <a:t>Recommended Resources</a:t>
          </a:r>
        </a:p>
      </dgm:t>
    </dgm:pt>
    <dgm:pt modelId="{E785D4D0-199A-476C-ADF9-C80DCBAFF80D}" type="parTrans" cxnId="{C1340FCD-E11A-4693-B542-E9C2B0B8F1A2}">
      <dgm:prSet/>
      <dgm:spPr/>
      <dgm:t>
        <a:bodyPr/>
        <a:lstStyle/>
        <a:p>
          <a:endParaRPr lang="en-US"/>
        </a:p>
      </dgm:t>
    </dgm:pt>
    <dgm:pt modelId="{682E2F50-BD68-47B5-8634-724DFB4C3E46}" type="sibTrans" cxnId="{C1340FCD-E11A-4693-B542-E9C2B0B8F1A2}">
      <dgm:prSet/>
      <dgm:spPr/>
      <dgm:t>
        <a:bodyPr/>
        <a:lstStyle/>
        <a:p>
          <a:endParaRPr lang="en-US"/>
        </a:p>
      </dgm:t>
    </dgm:pt>
    <dgm:pt modelId="{4BF06D30-E35C-44A1-8370-C4C3EA7D4ABF}">
      <dgm:prSet/>
      <dgm:spPr/>
      <dgm:t>
        <a:bodyPr/>
        <a:lstStyle/>
        <a:p>
          <a:r>
            <a:rPr lang="en-US" dirty="0"/>
            <a:t>Penuel, W. R. &amp; Gallagher, D. J. (2017). </a:t>
          </a:r>
          <a:r>
            <a:rPr lang="en-US" i="1" dirty="0"/>
            <a:t>Creating Research-Practice Partnerships in Education, </a:t>
          </a:r>
          <a:r>
            <a:rPr lang="en-US" dirty="0"/>
            <a:t>Harvard Education Press. ISBN 978-1-68253-047-4 </a:t>
          </a:r>
        </a:p>
      </dgm:t>
    </dgm:pt>
    <dgm:pt modelId="{5874D235-325F-4004-A7C7-04C4A176BC81}" type="parTrans" cxnId="{B62A7AD8-A4D2-474B-84BF-8AF54C0C1F51}">
      <dgm:prSet/>
      <dgm:spPr/>
      <dgm:t>
        <a:bodyPr/>
        <a:lstStyle/>
        <a:p>
          <a:endParaRPr lang="en-US"/>
        </a:p>
      </dgm:t>
    </dgm:pt>
    <dgm:pt modelId="{4EAB3C33-8A6C-41D6-916A-9CC80303E989}" type="sibTrans" cxnId="{B62A7AD8-A4D2-474B-84BF-8AF54C0C1F51}">
      <dgm:prSet/>
      <dgm:spPr/>
      <dgm:t>
        <a:bodyPr/>
        <a:lstStyle/>
        <a:p>
          <a:endParaRPr lang="en-US"/>
        </a:p>
      </dgm:t>
    </dgm:pt>
    <dgm:pt modelId="{28193082-7F3E-46BE-98AC-03FF2DB6EFF3}">
      <dgm:prSet/>
      <dgm:spPr/>
      <dgm:t>
        <a:bodyPr/>
        <a:lstStyle/>
        <a:p>
          <a:r>
            <a:rPr lang="en-US">
              <a:hlinkClick xmlns:r="http://schemas.openxmlformats.org/officeDocument/2006/relationships" r:id="rId1"/>
            </a:rPr>
            <a:t>National Network of Education Research-Practice Partnerships (NNERPP) http://nnerpp.rice.edu/</a:t>
          </a:r>
          <a:endParaRPr lang="en-US"/>
        </a:p>
      </dgm:t>
    </dgm:pt>
    <dgm:pt modelId="{270A0AF1-4A78-4521-9ED0-0051502BF378}" type="parTrans" cxnId="{2D504BB8-3B8B-4625-98DE-526544F8C610}">
      <dgm:prSet/>
      <dgm:spPr/>
      <dgm:t>
        <a:bodyPr/>
        <a:lstStyle/>
        <a:p>
          <a:endParaRPr lang="en-US"/>
        </a:p>
      </dgm:t>
    </dgm:pt>
    <dgm:pt modelId="{2DD0204B-4C25-4D64-A846-F30DCFBDE682}" type="sibTrans" cxnId="{2D504BB8-3B8B-4625-98DE-526544F8C610}">
      <dgm:prSet/>
      <dgm:spPr/>
      <dgm:t>
        <a:bodyPr/>
        <a:lstStyle/>
        <a:p>
          <a:endParaRPr lang="en-US"/>
        </a:p>
      </dgm:t>
    </dgm:pt>
    <dgm:pt modelId="{9D6E6177-4C77-4E62-B1B2-801432A0A77C}">
      <dgm:prSet/>
      <dgm:spPr/>
      <dgm:t>
        <a:bodyPr/>
        <a:lstStyle/>
        <a:p>
          <a:r>
            <a:rPr lang="en-US">
              <a:hlinkClick xmlns:r="http://schemas.openxmlformats.org/officeDocument/2006/relationships" r:id="rId2"/>
            </a:rPr>
            <a:t>Coburn, C. E., &amp; Penuel, W. R. (2016). Research–practice partnerships in education: Outcomes, dynamics, and open questions. </a:t>
          </a:r>
          <a:r>
            <a:rPr lang="en-US" i="1">
              <a:hlinkClick xmlns:r="http://schemas.openxmlformats.org/officeDocument/2006/relationships" r:id="rId2"/>
            </a:rPr>
            <a:t>Educational Researcher</a:t>
          </a:r>
          <a:r>
            <a:rPr lang="en-US">
              <a:hlinkClick xmlns:r="http://schemas.openxmlformats.org/officeDocument/2006/relationships" r:id="rId2"/>
            </a:rPr>
            <a:t>, </a:t>
          </a:r>
          <a:r>
            <a:rPr lang="en-US" i="1">
              <a:hlinkClick xmlns:r="http://schemas.openxmlformats.org/officeDocument/2006/relationships" r:id="rId2"/>
            </a:rPr>
            <a:t>45</a:t>
          </a:r>
          <a:r>
            <a:rPr lang="en-US">
              <a:hlinkClick xmlns:r="http://schemas.openxmlformats.org/officeDocument/2006/relationships" r:id="rId2"/>
            </a:rPr>
            <a:t>(1), 48-54.</a:t>
          </a:r>
          <a:endParaRPr lang="en-US"/>
        </a:p>
      </dgm:t>
    </dgm:pt>
    <dgm:pt modelId="{7BC81509-B01B-4168-A192-3CFDCB61BE78}" type="parTrans" cxnId="{EFF14B1F-42F3-412F-B02E-5ECF1C22425A}">
      <dgm:prSet/>
      <dgm:spPr/>
      <dgm:t>
        <a:bodyPr/>
        <a:lstStyle/>
        <a:p>
          <a:endParaRPr lang="en-US"/>
        </a:p>
      </dgm:t>
    </dgm:pt>
    <dgm:pt modelId="{36C8AC9B-3B53-4F54-AF57-BEAF0BA7698A}" type="sibTrans" cxnId="{EFF14B1F-42F3-412F-B02E-5ECF1C22425A}">
      <dgm:prSet/>
      <dgm:spPr/>
      <dgm:t>
        <a:bodyPr/>
        <a:lstStyle/>
        <a:p>
          <a:endParaRPr lang="en-US"/>
        </a:p>
      </dgm:t>
    </dgm:pt>
    <dgm:pt modelId="{18A74DE0-08AC-403D-BDC8-1B90A30FC1A9}">
      <dgm:prSet/>
      <dgm:spPr/>
      <dgm:t>
        <a:bodyPr/>
        <a:lstStyle/>
        <a:p>
          <a:r>
            <a:rPr lang="en-US" dirty="0">
              <a:hlinkClick xmlns:r="http://schemas.openxmlformats.org/officeDocument/2006/relationships" r:id="rId3"/>
            </a:rPr>
            <a:t>Assessing Research-Practice Partnerships Report – William T. Grant Foundation</a:t>
          </a:r>
          <a:endParaRPr lang="en-US" dirty="0"/>
        </a:p>
      </dgm:t>
    </dgm:pt>
    <dgm:pt modelId="{AA1B7E61-C946-4D98-A8F6-8F30A101E892}" type="parTrans" cxnId="{0231CC60-E4BF-4C1D-A9F2-6627EEABEBD5}">
      <dgm:prSet/>
      <dgm:spPr/>
      <dgm:t>
        <a:bodyPr/>
        <a:lstStyle/>
        <a:p>
          <a:endParaRPr lang="en-US"/>
        </a:p>
      </dgm:t>
    </dgm:pt>
    <dgm:pt modelId="{B5BEDA1D-4656-4513-B884-3BF7BB830BE6}" type="sibTrans" cxnId="{0231CC60-E4BF-4C1D-A9F2-6627EEABEBD5}">
      <dgm:prSet/>
      <dgm:spPr/>
      <dgm:t>
        <a:bodyPr/>
        <a:lstStyle/>
        <a:p>
          <a:endParaRPr lang="en-US"/>
        </a:p>
      </dgm:t>
    </dgm:pt>
    <dgm:pt modelId="{B9516D99-A443-4DA0-BA41-CF5271350FE8}">
      <dgm:prSet/>
      <dgm:spPr/>
      <dgm:t>
        <a:bodyPr/>
        <a:lstStyle/>
        <a:p>
          <a:r>
            <a:rPr lang="en-US" dirty="0">
              <a:hlinkClick xmlns:r="http://schemas.openxmlformats.org/officeDocument/2006/relationships" r:id="rId4"/>
            </a:rPr>
            <a:t>Wentworth, et. al., (2021) RPP Broker’s Handbook</a:t>
          </a:r>
          <a:endParaRPr lang="en-US" dirty="0"/>
        </a:p>
      </dgm:t>
    </dgm:pt>
    <dgm:pt modelId="{8ADBB1BA-F9CE-42D2-8C23-C6078C1BC10D}" type="parTrans" cxnId="{F190F6FF-C941-435F-B68F-1C48D1C9E2ED}">
      <dgm:prSet/>
      <dgm:spPr/>
      <dgm:t>
        <a:bodyPr/>
        <a:lstStyle/>
        <a:p>
          <a:endParaRPr lang="en-US"/>
        </a:p>
      </dgm:t>
    </dgm:pt>
    <dgm:pt modelId="{FCB30362-B20B-4F39-9393-19B6562C0A34}" type="sibTrans" cxnId="{F190F6FF-C941-435F-B68F-1C48D1C9E2ED}">
      <dgm:prSet/>
      <dgm:spPr/>
      <dgm:t>
        <a:bodyPr/>
        <a:lstStyle/>
        <a:p>
          <a:endParaRPr lang="en-US"/>
        </a:p>
      </dgm:t>
    </dgm:pt>
    <dgm:pt modelId="{97543BCF-629C-42BF-87EF-139636DB8C86}">
      <dgm:prSet/>
      <dgm:spPr/>
      <dgm:t>
        <a:bodyPr/>
        <a:lstStyle/>
        <a:p>
          <a:r>
            <a:rPr lang="en-US" dirty="0">
              <a:hlinkClick xmlns:r="http://schemas.openxmlformats.org/officeDocument/2006/relationships" r:id="rId5"/>
            </a:rPr>
            <a:t>Research-Practice Partnerships: Power Dynamics</a:t>
          </a:r>
          <a:endParaRPr lang="en-US" dirty="0"/>
        </a:p>
      </dgm:t>
    </dgm:pt>
    <dgm:pt modelId="{E1A0AC9D-C231-4DA3-BA08-27FCBFAE19A2}" type="parTrans" cxnId="{CFD7EDF8-E0DA-4BC6-B1AF-D45E004743C7}">
      <dgm:prSet/>
      <dgm:spPr/>
      <dgm:t>
        <a:bodyPr/>
        <a:lstStyle/>
        <a:p>
          <a:endParaRPr lang="en-US"/>
        </a:p>
      </dgm:t>
    </dgm:pt>
    <dgm:pt modelId="{4C502DCC-00DD-4973-B640-2B41D66A0C6F}" type="sibTrans" cxnId="{CFD7EDF8-E0DA-4BC6-B1AF-D45E004743C7}">
      <dgm:prSet/>
      <dgm:spPr/>
      <dgm:t>
        <a:bodyPr/>
        <a:lstStyle/>
        <a:p>
          <a:endParaRPr lang="en-US"/>
        </a:p>
      </dgm:t>
    </dgm:pt>
    <dgm:pt modelId="{C80A8292-A988-41A9-AA6B-95D49E2AAD84}" type="pres">
      <dgm:prSet presAssocID="{4094A8D7-5CD9-4F7F-80F6-1450E4C6453B}" presName="linear" presStyleCnt="0">
        <dgm:presLayoutVars>
          <dgm:animLvl val="lvl"/>
          <dgm:resizeHandles val="exact"/>
        </dgm:presLayoutVars>
      </dgm:prSet>
      <dgm:spPr/>
    </dgm:pt>
    <dgm:pt modelId="{A5FA057B-2E1E-4B32-961A-3E2E60F9AF75}" type="pres">
      <dgm:prSet presAssocID="{BE5A3589-2A7A-4E08-83C4-0A79FF813FC7}" presName="parentText" presStyleLbl="node1" presStyleIdx="0" presStyleCnt="1">
        <dgm:presLayoutVars>
          <dgm:chMax val="0"/>
          <dgm:bulletEnabled val="1"/>
        </dgm:presLayoutVars>
      </dgm:prSet>
      <dgm:spPr/>
    </dgm:pt>
    <dgm:pt modelId="{8E53C0C9-5CC0-4788-B10C-EACC561B01FA}" type="pres">
      <dgm:prSet presAssocID="{BE5A3589-2A7A-4E08-83C4-0A79FF813FC7}" presName="childText" presStyleLbl="revTx" presStyleIdx="0" presStyleCnt="1">
        <dgm:presLayoutVars>
          <dgm:bulletEnabled val="1"/>
        </dgm:presLayoutVars>
      </dgm:prSet>
      <dgm:spPr/>
    </dgm:pt>
  </dgm:ptLst>
  <dgm:cxnLst>
    <dgm:cxn modelId="{E6CF0313-3820-4A19-AD53-10680640C782}" type="presOf" srcId="{4BF06D30-E35C-44A1-8370-C4C3EA7D4ABF}" destId="{8E53C0C9-5CC0-4788-B10C-EACC561B01FA}" srcOrd="0" destOrd="0" presId="urn:microsoft.com/office/officeart/2005/8/layout/vList2"/>
    <dgm:cxn modelId="{EFF14B1F-42F3-412F-B02E-5ECF1C22425A}" srcId="{BE5A3589-2A7A-4E08-83C4-0A79FF813FC7}" destId="{9D6E6177-4C77-4E62-B1B2-801432A0A77C}" srcOrd="2" destOrd="0" parTransId="{7BC81509-B01B-4168-A192-3CFDCB61BE78}" sibTransId="{36C8AC9B-3B53-4F54-AF57-BEAF0BA7698A}"/>
    <dgm:cxn modelId="{0231CC60-E4BF-4C1D-A9F2-6627EEABEBD5}" srcId="{BE5A3589-2A7A-4E08-83C4-0A79FF813FC7}" destId="{18A74DE0-08AC-403D-BDC8-1B90A30FC1A9}" srcOrd="3" destOrd="0" parTransId="{AA1B7E61-C946-4D98-A8F6-8F30A101E892}" sibTransId="{B5BEDA1D-4656-4513-B884-3BF7BB830BE6}"/>
    <dgm:cxn modelId="{89728A79-05FC-4076-9E67-567804453CCB}" type="presOf" srcId="{97543BCF-629C-42BF-87EF-139636DB8C86}" destId="{8E53C0C9-5CC0-4788-B10C-EACC561B01FA}" srcOrd="0" destOrd="5" presId="urn:microsoft.com/office/officeart/2005/8/layout/vList2"/>
    <dgm:cxn modelId="{E5B25E7F-850E-4913-AFEF-9405C8484E37}" type="presOf" srcId="{BE5A3589-2A7A-4E08-83C4-0A79FF813FC7}" destId="{A5FA057B-2E1E-4B32-961A-3E2E60F9AF75}" srcOrd="0" destOrd="0" presId="urn:microsoft.com/office/officeart/2005/8/layout/vList2"/>
    <dgm:cxn modelId="{70802BA3-2E11-4531-B110-32C907AD5CC3}" type="presOf" srcId="{4094A8D7-5CD9-4F7F-80F6-1450E4C6453B}" destId="{C80A8292-A988-41A9-AA6B-95D49E2AAD84}" srcOrd="0" destOrd="0" presId="urn:microsoft.com/office/officeart/2005/8/layout/vList2"/>
    <dgm:cxn modelId="{4F222BA7-4078-47DA-83C6-B67022E8C6C7}" type="presOf" srcId="{B9516D99-A443-4DA0-BA41-CF5271350FE8}" destId="{8E53C0C9-5CC0-4788-B10C-EACC561B01FA}" srcOrd="0" destOrd="4" presId="urn:microsoft.com/office/officeart/2005/8/layout/vList2"/>
    <dgm:cxn modelId="{607DCAA7-348B-4AA3-B212-B2C413874894}" type="presOf" srcId="{18A74DE0-08AC-403D-BDC8-1B90A30FC1A9}" destId="{8E53C0C9-5CC0-4788-B10C-EACC561B01FA}" srcOrd="0" destOrd="3" presId="urn:microsoft.com/office/officeart/2005/8/layout/vList2"/>
    <dgm:cxn modelId="{288EA5B1-9B23-4183-8449-F9D21224B92D}" type="presOf" srcId="{28193082-7F3E-46BE-98AC-03FF2DB6EFF3}" destId="{8E53C0C9-5CC0-4788-B10C-EACC561B01FA}" srcOrd="0" destOrd="1" presId="urn:microsoft.com/office/officeart/2005/8/layout/vList2"/>
    <dgm:cxn modelId="{2D504BB8-3B8B-4625-98DE-526544F8C610}" srcId="{BE5A3589-2A7A-4E08-83C4-0A79FF813FC7}" destId="{28193082-7F3E-46BE-98AC-03FF2DB6EFF3}" srcOrd="1" destOrd="0" parTransId="{270A0AF1-4A78-4521-9ED0-0051502BF378}" sibTransId="{2DD0204B-4C25-4D64-A846-F30DCFBDE682}"/>
    <dgm:cxn modelId="{C1340FCD-E11A-4693-B542-E9C2B0B8F1A2}" srcId="{4094A8D7-5CD9-4F7F-80F6-1450E4C6453B}" destId="{BE5A3589-2A7A-4E08-83C4-0A79FF813FC7}" srcOrd="0" destOrd="0" parTransId="{E785D4D0-199A-476C-ADF9-C80DCBAFF80D}" sibTransId="{682E2F50-BD68-47B5-8634-724DFB4C3E46}"/>
    <dgm:cxn modelId="{B62A7AD8-A4D2-474B-84BF-8AF54C0C1F51}" srcId="{BE5A3589-2A7A-4E08-83C4-0A79FF813FC7}" destId="{4BF06D30-E35C-44A1-8370-C4C3EA7D4ABF}" srcOrd="0" destOrd="0" parTransId="{5874D235-325F-4004-A7C7-04C4A176BC81}" sibTransId="{4EAB3C33-8A6C-41D6-916A-9CC80303E989}"/>
    <dgm:cxn modelId="{13E4A9E5-51BE-49DA-AF8F-9AD7CC244BE4}" type="presOf" srcId="{9D6E6177-4C77-4E62-B1B2-801432A0A77C}" destId="{8E53C0C9-5CC0-4788-B10C-EACC561B01FA}" srcOrd="0" destOrd="2" presId="urn:microsoft.com/office/officeart/2005/8/layout/vList2"/>
    <dgm:cxn modelId="{CFD7EDF8-E0DA-4BC6-B1AF-D45E004743C7}" srcId="{BE5A3589-2A7A-4E08-83C4-0A79FF813FC7}" destId="{97543BCF-629C-42BF-87EF-139636DB8C86}" srcOrd="5" destOrd="0" parTransId="{E1A0AC9D-C231-4DA3-BA08-27FCBFAE19A2}" sibTransId="{4C502DCC-00DD-4973-B640-2B41D66A0C6F}"/>
    <dgm:cxn modelId="{F190F6FF-C941-435F-B68F-1C48D1C9E2ED}" srcId="{BE5A3589-2A7A-4E08-83C4-0A79FF813FC7}" destId="{B9516D99-A443-4DA0-BA41-CF5271350FE8}" srcOrd="4" destOrd="0" parTransId="{8ADBB1BA-F9CE-42D2-8C23-C6078C1BC10D}" sibTransId="{FCB30362-B20B-4F39-9393-19B6562C0A34}"/>
    <dgm:cxn modelId="{8EABC96C-C97E-43D6-BACC-28F5ED80D86D}" type="presParOf" srcId="{C80A8292-A988-41A9-AA6B-95D49E2AAD84}" destId="{A5FA057B-2E1E-4B32-961A-3E2E60F9AF75}" srcOrd="0" destOrd="0" presId="urn:microsoft.com/office/officeart/2005/8/layout/vList2"/>
    <dgm:cxn modelId="{57FDEC37-DD53-44E4-A40C-87E828E2D664}" type="presParOf" srcId="{C80A8292-A988-41A9-AA6B-95D49E2AAD84}" destId="{8E53C0C9-5CC0-4788-B10C-EACC561B01F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9E8D0E1-ECF5-45FA-9AC4-87A6C326242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F99E9B1-06BF-467D-8836-6C4A39126167}">
      <dgm:prSet/>
      <dgm:spPr/>
      <dgm:t>
        <a:bodyPr/>
        <a:lstStyle/>
        <a:p>
          <a:pPr>
            <a:lnSpc>
              <a:spcPct val="100000"/>
            </a:lnSpc>
          </a:pPr>
          <a:r>
            <a:rPr lang="en-US" dirty="0"/>
            <a:t>How can RD encourage equity in your research teams?</a:t>
          </a:r>
        </a:p>
      </dgm:t>
    </dgm:pt>
    <dgm:pt modelId="{F8927134-A006-47DD-9641-00FAEB6910B0}" type="parTrans" cxnId="{E48110B5-AF83-4BBC-9CF0-B850150B6AB1}">
      <dgm:prSet/>
      <dgm:spPr/>
      <dgm:t>
        <a:bodyPr/>
        <a:lstStyle/>
        <a:p>
          <a:endParaRPr lang="en-US"/>
        </a:p>
      </dgm:t>
    </dgm:pt>
    <dgm:pt modelId="{DA23CECF-2D6E-4A94-B8D0-859F3E9990D6}" type="sibTrans" cxnId="{E48110B5-AF83-4BBC-9CF0-B850150B6AB1}">
      <dgm:prSet/>
      <dgm:spPr/>
      <dgm:t>
        <a:bodyPr/>
        <a:lstStyle/>
        <a:p>
          <a:endParaRPr lang="en-US"/>
        </a:p>
      </dgm:t>
    </dgm:pt>
    <dgm:pt modelId="{9B8D0038-37C1-4089-BB38-86D990522C91}">
      <dgm:prSet/>
      <dgm:spPr/>
      <dgm:t>
        <a:bodyPr/>
        <a:lstStyle/>
        <a:p>
          <a:pPr>
            <a:lnSpc>
              <a:spcPct val="100000"/>
            </a:lnSpc>
          </a:pPr>
          <a:r>
            <a:rPr lang="en-US" dirty="0"/>
            <a:t>How does your institution collaborate to share power?</a:t>
          </a:r>
        </a:p>
      </dgm:t>
    </dgm:pt>
    <dgm:pt modelId="{944BE8DD-8E19-45CC-8B3C-2BB439E2EC49}" type="parTrans" cxnId="{6374E9AC-0388-475B-97C0-15291D5BA8AA}">
      <dgm:prSet/>
      <dgm:spPr/>
      <dgm:t>
        <a:bodyPr/>
        <a:lstStyle/>
        <a:p>
          <a:endParaRPr lang="en-US"/>
        </a:p>
      </dgm:t>
    </dgm:pt>
    <dgm:pt modelId="{7216D508-1E7E-4ABE-82C6-2FB63499B5F8}" type="sibTrans" cxnId="{6374E9AC-0388-475B-97C0-15291D5BA8AA}">
      <dgm:prSet/>
      <dgm:spPr/>
      <dgm:t>
        <a:bodyPr/>
        <a:lstStyle/>
        <a:p>
          <a:endParaRPr lang="en-US"/>
        </a:p>
      </dgm:t>
    </dgm:pt>
    <dgm:pt modelId="{B35E0BFE-C609-419A-B106-7EB8AE1D835B}">
      <dgm:prSet/>
      <dgm:spPr/>
      <dgm:t>
        <a:bodyPr/>
        <a:lstStyle/>
        <a:p>
          <a:pPr>
            <a:lnSpc>
              <a:spcPct val="100000"/>
            </a:lnSpc>
          </a:pPr>
          <a:r>
            <a:rPr lang="en-US"/>
            <a:t>Where are you seeing progress in this work?</a:t>
          </a:r>
        </a:p>
      </dgm:t>
    </dgm:pt>
    <dgm:pt modelId="{7534B4AE-6C40-4C20-AD54-D3049EED55E0}" type="parTrans" cxnId="{250ABC6A-70A9-4ECB-8153-B05918D51F72}">
      <dgm:prSet/>
      <dgm:spPr/>
      <dgm:t>
        <a:bodyPr/>
        <a:lstStyle/>
        <a:p>
          <a:endParaRPr lang="en-US"/>
        </a:p>
      </dgm:t>
    </dgm:pt>
    <dgm:pt modelId="{D036688F-008F-471B-8063-FF2EB03CAAEC}" type="sibTrans" cxnId="{250ABC6A-70A9-4ECB-8153-B05918D51F72}">
      <dgm:prSet/>
      <dgm:spPr/>
      <dgm:t>
        <a:bodyPr/>
        <a:lstStyle/>
        <a:p>
          <a:endParaRPr lang="en-US"/>
        </a:p>
      </dgm:t>
    </dgm:pt>
    <dgm:pt modelId="{4FE3291F-E976-4005-87BF-A9590BF586FE}" type="pres">
      <dgm:prSet presAssocID="{C9E8D0E1-ECF5-45FA-9AC4-87A6C3262422}" presName="root" presStyleCnt="0">
        <dgm:presLayoutVars>
          <dgm:dir/>
          <dgm:resizeHandles val="exact"/>
        </dgm:presLayoutVars>
      </dgm:prSet>
      <dgm:spPr/>
    </dgm:pt>
    <dgm:pt modelId="{5583DF7A-AF7C-4E82-BA30-1CB69149139C}" type="pres">
      <dgm:prSet presAssocID="{DF99E9B1-06BF-467D-8836-6C4A39126167}" presName="compNode" presStyleCnt="0"/>
      <dgm:spPr/>
    </dgm:pt>
    <dgm:pt modelId="{8345B6A3-9F96-4BDD-8EA0-97E867F025E2}" type="pres">
      <dgm:prSet presAssocID="{DF99E9B1-06BF-467D-8836-6C4A39126167}" presName="bgRect" presStyleLbl="bgShp" presStyleIdx="0" presStyleCnt="3"/>
      <dgm:spPr/>
    </dgm:pt>
    <dgm:pt modelId="{8EFCA160-9FF3-4DFB-AE93-C6DEEDC7C431}" type="pres">
      <dgm:prSet presAssocID="{DF99E9B1-06BF-467D-8836-6C4A3912616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5281F29D-D321-4322-96F9-43D3635DC504}" type="pres">
      <dgm:prSet presAssocID="{DF99E9B1-06BF-467D-8836-6C4A39126167}" presName="spaceRect" presStyleCnt="0"/>
      <dgm:spPr/>
    </dgm:pt>
    <dgm:pt modelId="{EA1FB0FA-3E34-457F-9654-3CD9DC2C923E}" type="pres">
      <dgm:prSet presAssocID="{DF99E9B1-06BF-467D-8836-6C4A39126167}" presName="parTx" presStyleLbl="revTx" presStyleIdx="0" presStyleCnt="3">
        <dgm:presLayoutVars>
          <dgm:chMax val="0"/>
          <dgm:chPref val="0"/>
        </dgm:presLayoutVars>
      </dgm:prSet>
      <dgm:spPr/>
    </dgm:pt>
    <dgm:pt modelId="{2485DDD9-2388-43D5-9E4D-5330BF8E81E9}" type="pres">
      <dgm:prSet presAssocID="{DA23CECF-2D6E-4A94-B8D0-859F3E9990D6}" presName="sibTrans" presStyleCnt="0"/>
      <dgm:spPr/>
    </dgm:pt>
    <dgm:pt modelId="{244338C6-34F9-407B-B483-0FDB15F9A833}" type="pres">
      <dgm:prSet presAssocID="{9B8D0038-37C1-4089-BB38-86D990522C91}" presName="compNode" presStyleCnt="0"/>
      <dgm:spPr/>
    </dgm:pt>
    <dgm:pt modelId="{712CB924-B59A-403A-97E5-F25E96898169}" type="pres">
      <dgm:prSet presAssocID="{9B8D0038-37C1-4089-BB38-86D990522C91}" presName="bgRect" presStyleLbl="bgShp" presStyleIdx="1" presStyleCnt="3"/>
      <dgm:spPr/>
    </dgm:pt>
    <dgm:pt modelId="{2CFE4FB1-B5ED-42E3-8987-EDAAA462AFBF}" type="pres">
      <dgm:prSet presAssocID="{9B8D0038-37C1-4089-BB38-86D990522C9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hoolhouse"/>
        </a:ext>
      </dgm:extLst>
    </dgm:pt>
    <dgm:pt modelId="{C3B7A3BF-F0B1-4914-9B1E-77C95D10D985}" type="pres">
      <dgm:prSet presAssocID="{9B8D0038-37C1-4089-BB38-86D990522C91}" presName="spaceRect" presStyleCnt="0"/>
      <dgm:spPr/>
    </dgm:pt>
    <dgm:pt modelId="{ECC6D213-F49F-42E9-BE51-2220733F0182}" type="pres">
      <dgm:prSet presAssocID="{9B8D0038-37C1-4089-BB38-86D990522C91}" presName="parTx" presStyleLbl="revTx" presStyleIdx="1" presStyleCnt="3">
        <dgm:presLayoutVars>
          <dgm:chMax val="0"/>
          <dgm:chPref val="0"/>
        </dgm:presLayoutVars>
      </dgm:prSet>
      <dgm:spPr/>
    </dgm:pt>
    <dgm:pt modelId="{449E5103-ABF7-4817-90DA-B056E95807AF}" type="pres">
      <dgm:prSet presAssocID="{7216D508-1E7E-4ABE-82C6-2FB63499B5F8}" presName="sibTrans" presStyleCnt="0"/>
      <dgm:spPr/>
    </dgm:pt>
    <dgm:pt modelId="{00F20707-BCBB-4D05-9A86-8B9AA93EC25B}" type="pres">
      <dgm:prSet presAssocID="{B35E0BFE-C609-419A-B106-7EB8AE1D835B}" presName="compNode" presStyleCnt="0"/>
      <dgm:spPr/>
    </dgm:pt>
    <dgm:pt modelId="{D5FBBD63-DBD5-4517-B813-8EEA6CED674E}" type="pres">
      <dgm:prSet presAssocID="{B35E0BFE-C609-419A-B106-7EB8AE1D835B}" presName="bgRect" presStyleLbl="bgShp" presStyleIdx="2" presStyleCnt="3"/>
      <dgm:spPr/>
    </dgm:pt>
    <dgm:pt modelId="{39E9EF7D-2308-4314-8A1F-AEB3254A3232}" type="pres">
      <dgm:prSet presAssocID="{B35E0BFE-C609-419A-B106-7EB8AE1D835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44EFAAEE-16E8-4FF5-B760-EEEAAB5EBB4C}" type="pres">
      <dgm:prSet presAssocID="{B35E0BFE-C609-419A-B106-7EB8AE1D835B}" presName="spaceRect" presStyleCnt="0"/>
      <dgm:spPr/>
    </dgm:pt>
    <dgm:pt modelId="{B4972737-A792-4386-9185-6FEB54C24E76}" type="pres">
      <dgm:prSet presAssocID="{B35E0BFE-C609-419A-B106-7EB8AE1D835B}" presName="parTx" presStyleLbl="revTx" presStyleIdx="2" presStyleCnt="3">
        <dgm:presLayoutVars>
          <dgm:chMax val="0"/>
          <dgm:chPref val="0"/>
        </dgm:presLayoutVars>
      </dgm:prSet>
      <dgm:spPr/>
    </dgm:pt>
  </dgm:ptLst>
  <dgm:cxnLst>
    <dgm:cxn modelId="{C7ED0863-4BED-422E-9E50-B79AD7D1ECAC}" type="presOf" srcId="{C9E8D0E1-ECF5-45FA-9AC4-87A6C3262422}" destId="{4FE3291F-E976-4005-87BF-A9590BF586FE}" srcOrd="0" destOrd="0" presId="urn:microsoft.com/office/officeart/2018/2/layout/IconVerticalSolidList"/>
    <dgm:cxn modelId="{250ABC6A-70A9-4ECB-8153-B05918D51F72}" srcId="{C9E8D0E1-ECF5-45FA-9AC4-87A6C3262422}" destId="{B35E0BFE-C609-419A-B106-7EB8AE1D835B}" srcOrd="2" destOrd="0" parTransId="{7534B4AE-6C40-4C20-AD54-D3049EED55E0}" sibTransId="{D036688F-008F-471B-8063-FF2EB03CAAEC}"/>
    <dgm:cxn modelId="{F310DC55-7C39-4580-81DB-B03F3CEB91C2}" type="presOf" srcId="{DF99E9B1-06BF-467D-8836-6C4A39126167}" destId="{EA1FB0FA-3E34-457F-9654-3CD9DC2C923E}" srcOrd="0" destOrd="0" presId="urn:microsoft.com/office/officeart/2018/2/layout/IconVerticalSolidList"/>
    <dgm:cxn modelId="{AF7E9D8C-144B-4454-AD2B-F800951EAD1E}" type="presOf" srcId="{B35E0BFE-C609-419A-B106-7EB8AE1D835B}" destId="{B4972737-A792-4386-9185-6FEB54C24E76}" srcOrd="0" destOrd="0" presId="urn:microsoft.com/office/officeart/2018/2/layout/IconVerticalSolidList"/>
    <dgm:cxn modelId="{6201B1AC-B860-4859-A8E9-99657BB37B32}" type="presOf" srcId="{9B8D0038-37C1-4089-BB38-86D990522C91}" destId="{ECC6D213-F49F-42E9-BE51-2220733F0182}" srcOrd="0" destOrd="0" presId="urn:microsoft.com/office/officeart/2018/2/layout/IconVerticalSolidList"/>
    <dgm:cxn modelId="{6374E9AC-0388-475B-97C0-15291D5BA8AA}" srcId="{C9E8D0E1-ECF5-45FA-9AC4-87A6C3262422}" destId="{9B8D0038-37C1-4089-BB38-86D990522C91}" srcOrd="1" destOrd="0" parTransId="{944BE8DD-8E19-45CC-8B3C-2BB439E2EC49}" sibTransId="{7216D508-1E7E-4ABE-82C6-2FB63499B5F8}"/>
    <dgm:cxn modelId="{E48110B5-AF83-4BBC-9CF0-B850150B6AB1}" srcId="{C9E8D0E1-ECF5-45FA-9AC4-87A6C3262422}" destId="{DF99E9B1-06BF-467D-8836-6C4A39126167}" srcOrd="0" destOrd="0" parTransId="{F8927134-A006-47DD-9641-00FAEB6910B0}" sibTransId="{DA23CECF-2D6E-4A94-B8D0-859F3E9990D6}"/>
    <dgm:cxn modelId="{771D8661-0DDD-40AD-BEC8-6CE51CEB7DCA}" type="presParOf" srcId="{4FE3291F-E976-4005-87BF-A9590BF586FE}" destId="{5583DF7A-AF7C-4E82-BA30-1CB69149139C}" srcOrd="0" destOrd="0" presId="urn:microsoft.com/office/officeart/2018/2/layout/IconVerticalSolidList"/>
    <dgm:cxn modelId="{7A84B886-B053-48BE-8041-56741066A824}" type="presParOf" srcId="{5583DF7A-AF7C-4E82-BA30-1CB69149139C}" destId="{8345B6A3-9F96-4BDD-8EA0-97E867F025E2}" srcOrd="0" destOrd="0" presId="urn:microsoft.com/office/officeart/2018/2/layout/IconVerticalSolidList"/>
    <dgm:cxn modelId="{0336225B-0279-49B6-8DD9-E85CDC06E78B}" type="presParOf" srcId="{5583DF7A-AF7C-4E82-BA30-1CB69149139C}" destId="{8EFCA160-9FF3-4DFB-AE93-C6DEEDC7C431}" srcOrd="1" destOrd="0" presId="urn:microsoft.com/office/officeart/2018/2/layout/IconVerticalSolidList"/>
    <dgm:cxn modelId="{FCDEBEB5-FFAB-4D90-808D-F1683AC25C34}" type="presParOf" srcId="{5583DF7A-AF7C-4E82-BA30-1CB69149139C}" destId="{5281F29D-D321-4322-96F9-43D3635DC504}" srcOrd="2" destOrd="0" presId="urn:microsoft.com/office/officeart/2018/2/layout/IconVerticalSolidList"/>
    <dgm:cxn modelId="{AFB1F0C4-DC06-4626-8A8A-E44FC23AB3F3}" type="presParOf" srcId="{5583DF7A-AF7C-4E82-BA30-1CB69149139C}" destId="{EA1FB0FA-3E34-457F-9654-3CD9DC2C923E}" srcOrd="3" destOrd="0" presId="urn:microsoft.com/office/officeart/2018/2/layout/IconVerticalSolidList"/>
    <dgm:cxn modelId="{3CE02B36-2311-4EE1-B4A9-9526F6C56F36}" type="presParOf" srcId="{4FE3291F-E976-4005-87BF-A9590BF586FE}" destId="{2485DDD9-2388-43D5-9E4D-5330BF8E81E9}" srcOrd="1" destOrd="0" presId="urn:microsoft.com/office/officeart/2018/2/layout/IconVerticalSolidList"/>
    <dgm:cxn modelId="{48650BA3-9191-401E-934C-ABB595177740}" type="presParOf" srcId="{4FE3291F-E976-4005-87BF-A9590BF586FE}" destId="{244338C6-34F9-407B-B483-0FDB15F9A833}" srcOrd="2" destOrd="0" presId="urn:microsoft.com/office/officeart/2018/2/layout/IconVerticalSolidList"/>
    <dgm:cxn modelId="{837404F7-B7AD-42DB-8637-D65ECB49A5D8}" type="presParOf" srcId="{244338C6-34F9-407B-B483-0FDB15F9A833}" destId="{712CB924-B59A-403A-97E5-F25E96898169}" srcOrd="0" destOrd="0" presId="urn:microsoft.com/office/officeart/2018/2/layout/IconVerticalSolidList"/>
    <dgm:cxn modelId="{70CDD6BD-13AA-4DFC-AAB0-4CF8518820E1}" type="presParOf" srcId="{244338C6-34F9-407B-B483-0FDB15F9A833}" destId="{2CFE4FB1-B5ED-42E3-8987-EDAAA462AFBF}" srcOrd="1" destOrd="0" presId="urn:microsoft.com/office/officeart/2018/2/layout/IconVerticalSolidList"/>
    <dgm:cxn modelId="{FD8F7D56-6175-4BA1-B095-60EECADAA72D}" type="presParOf" srcId="{244338C6-34F9-407B-B483-0FDB15F9A833}" destId="{C3B7A3BF-F0B1-4914-9B1E-77C95D10D985}" srcOrd="2" destOrd="0" presId="urn:microsoft.com/office/officeart/2018/2/layout/IconVerticalSolidList"/>
    <dgm:cxn modelId="{A0081A67-317E-4731-A8B1-3D740F2D00D0}" type="presParOf" srcId="{244338C6-34F9-407B-B483-0FDB15F9A833}" destId="{ECC6D213-F49F-42E9-BE51-2220733F0182}" srcOrd="3" destOrd="0" presId="urn:microsoft.com/office/officeart/2018/2/layout/IconVerticalSolidList"/>
    <dgm:cxn modelId="{2AE8501C-34F6-47CA-B13D-14062CBE91EB}" type="presParOf" srcId="{4FE3291F-E976-4005-87BF-A9590BF586FE}" destId="{449E5103-ABF7-4817-90DA-B056E95807AF}" srcOrd="3" destOrd="0" presId="urn:microsoft.com/office/officeart/2018/2/layout/IconVerticalSolidList"/>
    <dgm:cxn modelId="{8A98A591-49AB-41AA-8841-0E7FA004B8BB}" type="presParOf" srcId="{4FE3291F-E976-4005-87BF-A9590BF586FE}" destId="{00F20707-BCBB-4D05-9A86-8B9AA93EC25B}" srcOrd="4" destOrd="0" presId="urn:microsoft.com/office/officeart/2018/2/layout/IconVerticalSolidList"/>
    <dgm:cxn modelId="{F4D74DF1-CE7A-4D3B-A8CF-ED7061C4AB27}" type="presParOf" srcId="{00F20707-BCBB-4D05-9A86-8B9AA93EC25B}" destId="{D5FBBD63-DBD5-4517-B813-8EEA6CED674E}" srcOrd="0" destOrd="0" presId="urn:microsoft.com/office/officeart/2018/2/layout/IconVerticalSolidList"/>
    <dgm:cxn modelId="{ACA61E61-A45C-49FC-A58A-2A4C1C6C757D}" type="presParOf" srcId="{00F20707-BCBB-4D05-9A86-8B9AA93EC25B}" destId="{39E9EF7D-2308-4314-8A1F-AEB3254A3232}" srcOrd="1" destOrd="0" presId="urn:microsoft.com/office/officeart/2018/2/layout/IconVerticalSolidList"/>
    <dgm:cxn modelId="{62E2BB20-C0E2-4E10-BCAC-E7ECBA65898F}" type="presParOf" srcId="{00F20707-BCBB-4D05-9A86-8B9AA93EC25B}" destId="{44EFAAEE-16E8-4FF5-B760-EEEAAB5EBB4C}" srcOrd="2" destOrd="0" presId="urn:microsoft.com/office/officeart/2018/2/layout/IconVerticalSolidList"/>
    <dgm:cxn modelId="{709451EE-A4A7-406C-85E3-D6DEEFB21A3C}" type="presParOf" srcId="{00F20707-BCBB-4D05-9A86-8B9AA93EC25B}" destId="{B4972737-A792-4386-9185-6FEB54C24E7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04492-0FDF-41EC-A1B5-F16373295E0D}">
      <dsp:nvSpPr>
        <dsp:cNvPr id="0" name=""/>
        <dsp:cNvSpPr/>
      </dsp:nvSpPr>
      <dsp:spPr>
        <a:xfrm>
          <a:off x="0" y="53188"/>
          <a:ext cx="10515600" cy="206980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t>Please put your name, where you are, and how long you have worked in RD in the chat. </a:t>
          </a:r>
        </a:p>
      </dsp:txBody>
      <dsp:txXfrm>
        <a:off x="101039" y="154227"/>
        <a:ext cx="10313522" cy="1867725"/>
      </dsp:txXfrm>
    </dsp:sp>
    <dsp:sp modelId="{76CC36E8-83E1-4334-98A7-7825043D2640}">
      <dsp:nvSpPr>
        <dsp:cNvPr id="0" name=""/>
        <dsp:cNvSpPr/>
      </dsp:nvSpPr>
      <dsp:spPr>
        <a:xfrm>
          <a:off x="0" y="2229552"/>
          <a:ext cx="10515600" cy="2069803"/>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dirty="0"/>
            <a:t>How much do you know about Research-Practice Partnerships (RPPs)? Lots, little, never heard of it? That’s ok! </a:t>
          </a:r>
        </a:p>
      </dsp:txBody>
      <dsp:txXfrm>
        <a:off x="101039" y="2330591"/>
        <a:ext cx="10313522" cy="18677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6B584-4397-46BF-9175-C4C4619B291A}">
      <dsp:nvSpPr>
        <dsp:cNvPr id="0" name=""/>
        <dsp:cNvSpPr/>
      </dsp:nvSpPr>
      <dsp:spPr>
        <a:xfrm>
          <a:off x="0" y="53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E90294-E297-4A85-AE23-5B85E4E815A9}">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52DF08-121F-4A1C-ACD8-3494583043D2}">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Brokers are the professionals that serve as the bridge between the research and practice communities within partnerships </a:t>
          </a:r>
        </a:p>
      </dsp:txBody>
      <dsp:txXfrm>
        <a:off x="1435590" y="531"/>
        <a:ext cx="9080009" cy="1242935"/>
      </dsp:txXfrm>
    </dsp:sp>
    <dsp:sp modelId="{2AD91D61-4DA8-4340-97A1-095CC26909EF}">
      <dsp:nvSpPr>
        <dsp:cNvPr id="0" name=""/>
        <dsp:cNvSpPr/>
      </dsp:nvSpPr>
      <dsp:spPr>
        <a:xfrm>
          <a:off x="0" y="155420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C41EBB-2A31-47FF-A009-746B9F766BBC}">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4E4756-19CA-4290-B296-61A7811E121E}">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A broker helps members of research and practice organizations integrate into an RPP by cultivating and maintaining the relationships needed to effectively support research production and use</a:t>
          </a:r>
        </a:p>
      </dsp:txBody>
      <dsp:txXfrm>
        <a:off x="1435590" y="1554201"/>
        <a:ext cx="9080009" cy="1242935"/>
      </dsp:txXfrm>
    </dsp:sp>
    <dsp:sp modelId="{D84AFAAE-5AE3-427D-A85A-A6EB2C5986B3}">
      <dsp:nvSpPr>
        <dsp:cNvPr id="0" name=""/>
        <dsp:cNvSpPr/>
      </dsp:nvSpPr>
      <dsp:spPr>
        <a:xfrm>
          <a:off x="0" y="3107870"/>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75BB6F-9A29-4468-9745-B046BD2B0304}">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BBF27C-EEB3-4A66-ACA1-87AB96B71CCE}">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Brokers support “joint work” between researchers and practitioners by crossing the professional and organizational boundaries between their worlds (Wentworth, et al., 2021, p. 1, 4)</a:t>
          </a:r>
        </a:p>
      </dsp:txBody>
      <dsp:txXfrm>
        <a:off x="1435590" y="3107870"/>
        <a:ext cx="9080009" cy="1242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9E4A6B-05D6-413B-BE5A-E66D86DF00B1}">
      <dsp:nvSpPr>
        <dsp:cNvPr id="0" name=""/>
        <dsp:cNvSpPr/>
      </dsp:nvSpPr>
      <dsp:spPr>
        <a:xfrm>
          <a:off x="3019486" y="1755183"/>
          <a:ext cx="91440" cy="640007"/>
        </a:xfrm>
        <a:custGeom>
          <a:avLst/>
          <a:gdLst/>
          <a:ahLst/>
          <a:cxnLst/>
          <a:rect l="0" t="0" r="0" b="0"/>
          <a:pathLst>
            <a:path>
              <a:moveTo>
                <a:pt x="48868" y="0"/>
              </a:moveTo>
              <a:lnTo>
                <a:pt x="48868" y="337103"/>
              </a:lnTo>
              <a:lnTo>
                <a:pt x="45720" y="337103"/>
              </a:lnTo>
              <a:lnTo>
                <a:pt x="45720" y="640007"/>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a:off x="3048440" y="2071831"/>
        <a:ext cx="33530" cy="6712"/>
      </dsp:txXfrm>
    </dsp:sp>
    <dsp:sp modelId="{B16E9AFB-1EE7-44D2-A223-84E62FE044D6}">
      <dsp:nvSpPr>
        <dsp:cNvPr id="0" name=""/>
        <dsp:cNvSpPr/>
      </dsp:nvSpPr>
      <dsp:spPr>
        <a:xfrm>
          <a:off x="3141" y="7574"/>
          <a:ext cx="6130427" cy="174940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871" tIns="149968" rIns="142871" bIns="149968" numCol="1" spcCol="1270" anchor="ctr" anchorCtr="0">
          <a:noAutofit/>
        </a:bodyPr>
        <a:lstStyle/>
        <a:p>
          <a:pPr marL="0" lvl="0" indent="0" algn="ctr" defTabSz="1066800">
            <a:lnSpc>
              <a:spcPct val="100000"/>
            </a:lnSpc>
            <a:spcBef>
              <a:spcPct val="0"/>
            </a:spcBef>
            <a:spcAft>
              <a:spcPts val="0"/>
            </a:spcAft>
            <a:buNone/>
          </a:pPr>
          <a:r>
            <a:rPr lang="en-US" sz="2400" b="0" kern="1200" dirty="0"/>
            <a:t>In 2020, BYU’s president funded a</a:t>
          </a:r>
        </a:p>
        <a:p>
          <a:pPr marL="0" lvl="0" indent="0" algn="ctr" defTabSz="1066800">
            <a:lnSpc>
              <a:spcPct val="100000"/>
            </a:lnSpc>
            <a:spcBef>
              <a:spcPct val="0"/>
            </a:spcBef>
            <a:spcAft>
              <a:spcPts val="0"/>
            </a:spcAft>
            <a:buNone/>
          </a:pPr>
          <a:r>
            <a:rPr lang="en-US" sz="2400" b="0" kern="1200" dirty="0"/>
            <a:t>pilot to support new RPP research projects – </a:t>
          </a:r>
        </a:p>
        <a:p>
          <a:pPr marL="0" lvl="0" indent="0" algn="ctr" defTabSz="1066800">
            <a:lnSpc>
              <a:spcPct val="100000"/>
            </a:lnSpc>
            <a:spcBef>
              <a:spcPct val="0"/>
            </a:spcBef>
            <a:spcAft>
              <a:spcPts val="0"/>
            </a:spcAft>
            <a:buNone/>
          </a:pPr>
          <a:r>
            <a:rPr lang="en-US" sz="2400" b="0" kern="1200" dirty="0"/>
            <a:t>In 2022, this pilot moved to ongoing status </a:t>
          </a:r>
        </a:p>
      </dsp:txBody>
      <dsp:txXfrm>
        <a:off x="3141" y="7574"/>
        <a:ext cx="6130427" cy="1749409"/>
      </dsp:txXfrm>
    </dsp:sp>
    <dsp:sp modelId="{D6A771C8-53C2-44FB-8003-D90C31C19817}">
      <dsp:nvSpPr>
        <dsp:cNvPr id="0" name=""/>
        <dsp:cNvSpPr/>
      </dsp:nvSpPr>
      <dsp:spPr>
        <a:xfrm>
          <a:off x="3141" y="2427590"/>
          <a:ext cx="6124129" cy="3432341"/>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871" tIns="149968" rIns="142871" bIns="149968" numCol="1" spcCol="1270" anchor="ctr" anchorCtr="0">
          <a:noAutofit/>
        </a:bodyPr>
        <a:lstStyle/>
        <a:p>
          <a:pPr marL="0" lvl="0" indent="0" algn="l" defTabSz="1066800">
            <a:lnSpc>
              <a:spcPct val="90000"/>
            </a:lnSpc>
            <a:spcBef>
              <a:spcPct val="0"/>
            </a:spcBef>
            <a:spcAft>
              <a:spcPct val="35000"/>
            </a:spcAft>
            <a:buNone/>
          </a:pPr>
          <a:r>
            <a:rPr lang="en-US" sz="2400" kern="1200" dirty="0"/>
            <a:t>Program Support </a:t>
          </a:r>
        </a:p>
        <a:p>
          <a:pPr marL="0" lvl="0" indent="0" algn="l" defTabSz="1066800">
            <a:lnSpc>
              <a:spcPct val="90000"/>
            </a:lnSpc>
            <a:spcBef>
              <a:spcPct val="0"/>
            </a:spcBef>
            <a:spcAft>
              <a:spcPct val="35000"/>
            </a:spcAft>
            <a:buNone/>
          </a:pPr>
          <a:r>
            <a:rPr lang="en-US" sz="1800" kern="1200" dirty="0"/>
            <a:t>Project Development, Delivery, and Dissemination Support – </a:t>
          </a:r>
        </a:p>
        <a:p>
          <a:pPr marL="0" lvl="0" indent="0" algn="l" defTabSz="1066800">
            <a:lnSpc>
              <a:spcPct val="90000"/>
            </a:lnSpc>
            <a:spcBef>
              <a:spcPct val="0"/>
            </a:spcBef>
            <a:spcAft>
              <a:spcPct val="35000"/>
            </a:spcAft>
            <a:buNone/>
          </a:pPr>
          <a:r>
            <a:rPr lang="en-US" sz="1800" kern="1200" dirty="0"/>
            <a:t>	Design phase guidance and funding</a:t>
          </a:r>
        </a:p>
        <a:p>
          <a:pPr marL="0" lvl="0" indent="0" algn="l" defTabSz="1066800">
            <a:lnSpc>
              <a:spcPct val="90000"/>
            </a:lnSpc>
            <a:spcBef>
              <a:spcPct val="0"/>
            </a:spcBef>
            <a:spcAft>
              <a:spcPct val="35000"/>
            </a:spcAft>
            <a:buNone/>
          </a:pPr>
          <a:r>
            <a:rPr lang="en-US" sz="1800" kern="1200" dirty="0"/>
            <a:t>	RPP skill development workshops </a:t>
          </a:r>
        </a:p>
        <a:p>
          <a:pPr marL="0" lvl="0" indent="0" algn="l" defTabSz="1066800">
            <a:lnSpc>
              <a:spcPct val="90000"/>
            </a:lnSpc>
            <a:spcBef>
              <a:spcPct val="0"/>
            </a:spcBef>
            <a:spcAft>
              <a:spcPct val="35000"/>
            </a:spcAft>
            <a:buNone/>
          </a:pPr>
          <a:r>
            <a:rPr lang="en-US" sz="1800" kern="1200" dirty="0"/>
            <a:t>	Fall RPP Retreat  (RPP Team presentations)</a:t>
          </a:r>
        </a:p>
        <a:p>
          <a:pPr marL="0" lvl="0" indent="0" algn="l" defTabSz="1066800">
            <a:lnSpc>
              <a:spcPct val="90000"/>
            </a:lnSpc>
            <a:spcBef>
              <a:spcPct val="0"/>
            </a:spcBef>
            <a:spcAft>
              <a:spcPct val="35000"/>
            </a:spcAft>
            <a:buNone/>
          </a:pPr>
          <a:r>
            <a:rPr lang="en-US" sz="1800" kern="1200" dirty="0"/>
            <a:t>	Spring RPP Showcase (RPP Team poster session)</a:t>
          </a:r>
        </a:p>
        <a:p>
          <a:pPr marL="0" lvl="0" indent="0" algn="l" defTabSz="1066800">
            <a:lnSpc>
              <a:spcPct val="90000"/>
            </a:lnSpc>
            <a:spcBef>
              <a:spcPct val="0"/>
            </a:spcBef>
            <a:spcAft>
              <a:spcPct val="35000"/>
            </a:spcAft>
            <a:buNone/>
          </a:pPr>
          <a:r>
            <a:rPr lang="en-US" sz="1800" kern="1200" dirty="0"/>
            <a:t>	Three years of funding for approved projects 	</a:t>
          </a:r>
        </a:p>
        <a:p>
          <a:pPr marL="0" lvl="0" indent="0" algn="l" defTabSz="1066800">
            <a:lnSpc>
              <a:spcPct val="90000"/>
            </a:lnSpc>
            <a:spcBef>
              <a:spcPct val="0"/>
            </a:spcBef>
            <a:spcAft>
              <a:spcPct val="35000"/>
            </a:spcAft>
            <a:buNone/>
          </a:pPr>
          <a:r>
            <a:rPr lang="en-US" sz="1800" kern="1200" dirty="0"/>
            <a:t>	One-stop “consent to conduct research” portal </a:t>
          </a:r>
        </a:p>
      </dsp:txBody>
      <dsp:txXfrm>
        <a:off x="3141" y="2427590"/>
        <a:ext cx="6124129" cy="34323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FA057B-2E1E-4B32-961A-3E2E60F9AF75}">
      <dsp:nvSpPr>
        <dsp:cNvPr id="0" name=""/>
        <dsp:cNvSpPr/>
      </dsp:nvSpPr>
      <dsp:spPr>
        <a:xfrm>
          <a:off x="0" y="214073"/>
          <a:ext cx="6377247" cy="6715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Recommended Resources</a:t>
          </a:r>
        </a:p>
      </dsp:txBody>
      <dsp:txXfrm>
        <a:off x="32784" y="246857"/>
        <a:ext cx="6311679" cy="606012"/>
      </dsp:txXfrm>
    </dsp:sp>
    <dsp:sp modelId="{8E53C0C9-5CC0-4788-B10C-EACC561B01FA}">
      <dsp:nvSpPr>
        <dsp:cNvPr id="0" name=""/>
        <dsp:cNvSpPr/>
      </dsp:nvSpPr>
      <dsp:spPr>
        <a:xfrm>
          <a:off x="0" y="885653"/>
          <a:ext cx="6377247" cy="440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78"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dirty="0"/>
            <a:t>Penuel, W. R. &amp; Gallagher, D. J. (2017). </a:t>
          </a:r>
          <a:r>
            <a:rPr lang="en-US" sz="2200" i="1" kern="1200" dirty="0"/>
            <a:t>Creating Research-Practice Partnerships in Education, </a:t>
          </a:r>
          <a:r>
            <a:rPr lang="en-US" sz="2200" kern="1200" dirty="0"/>
            <a:t>Harvard Education Press. ISBN 978-1-68253-047-4 </a:t>
          </a:r>
        </a:p>
        <a:p>
          <a:pPr marL="228600" lvl="1" indent="-228600" algn="l" defTabSz="977900">
            <a:lnSpc>
              <a:spcPct val="90000"/>
            </a:lnSpc>
            <a:spcBef>
              <a:spcPct val="0"/>
            </a:spcBef>
            <a:spcAft>
              <a:spcPct val="20000"/>
            </a:spcAft>
            <a:buChar char="•"/>
          </a:pPr>
          <a:r>
            <a:rPr lang="en-US" sz="2200" kern="1200">
              <a:hlinkClick xmlns:r="http://schemas.openxmlformats.org/officeDocument/2006/relationships" r:id="rId1"/>
            </a:rPr>
            <a:t>National Network of Education Research-Practice Partnerships (NNERPP) http://nnerpp.rice.edu/</a:t>
          </a:r>
          <a:endParaRPr lang="en-US" sz="2200" kern="1200"/>
        </a:p>
        <a:p>
          <a:pPr marL="228600" lvl="1" indent="-228600" algn="l" defTabSz="977900">
            <a:lnSpc>
              <a:spcPct val="90000"/>
            </a:lnSpc>
            <a:spcBef>
              <a:spcPct val="0"/>
            </a:spcBef>
            <a:spcAft>
              <a:spcPct val="20000"/>
            </a:spcAft>
            <a:buChar char="•"/>
          </a:pPr>
          <a:r>
            <a:rPr lang="en-US" sz="2200" kern="1200">
              <a:hlinkClick xmlns:r="http://schemas.openxmlformats.org/officeDocument/2006/relationships" r:id="rId2"/>
            </a:rPr>
            <a:t>Coburn, C. E., &amp; Penuel, W. R. (2016). Research–practice partnerships in education: Outcomes, dynamics, and open questions. </a:t>
          </a:r>
          <a:r>
            <a:rPr lang="en-US" sz="2200" i="1" kern="1200">
              <a:hlinkClick xmlns:r="http://schemas.openxmlformats.org/officeDocument/2006/relationships" r:id="rId2"/>
            </a:rPr>
            <a:t>Educational Researcher</a:t>
          </a:r>
          <a:r>
            <a:rPr lang="en-US" sz="2200" kern="1200">
              <a:hlinkClick xmlns:r="http://schemas.openxmlformats.org/officeDocument/2006/relationships" r:id="rId2"/>
            </a:rPr>
            <a:t>, </a:t>
          </a:r>
          <a:r>
            <a:rPr lang="en-US" sz="2200" i="1" kern="1200">
              <a:hlinkClick xmlns:r="http://schemas.openxmlformats.org/officeDocument/2006/relationships" r:id="rId2"/>
            </a:rPr>
            <a:t>45</a:t>
          </a:r>
          <a:r>
            <a:rPr lang="en-US" sz="2200" kern="1200">
              <a:hlinkClick xmlns:r="http://schemas.openxmlformats.org/officeDocument/2006/relationships" r:id="rId2"/>
            </a:rPr>
            <a:t>(1), 48-54.</a:t>
          </a:r>
          <a:endParaRPr lang="en-US" sz="2200" kern="1200"/>
        </a:p>
        <a:p>
          <a:pPr marL="228600" lvl="1" indent="-228600" algn="l" defTabSz="977900">
            <a:lnSpc>
              <a:spcPct val="90000"/>
            </a:lnSpc>
            <a:spcBef>
              <a:spcPct val="0"/>
            </a:spcBef>
            <a:spcAft>
              <a:spcPct val="20000"/>
            </a:spcAft>
            <a:buChar char="•"/>
          </a:pPr>
          <a:r>
            <a:rPr lang="en-US" sz="2200" kern="1200" dirty="0">
              <a:hlinkClick xmlns:r="http://schemas.openxmlformats.org/officeDocument/2006/relationships" r:id="rId3"/>
            </a:rPr>
            <a:t>Assessing Research-Practice Partnerships Report – William T. Grant Foundation</a:t>
          </a:r>
          <a:endParaRPr lang="en-US" sz="2200" kern="1200" dirty="0"/>
        </a:p>
        <a:p>
          <a:pPr marL="228600" lvl="1" indent="-228600" algn="l" defTabSz="977900">
            <a:lnSpc>
              <a:spcPct val="90000"/>
            </a:lnSpc>
            <a:spcBef>
              <a:spcPct val="0"/>
            </a:spcBef>
            <a:spcAft>
              <a:spcPct val="20000"/>
            </a:spcAft>
            <a:buChar char="•"/>
          </a:pPr>
          <a:r>
            <a:rPr lang="en-US" sz="2200" kern="1200" dirty="0">
              <a:hlinkClick xmlns:r="http://schemas.openxmlformats.org/officeDocument/2006/relationships" r:id="rId4"/>
            </a:rPr>
            <a:t>Wentworth, et. al., (2021) RPP Broker’s Handbook</a:t>
          </a:r>
          <a:endParaRPr lang="en-US" sz="2200" kern="1200" dirty="0"/>
        </a:p>
        <a:p>
          <a:pPr marL="228600" lvl="1" indent="-228600" algn="l" defTabSz="977900">
            <a:lnSpc>
              <a:spcPct val="90000"/>
            </a:lnSpc>
            <a:spcBef>
              <a:spcPct val="0"/>
            </a:spcBef>
            <a:spcAft>
              <a:spcPct val="20000"/>
            </a:spcAft>
            <a:buChar char="•"/>
          </a:pPr>
          <a:r>
            <a:rPr lang="en-US" sz="2200" kern="1200" dirty="0">
              <a:hlinkClick xmlns:r="http://schemas.openxmlformats.org/officeDocument/2006/relationships" r:id="rId5"/>
            </a:rPr>
            <a:t>Research-Practice Partnerships: Power Dynamics</a:t>
          </a:r>
          <a:endParaRPr lang="en-US" sz="2200" kern="1200" dirty="0"/>
        </a:p>
      </dsp:txBody>
      <dsp:txXfrm>
        <a:off x="0" y="885653"/>
        <a:ext cx="6377247" cy="44049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45B6A3-9F96-4BDD-8EA0-97E867F025E2}">
      <dsp:nvSpPr>
        <dsp:cNvPr id="0" name=""/>
        <dsp:cNvSpPr/>
      </dsp:nvSpPr>
      <dsp:spPr>
        <a:xfrm>
          <a:off x="0" y="531"/>
          <a:ext cx="5393361" cy="124293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FCA160-9FF3-4DFB-AE93-C6DEEDC7C431}">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A1FB0FA-3E34-457F-9654-3CD9DC2C923E}">
      <dsp:nvSpPr>
        <dsp:cNvPr id="0" name=""/>
        <dsp:cNvSpPr/>
      </dsp:nvSpPr>
      <dsp:spPr>
        <a:xfrm>
          <a:off x="1435590" y="531"/>
          <a:ext cx="3957770"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100000"/>
            </a:lnSpc>
            <a:spcBef>
              <a:spcPct val="0"/>
            </a:spcBef>
            <a:spcAft>
              <a:spcPct val="35000"/>
            </a:spcAft>
            <a:buNone/>
          </a:pPr>
          <a:r>
            <a:rPr lang="en-US" sz="2300" kern="1200" dirty="0"/>
            <a:t>How can RD encourage equity in your research teams?</a:t>
          </a:r>
        </a:p>
      </dsp:txBody>
      <dsp:txXfrm>
        <a:off x="1435590" y="531"/>
        <a:ext cx="3957770" cy="1242935"/>
      </dsp:txXfrm>
    </dsp:sp>
    <dsp:sp modelId="{712CB924-B59A-403A-97E5-F25E96898169}">
      <dsp:nvSpPr>
        <dsp:cNvPr id="0" name=""/>
        <dsp:cNvSpPr/>
      </dsp:nvSpPr>
      <dsp:spPr>
        <a:xfrm>
          <a:off x="0" y="1554201"/>
          <a:ext cx="5393361" cy="124293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FE4FB1-B5ED-42E3-8987-EDAAA462AFBF}">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C6D213-F49F-42E9-BE51-2220733F0182}">
      <dsp:nvSpPr>
        <dsp:cNvPr id="0" name=""/>
        <dsp:cNvSpPr/>
      </dsp:nvSpPr>
      <dsp:spPr>
        <a:xfrm>
          <a:off x="1435590" y="1554201"/>
          <a:ext cx="3957770"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100000"/>
            </a:lnSpc>
            <a:spcBef>
              <a:spcPct val="0"/>
            </a:spcBef>
            <a:spcAft>
              <a:spcPct val="35000"/>
            </a:spcAft>
            <a:buNone/>
          </a:pPr>
          <a:r>
            <a:rPr lang="en-US" sz="2300" kern="1200" dirty="0"/>
            <a:t>How does your institution collaborate to share power?</a:t>
          </a:r>
        </a:p>
      </dsp:txBody>
      <dsp:txXfrm>
        <a:off x="1435590" y="1554201"/>
        <a:ext cx="3957770" cy="1242935"/>
      </dsp:txXfrm>
    </dsp:sp>
    <dsp:sp modelId="{D5FBBD63-DBD5-4517-B813-8EEA6CED674E}">
      <dsp:nvSpPr>
        <dsp:cNvPr id="0" name=""/>
        <dsp:cNvSpPr/>
      </dsp:nvSpPr>
      <dsp:spPr>
        <a:xfrm>
          <a:off x="0" y="3107870"/>
          <a:ext cx="5393361" cy="124293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9EF7D-2308-4314-8A1F-AEB3254A3232}">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972737-A792-4386-9185-6FEB54C24E76}">
      <dsp:nvSpPr>
        <dsp:cNvPr id="0" name=""/>
        <dsp:cNvSpPr/>
      </dsp:nvSpPr>
      <dsp:spPr>
        <a:xfrm>
          <a:off x="1435590" y="3107870"/>
          <a:ext cx="3957770"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100000"/>
            </a:lnSpc>
            <a:spcBef>
              <a:spcPct val="0"/>
            </a:spcBef>
            <a:spcAft>
              <a:spcPct val="35000"/>
            </a:spcAft>
            <a:buNone/>
          </a:pPr>
          <a:r>
            <a:rPr lang="en-US" sz="2300" kern="1200"/>
            <a:t>Where are you seeing progress in this work?</a:t>
          </a:r>
        </a:p>
      </dsp:txBody>
      <dsp:txXfrm>
        <a:off x="1435590" y="3107870"/>
        <a:ext cx="3957770" cy="12429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547D-1406-4A6F-8F93-E441204CE6E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667F8A-B889-49B3-AC77-5DDF11A08A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B2889B-A0AC-4482-8592-5C96F2309420}" type="datetimeFigureOut">
              <a:rPr lang="en-US" smtClean="0"/>
              <a:t>4/25/2022</a:t>
            </a:fld>
            <a:endParaRPr lang="en-US"/>
          </a:p>
        </p:txBody>
      </p:sp>
      <p:sp>
        <p:nvSpPr>
          <p:cNvPr id="4" name="Footer Placeholder 3">
            <a:extLst>
              <a:ext uri="{FF2B5EF4-FFF2-40B4-BE49-F238E27FC236}">
                <a16:creationId xmlns:a16="http://schemas.microsoft.com/office/drawing/2014/main" id="{567AFD4F-C0E7-421C-AF77-6F9CC963C9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074AB9F-6726-4FB1-8769-82E23336CE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529299-61FF-4B93-ADA6-2FD5975D62F6}" type="slidenum">
              <a:rPr lang="en-US" smtClean="0"/>
              <a:t>‹#›</a:t>
            </a:fld>
            <a:endParaRPr lang="en-US"/>
          </a:p>
        </p:txBody>
      </p:sp>
    </p:spTree>
    <p:extLst>
      <p:ext uri="{BB962C8B-B14F-4D97-AF65-F5344CB8AC3E}">
        <p14:creationId xmlns:p14="http://schemas.microsoft.com/office/powerpoint/2010/main" val="14162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EB223-FFC0-462A-A3B8-EAA7CE0F8CBD}" type="datetimeFigureOut">
              <a:rPr lang="en-US" smtClean="0"/>
              <a:t>4/25/2022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49E9A-41F7-4779-A581-48A7C374A227}" type="slidenum">
              <a:rPr lang="en-US" smtClean="0"/>
              <a:t>‹#›</a:t>
            </a:fld>
            <a:endParaRPr lang="en-US" dirty="0"/>
          </a:p>
        </p:txBody>
      </p:sp>
    </p:spTree>
    <p:extLst>
      <p:ext uri="{BB962C8B-B14F-4D97-AF65-F5344CB8AC3E}">
        <p14:creationId xmlns:p14="http://schemas.microsoft.com/office/powerpoint/2010/main" val="11555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When conducting research, it is easy to go to one source: Wikipedia.  However, you need to include a variety of sources in your research. Consider the following sources: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Who can I interview to get more information on the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 topic current and will it be relevant to my audience?</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articles, blogs, and magazines may have something related to my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there a YouTube video on the topic? If so, what is it about?</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images can I find related to the topic?</a:t>
            </a:r>
          </a:p>
        </p:txBody>
      </p:sp>
      <p:sp>
        <p:nvSpPr>
          <p:cNvPr id="4" name="Slide Number Placeholder 3"/>
          <p:cNvSpPr>
            <a:spLocks noGrp="1"/>
          </p:cNvSpPr>
          <p:nvPr>
            <p:ph type="sldNum" sz="quarter" idx="10"/>
          </p:nvPr>
        </p:nvSpPr>
        <p:spPr/>
        <p:txBody>
          <a:bodyPr/>
          <a:lstStyle/>
          <a:p>
            <a:fld id="{BC849E9A-41F7-4779-A581-48A7C374A227}" type="slidenum">
              <a:rPr lang="en-US" smtClean="0"/>
              <a:t>4</a:t>
            </a:fld>
            <a:endParaRPr lang="en-US" dirty="0"/>
          </a:p>
        </p:txBody>
      </p:sp>
    </p:spTree>
    <p:extLst>
      <p:ext uri="{BB962C8B-B14F-4D97-AF65-F5344CB8AC3E}">
        <p14:creationId xmlns:p14="http://schemas.microsoft.com/office/powerpoint/2010/main" val="2295961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You can use this slide as your opening or closing slide.  Should you choose to use it as a closing, make sure you review the main points of your presentation.  One creative way to do that is by adding animations to the various graphics on a slide.  This slide has 4 different graphics, and, when you view the slideshow, you will see that you can click to reveal the next graphic.  Similarly, as you review the main topics in your presentation, you may want each point to show up when you are addressing that topic. </a:t>
            </a:r>
          </a:p>
          <a:p>
            <a:endParaRPr lang="en-US" dirty="0">
              <a:latin typeface="Segoe UI" panose="020B0502040204020203" pitchFamily="34" charset="0"/>
              <a:cs typeface="Segoe UI" panose="020B0502040204020203" pitchFamily="34" charset="0"/>
            </a:endParaRPr>
          </a:p>
          <a:p>
            <a:r>
              <a:rPr lang="en-US" b="1" dirty="0">
                <a:latin typeface="Segoe UI" panose="020B0502040204020203" pitchFamily="34" charset="0"/>
                <a:cs typeface="Segoe UI" panose="020B0502040204020203" pitchFamily="34" charset="0"/>
              </a:rPr>
              <a:t>Add animation to images and graphics: </a:t>
            </a:r>
          </a:p>
          <a:p>
            <a:pPr marL="228600" indent="-228600">
              <a:buAutoNum type="arabicPeriod"/>
            </a:pPr>
            <a:r>
              <a:rPr lang="en-US" dirty="0">
                <a:latin typeface="Segoe UI" panose="020B0502040204020203" pitchFamily="34" charset="0"/>
                <a:cs typeface="Segoe UI" panose="020B0502040204020203" pitchFamily="34" charset="0"/>
              </a:rPr>
              <a:t>Select your image or graphic.</a:t>
            </a:r>
          </a:p>
          <a:p>
            <a:pPr marL="228600" indent="-228600">
              <a:buAutoNum type="arabicPeriod"/>
            </a:pPr>
            <a:r>
              <a:rPr lang="en-US" dirty="0">
                <a:latin typeface="Segoe UI" panose="020B0502040204020203" pitchFamily="34" charset="0"/>
                <a:cs typeface="Segoe UI" panose="020B0502040204020203" pitchFamily="34" charset="0"/>
              </a:rPr>
              <a:t>Click on the Animations tab.</a:t>
            </a:r>
          </a:p>
          <a:p>
            <a:pPr marL="228600" indent="-228600">
              <a:buAutoNum type="arabicPeriod"/>
            </a:pPr>
            <a:r>
              <a:rPr lang="en-US" dirty="0">
                <a:latin typeface="Segoe UI" panose="020B0502040204020203" pitchFamily="34" charset="0"/>
                <a:cs typeface="Segoe UI" panose="020B0502040204020203" pitchFamily="34" charset="0"/>
              </a:rPr>
              <a:t>Choose from the options.  The animation for this slide is “Split”.  The drop-down menu in the Animation section gives even more animations you can use.</a:t>
            </a:r>
          </a:p>
          <a:p>
            <a:pPr marL="228600" indent="-228600">
              <a:buAutoNum type="arabicPeriod"/>
            </a:pPr>
            <a:r>
              <a:rPr lang="en-US" dirty="0">
                <a:latin typeface="Segoe UI" panose="020B0502040204020203" pitchFamily="34" charset="0"/>
                <a:cs typeface="Segoe UI" panose="020B0502040204020203" pitchFamily="34" charset="0"/>
              </a:rPr>
              <a:t>If you have multiple graphics or images, you will see a number appear next to it that notes the order of the animations.</a:t>
            </a:r>
          </a:p>
          <a:p>
            <a:pPr marL="228600" indent="-228600">
              <a:buAutoNum type="arabicPeriod"/>
            </a:pPr>
            <a:endParaRPr lang="en-US" b="1" dirty="0">
              <a:latin typeface="Segoe UI" panose="020B0502040204020203" pitchFamily="34" charset="0"/>
              <a:cs typeface="Segoe UI" panose="020B0502040204020203" pitchFamily="34" charset="0"/>
            </a:endParaRPr>
          </a:p>
          <a:p>
            <a:pPr marL="0" indent="0">
              <a:buNone/>
            </a:pPr>
            <a:r>
              <a:rPr lang="en-US" b="1" dirty="0">
                <a:latin typeface="Segoe UI" panose="020B0502040204020203" pitchFamily="34" charset="0"/>
                <a:cs typeface="Segoe UI" panose="020B0502040204020203" pitchFamily="34" charset="0"/>
              </a:rPr>
              <a:t>Note: You will want to choose the animations carefully.  You do not want to make your audience dizzy from your presentation.</a:t>
            </a:r>
          </a:p>
        </p:txBody>
      </p:sp>
      <p:sp>
        <p:nvSpPr>
          <p:cNvPr id="4" name="Slide Number Placeholder 3"/>
          <p:cNvSpPr>
            <a:spLocks noGrp="1"/>
          </p:cNvSpPr>
          <p:nvPr>
            <p:ph type="sldNum" sz="quarter" idx="10"/>
          </p:nvPr>
        </p:nvSpPr>
        <p:spPr/>
        <p:txBody>
          <a:bodyPr/>
          <a:lstStyle/>
          <a:p>
            <a:fld id="{BC849E9A-41F7-4779-A581-48A7C374A227}" type="slidenum">
              <a:rPr lang="en-US" smtClean="0"/>
              <a:t>16</a:t>
            </a:fld>
            <a:endParaRPr lang="en-US" dirty="0"/>
          </a:p>
        </p:txBody>
      </p:sp>
    </p:spTree>
    <p:extLst>
      <p:ext uri="{BB962C8B-B14F-4D97-AF65-F5344CB8AC3E}">
        <p14:creationId xmlns:p14="http://schemas.microsoft.com/office/powerpoint/2010/main" val="644202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718B7-7F68-4CC9-8291-332587FA31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1D6BB-0446-49E8-8677-EADF274E95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5AEE24-534A-40F1-99E4-00B7D5FD9124}"/>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CD594011-48FF-493D-8286-F62D345525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80EFCD-7E72-4882-86DC-2F371D7D9516}"/>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1528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7D73-EDDA-49A6-BA12-1CA980DA9B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89B82E-4CA1-47A5-B133-FBD4D8A839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A267F-D142-4D04-9F03-6CB099E6FA32}"/>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705127CA-154D-4E90-B776-A2EE71F78D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5F0BA5-F4EE-4282-B111-76B869BE267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067408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6E92A-52E0-4710-BDEF-0A15346854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A240E1-5EB0-47FD-AA37-BF945D136C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A14243-F1E4-487A-ABEC-30516A01DF2B}"/>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AC358244-98FD-472D-AB8C-075F71C10BF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998D5A-820D-4519-967F-33320971CBAB}"/>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40243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left">
  <p:cSld name="CUSTOM_2_2">
    <p:spTree>
      <p:nvGrpSpPr>
        <p:cNvPr id="1" name="Shape 55"/>
        <p:cNvGrpSpPr/>
        <p:nvPr/>
      </p:nvGrpSpPr>
      <p:grpSpPr>
        <a:xfrm>
          <a:off x="0" y="0"/>
          <a:ext cx="0" cy="0"/>
          <a:chOff x="0" y="0"/>
          <a:chExt cx="0" cy="0"/>
        </a:xfrm>
      </p:grpSpPr>
      <p:sp>
        <p:nvSpPr>
          <p:cNvPr id="56" name="Google Shape;56;p13"/>
          <p:cNvSpPr txBox="1">
            <a:spLocks noGrp="1"/>
          </p:cNvSpPr>
          <p:nvPr>
            <p:ph type="title"/>
          </p:nvPr>
        </p:nvSpPr>
        <p:spPr>
          <a:xfrm>
            <a:off x="6070600" y="593367"/>
            <a:ext cx="5706000" cy="817600"/>
          </a:xfrm>
          <a:prstGeom prst="rect">
            <a:avLst/>
          </a:prstGeom>
        </p:spPr>
        <p:txBody>
          <a:bodyPr spcFirstLastPara="1" wrap="square" lIns="91425" tIns="91425" rIns="91425" bIns="91425" anchor="t" anchorCtr="0">
            <a:noAutofit/>
          </a:bodyPr>
          <a:lstStyle>
            <a:lvl1pPr lvl="0" rtl="0">
              <a:spcBef>
                <a:spcPts val="0"/>
              </a:spcBef>
              <a:spcAft>
                <a:spcPts val="0"/>
              </a:spcAft>
              <a:buSzPts val="32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 name="Google Shape;57;p13"/>
          <p:cNvSpPr txBox="1">
            <a:spLocks noGrp="1"/>
          </p:cNvSpPr>
          <p:nvPr>
            <p:ph type="body" idx="1"/>
          </p:nvPr>
        </p:nvSpPr>
        <p:spPr>
          <a:xfrm>
            <a:off x="6070600" y="2499600"/>
            <a:ext cx="5631600" cy="31796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58" name="Google Shape;58;p13"/>
          <p:cNvSpPr>
            <a:spLocks noGrp="1"/>
          </p:cNvSpPr>
          <p:nvPr>
            <p:ph type="pic" idx="2"/>
          </p:nvPr>
        </p:nvSpPr>
        <p:spPr>
          <a:xfrm>
            <a:off x="431800" y="0"/>
            <a:ext cx="4724400" cy="6426400"/>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Longer main point">
  <p:cSld name="CUSTOM_3">
    <p:spTree>
      <p:nvGrpSpPr>
        <p:cNvPr id="1" name="Shape 99"/>
        <p:cNvGrpSpPr/>
        <p:nvPr/>
      </p:nvGrpSpPr>
      <p:grpSpPr>
        <a:xfrm>
          <a:off x="0" y="0"/>
          <a:ext cx="0" cy="0"/>
          <a:chOff x="0" y="0"/>
          <a:chExt cx="0" cy="0"/>
        </a:xfrm>
      </p:grpSpPr>
      <p:sp>
        <p:nvSpPr>
          <p:cNvPr id="100" name="Google Shape;100;p21"/>
          <p:cNvSpPr/>
          <p:nvPr/>
        </p:nvSpPr>
        <p:spPr>
          <a:xfrm>
            <a:off x="304800" y="304800"/>
            <a:ext cx="11582400" cy="62484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01" name="Google Shape;101;p21"/>
          <p:cNvSpPr txBox="1">
            <a:spLocks noGrp="1"/>
          </p:cNvSpPr>
          <p:nvPr>
            <p:ph type="title"/>
          </p:nvPr>
        </p:nvSpPr>
        <p:spPr>
          <a:xfrm>
            <a:off x="685800" y="593367"/>
            <a:ext cx="10846000" cy="5578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2400"/>
              <a:buNone/>
              <a:defRPr sz="3200" b="0">
                <a:solidFill>
                  <a:schemeClr val="lt1"/>
                </a:solidFill>
              </a:defRPr>
            </a:lvl1pPr>
            <a:lvl2pPr lvl="1" algn="ctr">
              <a:spcBef>
                <a:spcPts val="0"/>
              </a:spcBef>
              <a:spcAft>
                <a:spcPts val="0"/>
              </a:spcAft>
              <a:buClr>
                <a:schemeClr val="lt1"/>
              </a:buClr>
              <a:buSzPts val="2400"/>
              <a:buNone/>
              <a:defRPr sz="3200">
                <a:solidFill>
                  <a:schemeClr val="lt1"/>
                </a:solidFill>
              </a:defRPr>
            </a:lvl2pPr>
            <a:lvl3pPr lvl="2" algn="ctr">
              <a:spcBef>
                <a:spcPts val="0"/>
              </a:spcBef>
              <a:spcAft>
                <a:spcPts val="0"/>
              </a:spcAft>
              <a:buClr>
                <a:schemeClr val="lt1"/>
              </a:buClr>
              <a:buSzPts val="2400"/>
              <a:buNone/>
              <a:defRPr sz="3200">
                <a:solidFill>
                  <a:schemeClr val="lt1"/>
                </a:solidFill>
              </a:defRPr>
            </a:lvl3pPr>
            <a:lvl4pPr lvl="3" algn="ctr">
              <a:spcBef>
                <a:spcPts val="0"/>
              </a:spcBef>
              <a:spcAft>
                <a:spcPts val="0"/>
              </a:spcAft>
              <a:buClr>
                <a:schemeClr val="lt1"/>
              </a:buClr>
              <a:buSzPts val="2400"/>
              <a:buNone/>
              <a:defRPr sz="3200">
                <a:solidFill>
                  <a:schemeClr val="lt1"/>
                </a:solidFill>
              </a:defRPr>
            </a:lvl4pPr>
            <a:lvl5pPr lvl="4" algn="ctr">
              <a:spcBef>
                <a:spcPts val="0"/>
              </a:spcBef>
              <a:spcAft>
                <a:spcPts val="0"/>
              </a:spcAft>
              <a:buClr>
                <a:schemeClr val="lt1"/>
              </a:buClr>
              <a:buSzPts val="2400"/>
              <a:buNone/>
              <a:defRPr sz="3200">
                <a:solidFill>
                  <a:schemeClr val="lt1"/>
                </a:solidFill>
              </a:defRPr>
            </a:lvl5pPr>
            <a:lvl6pPr lvl="5" algn="ctr">
              <a:spcBef>
                <a:spcPts val="0"/>
              </a:spcBef>
              <a:spcAft>
                <a:spcPts val="0"/>
              </a:spcAft>
              <a:buClr>
                <a:schemeClr val="lt1"/>
              </a:buClr>
              <a:buSzPts val="2400"/>
              <a:buNone/>
              <a:defRPr sz="3200">
                <a:solidFill>
                  <a:schemeClr val="lt1"/>
                </a:solidFill>
              </a:defRPr>
            </a:lvl6pPr>
            <a:lvl7pPr lvl="6" algn="ctr">
              <a:spcBef>
                <a:spcPts val="0"/>
              </a:spcBef>
              <a:spcAft>
                <a:spcPts val="0"/>
              </a:spcAft>
              <a:buClr>
                <a:schemeClr val="lt1"/>
              </a:buClr>
              <a:buSzPts val="2400"/>
              <a:buNone/>
              <a:defRPr sz="3200">
                <a:solidFill>
                  <a:schemeClr val="lt1"/>
                </a:solidFill>
              </a:defRPr>
            </a:lvl7pPr>
            <a:lvl8pPr lvl="7" algn="ctr">
              <a:spcBef>
                <a:spcPts val="0"/>
              </a:spcBef>
              <a:spcAft>
                <a:spcPts val="0"/>
              </a:spcAft>
              <a:buClr>
                <a:schemeClr val="lt1"/>
              </a:buClr>
              <a:buSzPts val="2400"/>
              <a:buNone/>
              <a:defRPr sz="3200">
                <a:solidFill>
                  <a:schemeClr val="lt1"/>
                </a:solidFill>
              </a:defRPr>
            </a:lvl8pPr>
            <a:lvl9pPr lvl="8" algn="ctr">
              <a:spcBef>
                <a:spcPts val="0"/>
              </a:spcBef>
              <a:spcAft>
                <a:spcPts val="0"/>
              </a:spcAft>
              <a:buClr>
                <a:schemeClr val="lt1"/>
              </a:buClr>
              <a:buSzPts val="2400"/>
              <a:buNone/>
              <a:defRPr sz="32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334F3-0709-471B-A734-C4B404F55B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795016-AF78-4708-9C5F-21110C197B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AEA2D1-B124-4454-AFDC-EA60A14BA121}"/>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B4F58000-F9D7-4A53-A6C5-E5E8154226B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0D22AAD-0D08-4F47-8D5A-EFE29017E8D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21304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6159-1280-4EE9-96D3-A56BD58266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A27A78-1874-488A-B215-7D763D3381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4BB3D1-3138-4B69-BF5D-4B1A213451CA}"/>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0EFF90C5-31F4-4A22-AC00-3FB5ED291B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1F787E-B946-4091-ABC6-F9DB06BBEE3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272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CAA11-CC97-44E5-AE4D-808FD741A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3AB6CB-9460-4BCA-86C5-5F26357AB8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FAB0F6-401D-4BAF-A300-65AD684DF9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561BBA-B185-4B45-B152-3D320E15F550}"/>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6" name="Footer Placeholder 5">
            <a:extLst>
              <a:ext uri="{FF2B5EF4-FFF2-40B4-BE49-F238E27FC236}">
                <a16:creationId xmlns:a16="http://schemas.microsoft.com/office/drawing/2014/main" id="{D61CD760-96AC-4821-A56B-0B805F2FAD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750665-D5B5-4D0B-B2F0-CB6B027CDEC7}"/>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13806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47C3-C498-415A-A057-E19BCEB5F2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F6677F-2712-4810-A3AA-56FA75386D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71B54A-6775-4978-8E19-32694C9B5E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BA1303-B245-476D-BD02-A4E4A359F6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8E898F-5B79-46F1-89C1-F827997CC4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17A4D-2EC9-4294-BFF4-EAE22EE1099A}"/>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8" name="Footer Placeholder 7">
            <a:extLst>
              <a:ext uri="{FF2B5EF4-FFF2-40B4-BE49-F238E27FC236}">
                <a16:creationId xmlns:a16="http://schemas.microsoft.com/office/drawing/2014/main" id="{6150E317-3602-42A1-BB7F-0184072E8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0CE2C97-E26C-4A8B-93A0-B01E2C7F4522}"/>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225869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F68FC-5755-447A-8D7F-9ADED3E99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50287-81AA-46CA-8CB3-53A7F8313741}"/>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4" name="Footer Placeholder 3">
            <a:extLst>
              <a:ext uri="{FF2B5EF4-FFF2-40B4-BE49-F238E27FC236}">
                <a16:creationId xmlns:a16="http://schemas.microsoft.com/office/drawing/2014/main" id="{2F1BA4AA-02C9-459E-9362-3DA60E3B597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B2A2C8F-DBB4-4235-A67E-FB4039D9AA2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06839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ACAA5-F8E7-46E9-8BA7-A510948B62CC}"/>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3" name="Footer Placeholder 2">
            <a:extLst>
              <a:ext uri="{FF2B5EF4-FFF2-40B4-BE49-F238E27FC236}">
                <a16:creationId xmlns:a16="http://schemas.microsoft.com/office/drawing/2014/main" id="{D1F2DEE8-5654-4DCA-A8D0-D883E52B6FB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0B179A5-4329-4057-9DEB-5B6E3AD1183F}"/>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62179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DA80-336B-4DBB-91A1-6E3E4B3C2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40D456-F0A3-4789-A310-A23F01B2EC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8A8B05-7071-44D4-80F7-3E8191C9A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D8562E-E6F1-449B-909C-98426BA86B36}"/>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6" name="Footer Placeholder 5">
            <a:extLst>
              <a:ext uri="{FF2B5EF4-FFF2-40B4-BE49-F238E27FC236}">
                <a16:creationId xmlns:a16="http://schemas.microsoft.com/office/drawing/2014/main" id="{7EB47A9A-FB08-407B-A73A-0AC513F0FD5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FF841F-796A-4FE6-B5E0-C8A4986793EE}"/>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8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D474D-6779-4C23-BD3C-82F5DC3E3E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21096C-E430-49C7-A801-21C0BD95DC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024828F-334F-4A50-850D-10684F245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3293F4-2B70-4BB5-A982-219E4133E251}"/>
              </a:ext>
            </a:extLst>
          </p:cNvPr>
          <p:cNvSpPr>
            <a:spLocks noGrp="1"/>
          </p:cNvSpPr>
          <p:nvPr>
            <p:ph type="dt" sz="half" idx="10"/>
          </p:nvPr>
        </p:nvSpPr>
        <p:spPr/>
        <p:txBody>
          <a:bodyPr/>
          <a:lstStyle/>
          <a:p>
            <a:fld id="{DECF21A4-E71B-4D3A-AF45-E989C23A7BB1}" type="datetimeFigureOut">
              <a:rPr lang="en-US" smtClean="0"/>
              <a:t>4/25/2022</a:t>
            </a:fld>
            <a:endParaRPr lang="en-US" dirty="0"/>
          </a:p>
        </p:txBody>
      </p:sp>
      <p:sp>
        <p:nvSpPr>
          <p:cNvPr id="6" name="Footer Placeholder 5">
            <a:extLst>
              <a:ext uri="{FF2B5EF4-FFF2-40B4-BE49-F238E27FC236}">
                <a16:creationId xmlns:a16="http://schemas.microsoft.com/office/drawing/2014/main" id="{C4F9A86F-B378-4759-B50E-2E0BFAE624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0A95BDC-FC58-4638-AA59-A3DA9931FD3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790833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80BC3B-525F-4038-9330-0729879F91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29186-93D7-46FA-AE02-36D9426043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F1CEB-0530-4996-BAEF-2E6A04DAD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F21A4-E71B-4D3A-AF45-E989C23A7BB1}" type="datetimeFigureOut">
              <a:rPr lang="en-US" smtClean="0"/>
              <a:t>4/25/2022</a:t>
            </a:fld>
            <a:endParaRPr lang="en-US" dirty="0"/>
          </a:p>
        </p:txBody>
      </p:sp>
      <p:sp>
        <p:nvSpPr>
          <p:cNvPr id="5" name="Footer Placeholder 4">
            <a:extLst>
              <a:ext uri="{FF2B5EF4-FFF2-40B4-BE49-F238E27FC236}">
                <a16:creationId xmlns:a16="http://schemas.microsoft.com/office/drawing/2014/main" id="{C8DCFF3D-7353-4B4D-9E75-FA835E06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382C8D6-8B0B-4982-9EE4-AA823C69C3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F1B4E-90EC-4A51-B6E5-B702C054ECB0}" type="slidenum">
              <a:rPr lang="en-US" smtClean="0"/>
              <a:t>‹#›</a:t>
            </a:fld>
            <a:endParaRPr lang="en-US" dirty="0"/>
          </a:p>
        </p:txBody>
      </p:sp>
    </p:spTree>
    <p:extLst>
      <p:ext uri="{BB962C8B-B14F-4D97-AF65-F5344CB8AC3E}">
        <p14:creationId xmlns:p14="http://schemas.microsoft.com/office/powerpoint/2010/main" val="4010604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817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212B36"/>
              </a:buClr>
              <a:buSzPts val="3200"/>
              <a:buNone/>
              <a:defRPr sz="3200" b="1">
                <a:solidFill>
                  <a:srgbClr val="212B36"/>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30000"/>
              </a:lnSpc>
              <a:spcBef>
                <a:spcPts val="0"/>
              </a:spcBef>
              <a:spcAft>
                <a:spcPts val="0"/>
              </a:spcAft>
              <a:buClr>
                <a:srgbClr val="212B36"/>
              </a:buClr>
              <a:buSzPts val="1800"/>
              <a:buChar char="●"/>
              <a:defRPr sz="1800">
                <a:solidFill>
                  <a:srgbClr val="212B36"/>
                </a:solidFill>
              </a:defRPr>
            </a:lvl1pPr>
            <a:lvl2pPr marL="914400" lvl="1" indent="-317500">
              <a:lnSpc>
                <a:spcPct val="130000"/>
              </a:lnSpc>
              <a:spcBef>
                <a:spcPts val="1600"/>
              </a:spcBef>
              <a:spcAft>
                <a:spcPts val="0"/>
              </a:spcAft>
              <a:buClr>
                <a:srgbClr val="212B36"/>
              </a:buClr>
              <a:buSzPts val="1400"/>
              <a:buChar char="○"/>
              <a:defRPr>
                <a:solidFill>
                  <a:srgbClr val="212B36"/>
                </a:solidFill>
              </a:defRPr>
            </a:lvl2pPr>
            <a:lvl3pPr marL="1371600" lvl="2" indent="-317500">
              <a:lnSpc>
                <a:spcPct val="130000"/>
              </a:lnSpc>
              <a:spcBef>
                <a:spcPts val="1600"/>
              </a:spcBef>
              <a:spcAft>
                <a:spcPts val="0"/>
              </a:spcAft>
              <a:buClr>
                <a:srgbClr val="212B36"/>
              </a:buClr>
              <a:buSzPts val="1400"/>
              <a:buChar char="■"/>
              <a:defRPr>
                <a:solidFill>
                  <a:srgbClr val="212B36"/>
                </a:solidFill>
              </a:defRPr>
            </a:lvl3pPr>
            <a:lvl4pPr marL="1828800" lvl="3" indent="-317500">
              <a:lnSpc>
                <a:spcPct val="130000"/>
              </a:lnSpc>
              <a:spcBef>
                <a:spcPts val="1600"/>
              </a:spcBef>
              <a:spcAft>
                <a:spcPts val="0"/>
              </a:spcAft>
              <a:buClr>
                <a:srgbClr val="212B36"/>
              </a:buClr>
              <a:buSzPts val="1400"/>
              <a:buChar char="●"/>
              <a:defRPr>
                <a:solidFill>
                  <a:srgbClr val="212B36"/>
                </a:solidFill>
              </a:defRPr>
            </a:lvl4pPr>
            <a:lvl5pPr marL="2286000" lvl="4" indent="-317500">
              <a:lnSpc>
                <a:spcPct val="130000"/>
              </a:lnSpc>
              <a:spcBef>
                <a:spcPts val="1600"/>
              </a:spcBef>
              <a:spcAft>
                <a:spcPts val="0"/>
              </a:spcAft>
              <a:buClr>
                <a:srgbClr val="212B36"/>
              </a:buClr>
              <a:buSzPts val="1400"/>
              <a:buChar char="○"/>
              <a:defRPr>
                <a:solidFill>
                  <a:srgbClr val="212B36"/>
                </a:solidFill>
              </a:defRPr>
            </a:lvl5pPr>
            <a:lvl6pPr marL="2743200" lvl="5" indent="-317500">
              <a:lnSpc>
                <a:spcPct val="130000"/>
              </a:lnSpc>
              <a:spcBef>
                <a:spcPts val="1600"/>
              </a:spcBef>
              <a:spcAft>
                <a:spcPts val="0"/>
              </a:spcAft>
              <a:buClr>
                <a:srgbClr val="212B36"/>
              </a:buClr>
              <a:buSzPts val="1400"/>
              <a:buChar char="■"/>
              <a:defRPr>
                <a:solidFill>
                  <a:srgbClr val="212B36"/>
                </a:solidFill>
              </a:defRPr>
            </a:lvl6pPr>
            <a:lvl7pPr marL="3200400" lvl="6" indent="-317500">
              <a:lnSpc>
                <a:spcPct val="130000"/>
              </a:lnSpc>
              <a:spcBef>
                <a:spcPts val="1600"/>
              </a:spcBef>
              <a:spcAft>
                <a:spcPts val="0"/>
              </a:spcAft>
              <a:buClr>
                <a:srgbClr val="212B36"/>
              </a:buClr>
              <a:buSzPts val="1400"/>
              <a:buChar char="●"/>
              <a:defRPr>
                <a:solidFill>
                  <a:srgbClr val="212B36"/>
                </a:solidFill>
              </a:defRPr>
            </a:lvl7pPr>
            <a:lvl8pPr marL="3657600" lvl="7" indent="-317500">
              <a:lnSpc>
                <a:spcPct val="130000"/>
              </a:lnSpc>
              <a:spcBef>
                <a:spcPts val="1600"/>
              </a:spcBef>
              <a:spcAft>
                <a:spcPts val="0"/>
              </a:spcAft>
              <a:buClr>
                <a:srgbClr val="212B36"/>
              </a:buClr>
              <a:buSzPts val="1400"/>
              <a:buChar char="○"/>
              <a:defRPr>
                <a:solidFill>
                  <a:srgbClr val="212B36"/>
                </a:solidFill>
              </a:defRPr>
            </a:lvl8pPr>
            <a:lvl9pPr marL="4114800" lvl="8" indent="-317500">
              <a:lnSpc>
                <a:spcPct val="130000"/>
              </a:lnSpc>
              <a:spcBef>
                <a:spcPts val="1600"/>
              </a:spcBef>
              <a:spcAft>
                <a:spcPts val="1600"/>
              </a:spcAft>
              <a:buClr>
                <a:srgbClr val="212B36"/>
              </a:buClr>
              <a:buSzPts val="1400"/>
              <a:buChar char="■"/>
              <a:defRPr>
                <a:solidFill>
                  <a:srgbClr val="212B36"/>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rgbClr val="637381"/>
                </a:solidFill>
              </a:defRPr>
            </a:lvl1pPr>
            <a:lvl2pPr lvl="1" algn="r">
              <a:buNone/>
              <a:defRPr sz="1333">
                <a:solidFill>
                  <a:srgbClr val="637381"/>
                </a:solidFill>
              </a:defRPr>
            </a:lvl2pPr>
            <a:lvl3pPr lvl="2" algn="r">
              <a:buNone/>
              <a:defRPr sz="1333">
                <a:solidFill>
                  <a:srgbClr val="637381"/>
                </a:solidFill>
              </a:defRPr>
            </a:lvl3pPr>
            <a:lvl4pPr lvl="3" algn="r">
              <a:buNone/>
              <a:defRPr sz="1333">
                <a:solidFill>
                  <a:srgbClr val="637381"/>
                </a:solidFill>
              </a:defRPr>
            </a:lvl4pPr>
            <a:lvl5pPr lvl="4" algn="r">
              <a:buNone/>
              <a:defRPr sz="1333">
                <a:solidFill>
                  <a:srgbClr val="637381"/>
                </a:solidFill>
              </a:defRPr>
            </a:lvl5pPr>
            <a:lvl6pPr lvl="5" algn="r">
              <a:buNone/>
              <a:defRPr sz="1333">
                <a:solidFill>
                  <a:srgbClr val="637381"/>
                </a:solidFill>
              </a:defRPr>
            </a:lvl6pPr>
            <a:lvl7pPr lvl="6" algn="r">
              <a:buNone/>
              <a:defRPr sz="1333">
                <a:solidFill>
                  <a:srgbClr val="637381"/>
                </a:solidFill>
              </a:defRPr>
            </a:lvl7pPr>
            <a:lvl8pPr lvl="7" algn="r">
              <a:buNone/>
              <a:defRPr sz="1333">
                <a:solidFill>
                  <a:srgbClr val="637381"/>
                </a:solidFill>
              </a:defRPr>
            </a:lvl8pPr>
            <a:lvl9pPr lvl="8" algn="r">
              <a:buNone/>
              <a:defRPr sz="1333">
                <a:solidFill>
                  <a:srgbClr val="637381"/>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Layout" Target="../diagrams/layout3.xml"/><Relationship Id="rId7" Type="http://schemas.openxmlformats.org/officeDocument/2006/relationships/image" Target="../media/image2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10" Type="http://schemas.openxmlformats.org/officeDocument/2006/relationships/image" Target="../media/image2.svg"/><Relationship Id="rId4" Type="http://schemas.openxmlformats.org/officeDocument/2006/relationships/image" Target="../media/image8.svg"/><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nnerpp.rice.edu/rpp-brokers-handbook/"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4621196" y="4293419"/>
            <a:ext cx="5609222" cy="1363215"/>
          </a:xfrm>
        </p:spPr>
        <p:txBody>
          <a:bodyPr anchor="t">
            <a:normAutofit fontScale="90000"/>
          </a:bodyPr>
          <a:lstStyle/>
          <a:p>
            <a:r>
              <a:rPr lang="en-US" sz="4400" dirty="0">
                <a:latin typeface="Franklin Gothic Book" panose="020B0503020102020204" pitchFamily="34" charset="0"/>
                <a:cs typeface="Segoe UI" panose="020B0502040204020203" pitchFamily="34" charset="0"/>
              </a:rPr>
              <a:t>Brokering Research-Practice Partnerships</a:t>
            </a:r>
            <a:br>
              <a:rPr lang="en-US" sz="4400" dirty="0">
                <a:latin typeface="Franklin Gothic Book" panose="020B0503020102020204" pitchFamily="34" charset="0"/>
                <a:cs typeface="Segoe UI" panose="020B0502040204020203" pitchFamily="34" charset="0"/>
              </a:rPr>
            </a:br>
            <a:br>
              <a:rPr lang="en-US" sz="4400" dirty="0">
                <a:latin typeface="Franklin Gothic Book" panose="020B0503020102020204" pitchFamily="34" charset="0"/>
                <a:cs typeface="Segoe UI" panose="020B0502040204020203" pitchFamily="34" charset="0"/>
              </a:rPr>
            </a:br>
            <a:r>
              <a:rPr lang="en-US" sz="2200" dirty="0">
                <a:latin typeface="Franklin Gothic Book" panose="020B0503020102020204" pitchFamily="34" charset="0"/>
                <a:cs typeface="Segoe UI" panose="020B0502040204020203" pitchFamily="34" charset="0"/>
              </a:rPr>
              <a:t>Jaynie C. Mitchell, EdD</a:t>
            </a:r>
            <a:br>
              <a:rPr lang="en-US" sz="2200" dirty="0">
                <a:latin typeface="Franklin Gothic Book" panose="020B0503020102020204" pitchFamily="34" charset="0"/>
                <a:cs typeface="Segoe UI" panose="020B0502040204020203" pitchFamily="34" charset="0"/>
              </a:rPr>
            </a:br>
            <a:r>
              <a:rPr lang="en-US" sz="2200" dirty="0">
                <a:latin typeface="Franklin Gothic Book" panose="020B0503020102020204" pitchFamily="34" charset="0"/>
                <a:cs typeface="Segoe UI" panose="020B0502040204020203" pitchFamily="34" charset="0"/>
              </a:rPr>
              <a:t>Brigham Young University Research Development</a:t>
            </a:r>
            <a:br>
              <a:rPr lang="en-US" sz="2200" dirty="0">
                <a:latin typeface="Franklin Gothic Book" panose="020B0503020102020204" pitchFamily="34" charset="0"/>
                <a:cs typeface="Segoe UI" panose="020B0502040204020203" pitchFamily="34" charset="0"/>
              </a:rPr>
            </a:br>
            <a:r>
              <a:rPr lang="en-US" sz="2200" dirty="0">
                <a:latin typeface="Franklin Gothic Book" panose="020B0503020102020204" pitchFamily="34" charset="0"/>
                <a:cs typeface="Segoe UI" panose="020B0502040204020203" pitchFamily="34" charset="0"/>
              </a:rPr>
              <a:t>April 25, 2022</a:t>
            </a:r>
            <a:br>
              <a:rPr lang="en-US" sz="4400" dirty="0">
                <a:latin typeface="Franklin Gothic Book" panose="020B0503020102020204" pitchFamily="34" charset="0"/>
                <a:cs typeface="Segoe UI" panose="020B0502040204020203" pitchFamily="34" charset="0"/>
              </a:rPr>
            </a:br>
            <a:endParaRPr lang="en-US" sz="4400" dirty="0">
              <a:latin typeface="Franklin Gothic Book" panose="020B0503020102020204" pitchFamily="34" charset="0"/>
              <a:cs typeface="Segoe UI" panose="020B0502040204020203" pitchFamily="34" charset="0"/>
            </a:endParaRPr>
          </a:p>
        </p:txBody>
      </p: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4654296" y="3698420"/>
            <a:ext cx="5609219" cy="576738"/>
          </a:xfrm>
        </p:spPr>
        <p:txBody>
          <a:bodyPr anchor="b">
            <a:normAutofit/>
          </a:bodyPr>
          <a:lstStyle/>
          <a:p>
            <a:pPr algn="l"/>
            <a:r>
              <a:rPr lang="en-US" sz="2000" dirty="0">
                <a:latin typeface="Franklin Gothic Book" panose="020B0503020102020204" pitchFamily="34" charset="0"/>
              </a:rPr>
              <a:t>How RD Can Help Researchers Share the Power</a:t>
            </a:r>
          </a:p>
        </p:txBody>
      </p:sp>
      <p:sp>
        <p:nvSpPr>
          <p:cNvPr id="29" name="Freeform: Shape 28">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EBA87361-6D30-46E4-834B-719CF5905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8332"/>
            <a:ext cx="356463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D89DB1C0-FEEC-4CB6-88B2-F9C5562E09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574" y="0"/>
            <a:ext cx="3913632" cy="228523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5250" y="164573"/>
            <a:ext cx="1636279" cy="1636279"/>
          </a:xfrm>
          <a:prstGeom prst="rect">
            <a:avLst/>
          </a:prstGeom>
        </p:spPr>
      </p:pic>
      <p:sp>
        <p:nvSpPr>
          <p:cNvPr id="37" name="Oval 36">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117" y="6159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08163D1C-ED91-4D5F-A33B-CF1256B27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7709" y="780500"/>
            <a:ext cx="2852928" cy="2852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0302" y="1293093"/>
            <a:ext cx="1827742" cy="1827742"/>
          </a:xfrm>
          <a:prstGeom prst="rect">
            <a:avLst/>
          </a:prstGeom>
        </p:spPr>
      </p:pic>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4539" y="2949910"/>
            <a:ext cx="2594886" cy="2594886"/>
          </a:xfrm>
          <a:prstGeom prst="rect">
            <a:avLst/>
          </a:prstGeom>
        </p:spPr>
      </p:pic>
      <p:sp>
        <p:nvSpPr>
          <p:cNvPr id="41" name="Freeform: Shape 40">
            <a:extLst>
              <a:ext uri="{FF2B5EF4-FFF2-40B4-BE49-F238E27FC236}">
                <a16:creationId xmlns:a16="http://schemas.microsoft.com/office/drawing/2014/main" id="{31103AB2-C090-458F-B752-294F23AFA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1"/>
            <a:ext cx="3439432" cy="3785157"/>
          </a:xfrm>
          <a:custGeom>
            <a:avLst/>
            <a:gdLst>
              <a:gd name="connsiteX0" fmla="*/ 198262 w 3439432"/>
              <a:gd name="connsiteY0" fmla="*/ 0 h 3785157"/>
              <a:gd name="connsiteX1" fmla="*/ 3439432 w 3439432"/>
              <a:gd name="connsiteY1" fmla="*/ 0 h 3785157"/>
              <a:gd name="connsiteX2" fmla="*/ 3439432 w 3439432"/>
              <a:gd name="connsiteY2" fmla="*/ 3697836 h 3785157"/>
              <a:gd name="connsiteX3" fmla="*/ 3318024 w 3439432"/>
              <a:gd name="connsiteY3" fmla="*/ 3729054 h 3785157"/>
              <a:gd name="connsiteX4" fmla="*/ 2761488 w 3439432"/>
              <a:gd name="connsiteY4" fmla="*/ 3785157 h 3785157"/>
              <a:gd name="connsiteX5" fmla="*/ 0 w 3439432"/>
              <a:gd name="connsiteY5" fmla="*/ 1023669 h 3785157"/>
              <a:gd name="connsiteX6" fmla="*/ 124151 w 3439432"/>
              <a:gd name="connsiteY6" fmla="*/ 202487 h 37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785157">
                <a:moveTo>
                  <a:pt x="198262" y="0"/>
                </a:moveTo>
                <a:lnTo>
                  <a:pt x="3439432" y="0"/>
                </a:lnTo>
                <a:lnTo>
                  <a:pt x="3439432" y="3697836"/>
                </a:lnTo>
                <a:lnTo>
                  <a:pt x="3318024" y="3729054"/>
                </a:lnTo>
                <a:cubicBezTo>
                  <a:pt x="3138258" y="3765839"/>
                  <a:pt x="2952129" y="3785157"/>
                  <a:pt x="2761488" y="3785157"/>
                </a:cubicBezTo>
                <a:cubicBezTo>
                  <a:pt x="1236360" y="3785157"/>
                  <a:pt x="0" y="2548797"/>
                  <a:pt x="0" y="1023669"/>
                </a:cubicBezTo>
                <a:cubicBezTo>
                  <a:pt x="0" y="737708"/>
                  <a:pt x="43466" y="461898"/>
                  <a:pt x="124151" y="20248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83D471F3-782A-4BA1-9CAB-FF5CDF0A7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8761" y="-4332"/>
            <a:ext cx="3273238" cy="3618965"/>
          </a:xfrm>
          <a:custGeom>
            <a:avLst/>
            <a:gdLst>
              <a:gd name="connsiteX0" fmla="*/ 210437 w 3273238"/>
              <a:gd name="connsiteY0" fmla="*/ 0 h 3618965"/>
              <a:gd name="connsiteX1" fmla="*/ 3273238 w 3273238"/>
              <a:gd name="connsiteY1" fmla="*/ 0 h 3618965"/>
              <a:gd name="connsiteX2" fmla="*/ 3273238 w 3273238"/>
              <a:gd name="connsiteY2" fmla="*/ 3526409 h 3618965"/>
              <a:gd name="connsiteX3" fmla="*/ 3118338 w 3273238"/>
              <a:gd name="connsiteY3" fmla="*/ 3566238 h 3618965"/>
              <a:gd name="connsiteX4" fmla="*/ 2595295 w 3273238"/>
              <a:gd name="connsiteY4" fmla="*/ 3618965 h 3618965"/>
              <a:gd name="connsiteX5" fmla="*/ 0 w 3273238"/>
              <a:gd name="connsiteY5" fmla="*/ 1023670 h 3618965"/>
              <a:gd name="connsiteX6" fmla="*/ 203951 w 3273238"/>
              <a:gd name="connsiteY6" fmla="*/ 13464 h 361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618965">
                <a:moveTo>
                  <a:pt x="210437" y="0"/>
                </a:moveTo>
                <a:lnTo>
                  <a:pt x="3273238" y="0"/>
                </a:lnTo>
                <a:lnTo>
                  <a:pt x="3273238" y="3526409"/>
                </a:lnTo>
                <a:lnTo>
                  <a:pt x="3118338" y="3566238"/>
                </a:lnTo>
                <a:cubicBezTo>
                  <a:pt x="2949390" y="3600810"/>
                  <a:pt x="2774463" y="3618965"/>
                  <a:pt x="2595295" y="3618965"/>
                </a:cubicBezTo>
                <a:cubicBezTo>
                  <a:pt x="1161953" y="3618965"/>
                  <a:pt x="0" y="2457012"/>
                  <a:pt x="0" y="1023670"/>
                </a:cubicBezTo>
                <a:cubicBezTo>
                  <a:pt x="0" y="665335"/>
                  <a:pt x="72622" y="323961"/>
                  <a:pt x="203951" y="1346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25024" y="327889"/>
            <a:ext cx="2260711" cy="2260711"/>
          </a:xfrm>
          <a:prstGeom prst="rect">
            <a:avLst/>
          </a:prstGeom>
        </p:spPr>
      </p:pic>
      <p:pic>
        <p:nvPicPr>
          <p:cNvPr id="6" name="Picture 5" descr="Graphical user interface&#10;&#10;Description automatically generated with medium confidence">
            <a:extLst>
              <a:ext uri="{FF2B5EF4-FFF2-40B4-BE49-F238E27FC236}">
                <a16:creationId xmlns:a16="http://schemas.microsoft.com/office/drawing/2014/main" id="{DB0BD55C-CCB5-4359-AD55-30A621777D1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38" y="5059164"/>
            <a:ext cx="2381084" cy="849651"/>
          </a:xfrm>
          <a:prstGeom prst="rect">
            <a:avLst/>
          </a:prstGeom>
        </p:spPr>
      </p:pic>
      <p:sp>
        <p:nvSpPr>
          <p:cNvPr id="4" name="TextBox 3">
            <a:extLst>
              <a:ext uri="{FF2B5EF4-FFF2-40B4-BE49-F238E27FC236}">
                <a16:creationId xmlns:a16="http://schemas.microsoft.com/office/drawing/2014/main" id="{49CC2AED-99CC-48AD-AB55-812FB40E4B05}"/>
              </a:ext>
            </a:extLst>
          </p:cNvPr>
          <p:cNvSpPr txBox="1"/>
          <p:nvPr/>
        </p:nvSpPr>
        <p:spPr>
          <a:xfrm>
            <a:off x="775045" y="6073407"/>
            <a:ext cx="3038764" cy="369332"/>
          </a:xfrm>
          <a:prstGeom prst="rect">
            <a:avLst/>
          </a:prstGeom>
          <a:noFill/>
        </p:spPr>
        <p:txBody>
          <a:bodyPr wrap="square" rtlCol="0">
            <a:spAutoFit/>
          </a:bodyPr>
          <a:lstStyle/>
          <a:p>
            <a:r>
              <a:rPr lang="en-US" dirty="0">
                <a:solidFill>
                  <a:schemeClr val="bg1"/>
                </a:solidFill>
              </a:rPr>
              <a:t> </a:t>
            </a:r>
          </a:p>
        </p:txBody>
      </p:sp>
      <p:pic>
        <p:nvPicPr>
          <p:cNvPr id="10" name="Picture 9">
            <a:extLst>
              <a:ext uri="{FF2B5EF4-FFF2-40B4-BE49-F238E27FC236}">
                <a16:creationId xmlns:a16="http://schemas.microsoft.com/office/drawing/2014/main" id="{913CEC02-9B9E-412F-97B3-8D3BC81BAFA9}"/>
              </a:ext>
            </a:extLst>
          </p:cNvPr>
          <p:cNvPicPr>
            <a:picLocks noChangeAspect="1"/>
          </p:cNvPicPr>
          <p:nvPr/>
        </p:nvPicPr>
        <p:blipFill>
          <a:blip r:embed="rId11"/>
          <a:stretch>
            <a:fillRect/>
          </a:stretch>
        </p:blipFill>
        <p:spPr>
          <a:xfrm>
            <a:off x="16176" y="5934436"/>
            <a:ext cx="2357270" cy="897943"/>
          </a:xfrm>
          <a:prstGeom prst="rect">
            <a:avLst/>
          </a:prstGeom>
        </p:spPr>
      </p:pic>
    </p:spTree>
    <p:extLst>
      <p:ext uri="{BB962C8B-B14F-4D97-AF65-F5344CB8AC3E}">
        <p14:creationId xmlns:p14="http://schemas.microsoft.com/office/powerpoint/2010/main" val="3223989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0">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12">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36E6660-3F97-48D9-B880-C7035E92392D}"/>
              </a:ext>
            </a:extLst>
          </p:cNvPr>
          <p:cNvSpPr>
            <a:spLocks noGrp="1"/>
          </p:cNvSpPr>
          <p:nvPr>
            <p:ph type="title"/>
          </p:nvPr>
        </p:nvSpPr>
        <p:spPr>
          <a:xfrm>
            <a:off x="838200" y="673770"/>
            <a:ext cx="3220329" cy="2027227"/>
          </a:xfrm>
        </p:spPr>
        <p:txBody>
          <a:bodyPr anchor="t">
            <a:normAutofit/>
          </a:bodyPr>
          <a:lstStyle/>
          <a:p>
            <a:r>
              <a:rPr lang="en-US" sz="3400" dirty="0">
                <a:solidFill>
                  <a:srgbClr val="FFFFFF"/>
                </a:solidFill>
                <a:latin typeface="Franklin Gothic Book" panose="020B0503020102020204" pitchFamily="34" charset="0"/>
                <a:cs typeface="Segoe UI" panose="020B0502040204020203" pitchFamily="34" charset="0"/>
              </a:rPr>
              <a:t>RPP </a:t>
            </a:r>
            <a:br>
              <a:rPr lang="en-US" sz="3400" dirty="0">
                <a:solidFill>
                  <a:srgbClr val="FFFFFF"/>
                </a:solidFill>
                <a:latin typeface="Franklin Gothic Book" panose="020B0503020102020204" pitchFamily="34" charset="0"/>
                <a:cs typeface="Segoe UI" panose="020B0502040204020203" pitchFamily="34" charset="0"/>
              </a:rPr>
            </a:br>
            <a:r>
              <a:rPr lang="en-US" sz="3400" dirty="0">
                <a:solidFill>
                  <a:srgbClr val="FFFFFF"/>
                </a:solidFill>
                <a:latin typeface="Franklin Gothic Book" panose="020B0503020102020204" pitchFamily="34" charset="0"/>
                <a:cs typeface="Segoe UI" panose="020B0502040204020203" pitchFamily="34" charset="0"/>
              </a:rPr>
              <a:t>Research Project </a:t>
            </a:r>
            <a:br>
              <a:rPr lang="en-US" sz="3400" dirty="0">
                <a:solidFill>
                  <a:srgbClr val="FFFFFF"/>
                </a:solidFill>
                <a:latin typeface="Franklin Gothic Book" panose="020B0503020102020204" pitchFamily="34" charset="0"/>
                <a:cs typeface="Segoe UI" panose="020B0502040204020203" pitchFamily="34" charset="0"/>
              </a:rPr>
            </a:br>
            <a:r>
              <a:rPr lang="en-US" sz="3400" dirty="0">
                <a:solidFill>
                  <a:srgbClr val="FFFFFF"/>
                </a:solidFill>
                <a:latin typeface="Franklin Gothic Book" panose="020B0503020102020204" pitchFamily="34" charset="0"/>
                <a:cs typeface="Segoe UI" panose="020B0502040204020203" pitchFamily="34" charset="0"/>
              </a:rPr>
              <a:t>Support </a:t>
            </a:r>
            <a:endParaRPr lang="en-US" sz="3400" dirty="0">
              <a:solidFill>
                <a:srgbClr val="FFFFFF"/>
              </a:solidFill>
            </a:endParaRPr>
          </a:p>
        </p:txBody>
      </p:sp>
      <p:graphicFrame>
        <p:nvGraphicFramePr>
          <p:cNvPr id="24" name="Content Placeholder 4">
            <a:extLst>
              <a:ext uri="{FF2B5EF4-FFF2-40B4-BE49-F238E27FC236}">
                <a16:creationId xmlns:a16="http://schemas.microsoft.com/office/drawing/2014/main" id="{E7C6A0F1-B6D7-4773-A006-501FCB6D2A83}"/>
              </a:ext>
            </a:extLst>
          </p:cNvPr>
          <p:cNvGraphicFramePr>
            <a:graphicFrameLocks noGrp="1"/>
          </p:cNvGraphicFramePr>
          <p:nvPr>
            <p:ph idx="1"/>
            <p:extLst>
              <p:ext uri="{D42A27DB-BD31-4B8C-83A1-F6EECF244321}">
                <p14:modId xmlns:p14="http://schemas.microsoft.com/office/powerpoint/2010/main" val="188121307"/>
              </p:ext>
            </p:extLst>
          </p:nvPr>
        </p:nvGraphicFramePr>
        <p:xfrm>
          <a:off x="5542672" y="541606"/>
          <a:ext cx="6136710" cy="5867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id="{11BCE51F-1EE9-4AFE-BC3F-00AD5D6341E3}"/>
              </a:ext>
            </a:extLst>
          </p:cNvPr>
          <p:cNvPicPr>
            <a:picLocks noChangeAspect="1"/>
          </p:cNvPicPr>
          <p:nvPr/>
        </p:nvPicPr>
        <p:blipFill>
          <a:blip r:embed="rId7"/>
          <a:stretch>
            <a:fillRect/>
          </a:stretch>
        </p:blipFill>
        <p:spPr>
          <a:xfrm>
            <a:off x="2709276" y="2251793"/>
            <a:ext cx="2492391" cy="1905211"/>
          </a:xfrm>
          <a:prstGeom prst="rect">
            <a:avLst/>
          </a:prstGeom>
        </p:spPr>
      </p:pic>
      <p:pic>
        <p:nvPicPr>
          <p:cNvPr id="8" name="Picture 7">
            <a:extLst>
              <a:ext uri="{FF2B5EF4-FFF2-40B4-BE49-F238E27FC236}">
                <a16:creationId xmlns:a16="http://schemas.microsoft.com/office/drawing/2014/main" id="{22E6EC96-C861-4782-A078-84FC5A3381A0}"/>
              </a:ext>
            </a:extLst>
          </p:cNvPr>
          <p:cNvPicPr>
            <a:picLocks noChangeAspect="1"/>
          </p:cNvPicPr>
          <p:nvPr/>
        </p:nvPicPr>
        <p:blipFill>
          <a:blip r:embed="rId8"/>
          <a:stretch>
            <a:fillRect/>
          </a:stretch>
        </p:blipFill>
        <p:spPr>
          <a:xfrm>
            <a:off x="356459" y="4060146"/>
            <a:ext cx="2760814" cy="2051865"/>
          </a:xfrm>
          <a:prstGeom prst="rect">
            <a:avLst/>
          </a:prstGeom>
        </p:spPr>
      </p:pic>
    </p:spTree>
    <p:extLst>
      <p:ext uri="{BB962C8B-B14F-4D97-AF65-F5344CB8AC3E}">
        <p14:creationId xmlns:p14="http://schemas.microsoft.com/office/powerpoint/2010/main" val="2437366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1EF6B-A2F6-46A0-9CC1-6520DDACD77C}"/>
              </a:ext>
            </a:extLst>
          </p:cNvPr>
          <p:cNvSpPr>
            <a:spLocks noGrp="1"/>
          </p:cNvSpPr>
          <p:nvPr>
            <p:ph type="title"/>
          </p:nvPr>
        </p:nvSpPr>
        <p:spPr/>
        <p:txBody>
          <a:bodyPr/>
          <a:lstStyle/>
          <a:p>
            <a:r>
              <a:rPr lang="en-US" dirty="0"/>
              <a:t>Lead institutions can build RPPs by</a:t>
            </a:r>
          </a:p>
        </p:txBody>
      </p:sp>
      <p:sp>
        <p:nvSpPr>
          <p:cNvPr id="3" name="Content Placeholder 2">
            <a:extLst>
              <a:ext uri="{FF2B5EF4-FFF2-40B4-BE49-F238E27FC236}">
                <a16:creationId xmlns:a16="http://schemas.microsoft.com/office/drawing/2014/main" id="{7165B31A-F601-4081-88F5-BF97F2C4CD70}"/>
              </a:ext>
            </a:extLst>
          </p:cNvPr>
          <p:cNvSpPr>
            <a:spLocks noGrp="1"/>
          </p:cNvSpPr>
          <p:nvPr>
            <p:ph idx="1"/>
          </p:nvPr>
        </p:nvSpPr>
        <p:spPr>
          <a:xfrm>
            <a:off x="0" y="1825624"/>
            <a:ext cx="12191999" cy="5032375"/>
          </a:xfrm>
        </p:spPr>
        <p:txBody>
          <a:bodyPr/>
          <a:lstStyle/>
          <a:p>
            <a:endParaRPr lang="en-US" dirty="0"/>
          </a:p>
        </p:txBody>
      </p:sp>
      <p:pic>
        <p:nvPicPr>
          <p:cNvPr id="5" name="Picture 4">
            <a:extLst>
              <a:ext uri="{FF2B5EF4-FFF2-40B4-BE49-F238E27FC236}">
                <a16:creationId xmlns:a16="http://schemas.microsoft.com/office/drawing/2014/main" id="{2A3B9DE3-37F6-4341-97DE-239FB3D28C48}"/>
              </a:ext>
            </a:extLst>
          </p:cNvPr>
          <p:cNvPicPr>
            <a:picLocks noChangeAspect="1"/>
          </p:cNvPicPr>
          <p:nvPr/>
        </p:nvPicPr>
        <p:blipFill>
          <a:blip r:embed="rId2"/>
          <a:stretch>
            <a:fillRect/>
          </a:stretch>
        </p:blipFill>
        <p:spPr>
          <a:xfrm>
            <a:off x="253936" y="1445780"/>
            <a:ext cx="11684126" cy="5333438"/>
          </a:xfrm>
          <a:prstGeom prst="rect">
            <a:avLst/>
          </a:prstGeom>
        </p:spPr>
      </p:pic>
    </p:spTree>
    <p:extLst>
      <p:ext uri="{BB962C8B-B14F-4D97-AF65-F5344CB8AC3E}">
        <p14:creationId xmlns:p14="http://schemas.microsoft.com/office/powerpoint/2010/main" val="3787666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A146BC-EE8C-4535-98EB-72A65030798F}"/>
              </a:ext>
            </a:extLst>
          </p:cNvPr>
          <p:cNvSpPr>
            <a:spLocks noGrp="1"/>
          </p:cNvSpPr>
          <p:nvPr>
            <p:ph type="title"/>
          </p:nvPr>
        </p:nvSpPr>
        <p:spPr>
          <a:xfrm>
            <a:off x="129309" y="586855"/>
            <a:ext cx="5283200" cy="3387497"/>
          </a:xfrm>
        </p:spPr>
        <p:txBody>
          <a:bodyPr anchor="b">
            <a:normAutofit/>
          </a:bodyPr>
          <a:lstStyle/>
          <a:p>
            <a:pPr algn="r"/>
            <a:r>
              <a:rPr lang="en-US" sz="4000" dirty="0">
                <a:solidFill>
                  <a:srgbClr val="FFFFFF"/>
                </a:solidFill>
              </a:rPr>
              <a:t>2022-2024 </a:t>
            </a:r>
            <a:br>
              <a:rPr lang="en-US" sz="4000" dirty="0">
                <a:solidFill>
                  <a:srgbClr val="FFFFFF"/>
                </a:solidFill>
              </a:rPr>
            </a:br>
            <a:r>
              <a:rPr lang="en-US" sz="4000" dirty="0">
                <a:solidFill>
                  <a:srgbClr val="FFFFFF"/>
                </a:solidFill>
              </a:rPr>
              <a:t>CITES Fellowship Grant</a:t>
            </a:r>
            <a:br>
              <a:rPr lang="en-US" sz="4000" dirty="0">
                <a:solidFill>
                  <a:srgbClr val="FFFFFF"/>
                </a:solidFill>
              </a:rPr>
            </a:br>
            <a:r>
              <a:rPr lang="en-US" sz="2400" dirty="0">
                <a:solidFill>
                  <a:schemeClr val="bg1"/>
                </a:solidFill>
              </a:rPr>
              <a:t>Heather Leary, PhD, IP&amp;T </a:t>
            </a:r>
            <a:br>
              <a:rPr lang="en-US" sz="2400" dirty="0">
                <a:solidFill>
                  <a:schemeClr val="bg1"/>
                </a:solidFill>
              </a:rPr>
            </a:br>
            <a:r>
              <a:rPr lang="en-US" sz="2400" dirty="0">
                <a:solidFill>
                  <a:schemeClr val="bg1"/>
                </a:solidFill>
              </a:rPr>
              <a:t>Jaynie Mitchell, EdD, MSE Dean’s Office</a:t>
            </a:r>
            <a:br>
              <a:rPr lang="en-US" sz="2400" dirty="0">
                <a:solidFill>
                  <a:schemeClr val="bg1"/>
                </a:solidFill>
              </a:rPr>
            </a:br>
            <a:r>
              <a:rPr lang="en-US" sz="4000" dirty="0">
                <a:solidFill>
                  <a:srgbClr val="FFFFFF"/>
                </a:solidFill>
              </a:rPr>
              <a:t> </a:t>
            </a:r>
          </a:p>
        </p:txBody>
      </p:sp>
      <p:sp>
        <p:nvSpPr>
          <p:cNvPr id="3" name="Content Placeholder 2">
            <a:extLst>
              <a:ext uri="{FF2B5EF4-FFF2-40B4-BE49-F238E27FC236}">
                <a16:creationId xmlns:a16="http://schemas.microsoft.com/office/drawing/2014/main" id="{E03F6D15-7E8A-49F1-9BC0-A351786D56E6}"/>
              </a:ext>
            </a:extLst>
          </p:cNvPr>
          <p:cNvSpPr>
            <a:spLocks noGrp="1"/>
          </p:cNvSpPr>
          <p:nvPr>
            <p:ph idx="1"/>
          </p:nvPr>
        </p:nvSpPr>
        <p:spPr>
          <a:xfrm>
            <a:off x="5878688" y="230909"/>
            <a:ext cx="6018344" cy="6268213"/>
          </a:xfrm>
        </p:spPr>
        <p:txBody>
          <a:bodyPr anchor="ctr">
            <a:normAutofit/>
          </a:bodyPr>
          <a:lstStyle/>
          <a:p>
            <a:pPr marL="0" indent="0">
              <a:buNone/>
            </a:pPr>
            <a:r>
              <a:rPr lang="en-US" dirty="0"/>
              <a:t>Qualitative, exploratory case study to investigate the supports offered to early-stage Research-Practice Partnership (RPP) projects and explore how up to eight (8) RPP project teams form and function over time.</a:t>
            </a:r>
          </a:p>
          <a:p>
            <a:pPr marL="0" indent="0">
              <a:buNone/>
            </a:pPr>
            <a:endParaRPr lang="en-US" dirty="0"/>
          </a:p>
          <a:p>
            <a:pPr marL="0" indent="0">
              <a:buNone/>
            </a:pPr>
            <a:r>
              <a:rPr lang="en-US" sz="2400" dirty="0"/>
              <a:t>Research Questions:</a:t>
            </a:r>
          </a:p>
          <a:p>
            <a:pPr marL="514350" indent="-514350">
              <a:buAutoNum type="arabicPeriod"/>
            </a:pPr>
            <a:r>
              <a:rPr lang="en-US" sz="2400" dirty="0"/>
              <a:t>How do BYU-PSP RPP project teams form and progress through their lifecycle?</a:t>
            </a:r>
          </a:p>
          <a:p>
            <a:pPr marL="514350" indent="-514350">
              <a:buAutoNum type="arabicPeriod"/>
            </a:pPr>
            <a:r>
              <a:rPr lang="en-US" sz="2400" dirty="0"/>
              <a:t>How does the institution provide support to BYU-PSP RPP projects?</a:t>
            </a:r>
          </a:p>
          <a:p>
            <a:pPr marL="514350" indent="-514350">
              <a:buAutoNum type="arabicPeriod"/>
            </a:pPr>
            <a:r>
              <a:rPr lang="en-US" sz="2400" dirty="0"/>
              <a:t>How is this support received throughout a RPP project’s lifecycle?</a:t>
            </a:r>
          </a:p>
        </p:txBody>
      </p:sp>
    </p:spTree>
    <p:extLst>
      <p:ext uri="{BB962C8B-B14F-4D97-AF65-F5344CB8AC3E}">
        <p14:creationId xmlns:p14="http://schemas.microsoft.com/office/powerpoint/2010/main" val="152096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D4DE374-E6B8-4ED7-A164-5E136759932C}"/>
              </a:ext>
            </a:extLst>
          </p:cNvPr>
          <p:cNvSpPr>
            <a:spLocks noGrp="1"/>
          </p:cNvSpPr>
          <p:nvPr>
            <p:ph type="title"/>
          </p:nvPr>
        </p:nvSpPr>
        <p:spPr>
          <a:xfrm>
            <a:off x="524741" y="620392"/>
            <a:ext cx="3808268" cy="5504688"/>
          </a:xfrm>
        </p:spPr>
        <p:txBody>
          <a:bodyPr>
            <a:normAutofit/>
          </a:bodyPr>
          <a:lstStyle/>
          <a:p>
            <a:r>
              <a:rPr lang="en-US" sz="5600" dirty="0">
                <a:solidFill>
                  <a:schemeClr val="bg1"/>
                </a:solidFill>
              </a:rPr>
              <a:t>Learn more about Research-Practice Partnerships</a:t>
            </a:r>
          </a:p>
        </p:txBody>
      </p:sp>
      <p:graphicFrame>
        <p:nvGraphicFramePr>
          <p:cNvPr id="5" name="Content Placeholder 2">
            <a:extLst>
              <a:ext uri="{FF2B5EF4-FFF2-40B4-BE49-F238E27FC236}">
                <a16:creationId xmlns:a16="http://schemas.microsoft.com/office/drawing/2014/main" id="{5F6D67E7-B91F-4F7C-99F1-FA7873A6D1B5}"/>
              </a:ext>
            </a:extLst>
          </p:cNvPr>
          <p:cNvGraphicFramePr>
            <a:graphicFrameLocks noGrp="1"/>
          </p:cNvGraphicFramePr>
          <p:nvPr>
            <p:ph idx="1"/>
            <p:extLst>
              <p:ext uri="{D42A27DB-BD31-4B8C-83A1-F6EECF244321}">
                <p14:modId xmlns:p14="http://schemas.microsoft.com/office/powerpoint/2010/main" val="2154241061"/>
              </p:ext>
            </p:extLst>
          </p:nvPr>
        </p:nvGraphicFramePr>
        <p:xfrm>
          <a:off x="5468388" y="620392"/>
          <a:ext cx="6377247"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2857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38E3B19B-67EF-4D19-929F-F3E7385427BA}"/>
              </a:ext>
            </a:extLst>
          </p:cNvPr>
          <p:cNvSpPr>
            <a:spLocks noGrp="1"/>
          </p:cNvSpPr>
          <p:nvPr>
            <p:ph type="title"/>
          </p:nvPr>
        </p:nvSpPr>
        <p:spPr>
          <a:xfrm>
            <a:off x="838200" y="365125"/>
            <a:ext cx="5393361" cy="1325563"/>
          </a:xfrm>
        </p:spPr>
        <p:txBody>
          <a:bodyPr vert="horz" lIns="91440" tIns="45720" rIns="91440" bIns="45720" rtlCol="0" anchor="ctr">
            <a:normAutofit/>
          </a:bodyPr>
          <a:lstStyle/>
          <a:p>
            <a:br>
              <a:rPr lang="en-US" sz="2400" dirty="0"/>
            </a:br>
            <a:endParaRPr lang="en-US" sz="2400" dirty="0"/>
          </a:p>
        </p:txBody>
      </p:sp>
      <p:sp>
        <p:nvSpPr>
          <p:cNvPr id="4" name="TextBox 3">
            <a:extLst>
              <a:ext uri="{FF2B5EF4-FFF2-40B4-BE49-F238E27FC236}">
                <a16:creationId xmlns:a16="http://schemas.microsoft.com/office/drawing/2014/main" id="{BBE9A568-A421-41CB-A4D9-3C0688304C8A}"/>
              </a:ext>
            </a:extLst>
          </p:cNvPr>
          <p:cNvSpPr txBox="1"/>
          <p:nvPr/>
        </p:nvSpPr>
        <p:spPr>
          <a:xfrm>
            <a:off x="-41781" y="496904"/>
            <a:ext cx="5959125" cy="523220"/>
          </a:xfrm>
          <a:prstGeom prst="rect">
            <a:avLst/>
          </a:prstGeom>
          <a:noFill/>
        </p:spPr>
        <p:txBody>
          <a:bodyPr wrap="square" rtlCol="0">
            <a:spAutoFit/>
          </a:bodyPr>
          <a:lstStyle/>
          <a:p>
            <a:pPr algn="ctr">
              <a:spcAft>
                <a:spcPts val="600"/>
              </a:spcAft>
            </a:pPr>
            <a:r>
              <a:rPr lang="en-US" sz="2800" dirty="0"/>
              <a:t>How can RD lead the work?</a:t>
            </a:r>
          </a:p>
        </p:txBody>
      </p:sp>
      <p:pic>
        <p:nvPicPr>
          <p:cNvPr id="39" name="Picture 38">
            <a:extLst>
              <a:ext uri="{FF2B5EF4-FFF2-40B4-BE49-F238E27FC236}">
                <a16:creationId xmlns:a16="http://schemas.microsoft.com/office/drawing/2014/main" id="{FA032A9B-5922-CADA-BF67-3AF251E39256}"/>
              </a:ext>
            </a:extLst>
          </p:cNvPr>
          <p:cNvPicPr>
            <a:picLocks noChangeAspect="1"/>
          </p:cNvPicPr>
          <p:nvPr/>
        </p:nvPicPr>
        <p:blipFill rotWithShape="1">
          <a:blip r:embed="rId2"/>
          <a:srcRect l="9658" r="23590" b="-2"/>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45"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EDF2511F-2E72-4BB2-E21B-71DE50FC6B0D}"/>
              </a:ext>
            </a:extLst>
          </p:cNvPr>
          <p:cNvGraphicFramePr>
            <a:graphicFrameLocks noGrp="1"/>
          </p:cNvGraphicFramePr>
          <p:nvPr>
            <p:ph idx="1"/>
            <p:extLst>
              <p:ext uri="{D42A27DB-BD31-4B8C-83A1-F6EECF244321}">
                <p14:modId xmlns:p14="http://schemas.microsoft.com/office/powerpoint/2010/main" val="3529535145"/>
              </p:ext>
            </p:extLst>
          </p:nvPr>
        </p:nvGraphicFramePr>
        <p:xfrm>
          <a:off x="838200" y="1825625"/>
          <a:ext cx="539336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78885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492914" y="690159"/>
            <a:ext cx="11206175" cy="104693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4533" b="1" dirty="0">
                <a:solidFill>
                  <a:schemeClr val="bg1"/>
                </a:solidFill>
              </a:rPr>
              <a:t>The NORDP Climate Survey is Coming!</a:t>
            </a:r>
          </a:p>
        </p:txBody>
      </p:sp>
      <p:sp>
        <p:nvSpPr>
          <p:cNvPr id="3" name="Title 2"/>
          <p:cNvSpPr txBox="1">
            <a:spLocks/>
          </p:cNvSpPr>
          <p:nvPr/>
        </p:nvSpPr>
        <p:spPr>
          <a:xfrm>
            <a:off x="492914" y="1892278"/>
            <a:ext cx="11206175" cy="222590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3200" dirty="0">
                <a:solidFill>
                  <a:schemeClr val="accent6"/>
                </a:solidFill>
              </a:rPr>
              <a:t>NORDP is partnering with </a:t>
            </a:r>
            <a:r>
              <a:rPr lang="en-US" sz="3200" dirty="0" err="1">
                <a:solidFill>
                  <a:schemeClr val="accent6"/>
                </a:solidFill>
              </a:rPr>
              <a:t>Kanarys</a:t>
            </a:r>
            <a:r>
              <a:rPr lang="en-US" sz="3200" dirty="0">
                <a:solidFill>
                  <a:schemeClr val="accent6"/>
                </a:solidFill>
              </a:rPr>
              <a:t> to launch the 2022 NORDP climate survey next month! The results of this survey will drive decision-making, policies, and programming within NORDP, and </a:t>
            </a:r>
            <a:r>
              <a:rPr lang="en-US" sz="3200" b="1" dirty="0">
                <a:solidFill>
                  <a:schemeClr val="accent6"/>
                </a:solidFill>
              </a:rPr>
              <a:t>we want to hear from you</a:t>
            </a:r>
            <a:r>
              <a:rPr lang="en-US" sz="3200" dirty="0">
                <a:solidFill>
                  <a:schemeClr val="accent6"/>
                </a:solidFill>
              </a:rPr>
              <a:t>.</a:t>
            </a:r>
          </a:p>
        </p:txBody>
      </p:sp>
      <p:sp>
        <p:nvSpPr>
          <p:cNvPr id="4" name="Title 2"/>
          <p:cNvSpPr txBox="1">
            <a:spLocks/>
          </p:cNvSpPr>
          <p:nvPr/>
        </p:nvSpPr>
        <p:spPr>
          <a:xfrm>
            <a:off x="492914" y="4362026"/>
            <a:ext cx="11206175" cy="222590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3200" dirty="0">
                <a:solidFill>
                  <a:schemeClr val="bg1"/>
                </a:solidFill>
              </a:rPr>
              <a:t>Be on the lookout for this survey to arrive in your inbox during the month of May. The first 30 respondents will be eligible for a variety of prizes!</a:t>
            </a:r>
          </a:p>
        </p:txBody>
      </p:sp>
    </p:spTree>
    <p:extLst>
      <p:ext uri="{BB962C8B-B14F-4D97-AF65-F5344CB8AC3E}">
        <p14:creationId xmlns:p14="http://schemas.microsoft.com/office/powerpoint/2010/main" val="14074104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041" y="982364"/>
            <a:ext cx="2659472" cy="2659472"/>
          </a:xfrm>
          <a:prstGeom prst="rect">
            <a:avLst/>
          </a:prstGeom>
        </p:spPr>
      </p:pic>
      <p:cxnSp>
        <p:nvCxnSpPr>
          <p:cNvPr id="16" name="Straight Connector 15">
            <a:extLst>
              <a:ext uri="{FF2B5EF4-FFF2-40B4-BE49-F238E27FC236}">
                <a16:creationId xmlns:a16="http://schemas.microsoft.com/office/drawing/2014/main" id="{DFDA47BC-3069-47F5-8257-24B3B1F76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12927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90143" y="983211"/>
            <a:ext cx="2646677" cy="2646677"/>
          </a:xfrm>
          <a:prstGeom prst="rect">
            <a:avLst/>
          </a:prstGeom>
        </p:spPr>
      </p:pic>
      <p:cxnSp>
        <p:nvCxnSpPr>
          <p:cNvPr id="20" name="Straight Connector 19">
            <a:extLst>
              <a:ext uri="{FF2B5EF4-FFF2-40B4-BE49-F238E27FC236}">
                <a16:creationId xmlns:a16="http://schemas.microsoft.com/office/drawing/2014/main" id="{942B920A-73AD-402A-8EEF-B88E1A9398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768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56859" y="982364"/>
            <a:ext cx="2648371" cy="2648371"/>
          </a:xfrm>
          <a:prstGeom prst="rect">
            <a:avLst/>
          </a:prstGeom>
        </p:spPr>
      </p:pic>
      <p:cxnSp>
        <p:nvCxnSpPr>
          <p:cNvPr id="22" name="Straight Connector 21">
            <a:extLst>
              <a:ext uri="{FF2B5EF4-FFF2-40B4-BE49-F238E27FC236}">
                <a16:creationId xmlns:a16="http://schemas.microsoft.com/office/drawing/2014/main" id="{00C9EB70-BC82-414A-BF8D-AD7FC6727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609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225269" y="1004677"/>
            <a:ext cx="2648372" cy="2648372"/>
          </a:xfrm>
          <a:prstGeom prst="rect">
            <a:avLst/>
          </a:prstGeom>
        </p:spPr>
      </p:pic>
      <p:sp>
        <p:nvSpPr>
          <p:cNvPr id="18" name="Rectangle 17">
            <a:extLst>
              <a:ext uri="{FF2B5EF4-FFF2-40B4-BE49-F238E27FC236}">
                <a16:creationId xmlns:a16="http://schemas.microsoft.com/office/drawing/2014/main" id="{7AE95D8F-9825-4222-8846-E3461598C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527538" y="4756638"/>
            <a:ext cx="11139854" cy="930447"/>
          </a:xfrm>
        </p:spPr>
        <p:txBody>
          <a:bodyPr>
            <a:normAutofit/>
          </a:bodyPr>
          <a:lstStyle/>
          <a:p>
            <a:r>
              <a:rPr lang="en-US" sz="5400" dirty="0">
                <a:solidFill>
                  <a:srgbClr val="FFFFFF"/>
                </a:solidFill>
                <a:latin typeface="Franklin Gothic Book" panose="020B0503020102020204" pitchFamily="34" charset="0"/>
                <a:cs typeface="Segoe UI" panose="020B0502040204020203" pitchFamily="34" charset="0"/>
              </a:rPr>
              <a:t>Questions? </a:t>
            </a:r>
          </a:p>
        </p:txBody>
      </p:sp>
      <p:cxnSp>
        <p:nvCxnSpPr>
          <p:cNvPr id="24" name="Straight Connector 23">
            <a:extLst>
              <a:ext uri="{FF2B5EF4-FFF2-40B4-BE49-F238E27FC236}">
                <a16:creationId xmlns:a16="http://schemas.microsoft.com/office/drawing/2014/main" id="{3217665F-0036-444A-8D4A-33AF36A36A4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1339362" y="5815698"/>
            <a:ext cx="9144000" cy="420001"/>
          </a:xfrm>
        </p:spPr>
        <p:txBody>
          <a:bodyPr>
            <a:normAutofit/>
          </a:bodyPr>
          <a:lstStyle/>
          <a:p>
            <a:r>
              <a:rPr lang="en-US" sz="2000" dirty="0">
                <a:solidFill>
                  <a:srgbClr val="E7E6E6"/>
                </a:solidFill>
                <a:latin typeface="Segoe UI" panose="020B0502040204020203" pitchFamily="34" charset="0"/>
                <a:cs typeface="Segoe UI" panose="020B0502040204020203" pitchFamily="34" charset="0"/>
              </a:rPr>
              <a:t>Contact </a:t>
            </a:r>
            <a:r>
              <a:rPr lang="en-US" sz="2000" dirty="0">
                <a:solidFill>
                  <a:schemeClr val="bg1"/>
                </a:solidFill>
                <a:latin typeface="Segoe UI" panose="020B0502040204020203" pitchFamily="34" charset="0"/>
                <a:cs typeface="Segoe UI" panose="020B0502040204020203" pitchFamily="34" charset="0"/>
              </a:rPr>
              <a:t>Jaynie_Mitchell@byu.edu</a:t>
            </a:r>
          </a:p>
        </p:txBody>
      </p:sp>
    </p:spTree>
    <p:extLst>
      <p:ext uri="{BB962C8B-B14F-4D97-AF65-F5344CB8AC3E}">
        <p14:creationId xmlns:p14="http://schemas.microsoft.com/office/powerpoint/2010/main" val="237296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A8632C-470D-4759-8516-2BC15596303A}"/>
              </a:ext>
            </a:extLst>
          </p:cNvPr>
          <p:cNvSpPr>
            <a:spLocks noGrp="1"/>
          </p:cNvSpPr>
          <p:nvPr>
            <p:ph type="title"/>
          </p:nvPr>
        </p:nvSpPr>
        <p:spPr>
          <a:xfrm>
            <a:off x="838200" y="557188"/>
            <a:ext cx="10515600" cy="1133499"/>
          </a:xfrm>
        </p:spPr>
        <p:txBody>
          <a:bodyPr>
            <a:normAutofit fontScale="90000"/>
          </a:bodyPr>
          <a:lstStyle/>
          <a:p>
            <a:pPr algn="ctr"/>
            <a:r>
              <a:rPr lang="en-US" sz="5200" dirty="0"/>
              <a:t>Welcome!</a:t>
            </a:r>
            <a:br>
              <a:rPr lang="en-US" sz="5200" dirty="0"/>
            </a:br>
            <a:endParaRPr lang="en-US" sz="5200" dirty="0"/>
          </a:p>
        </p:txBody>
      </p:sp>
      <p:graphicFrame>
        <p:nvGraphicFramePr>
          <p:cNvPr id="5" name="Content Placeholder 2">
            <a:extLst>
              <a:ext uri="{FF2B5EF4-FFF2-40B4-BE49-F238E27FC236}">
                <a16:creationId xmlns:a16="http://schemas.microsoft.com/office/drawing/2014/main" id="{B02032D5-6C95-DC4A-1790-C3A06941C88F}"/>
              </a:ext>
            </a:extLst>
          </p:cNvPr>
          <p:cNvGraphicFramePr>
            <a:graphicFrameLocks noGrp="1"/>
          </p:cNvGraphicFramePr>
          <p:nvPr>
            <p:ph idx="1"/>
            <p:extLst>
              <p:ext uri="{D42A27DB-BD31-4B8C-83A1-F6EECF244321}">
                <p14:modId xmlns:p14="http://schemas.microsoft.com/office/powerpoint/2010/main" val="1819543307"/>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0732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39C753-A4A5-4C13-8C72-4ADB060F3619}"/>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Research-Practice Partnerships (RPPs)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30AC92B-673B-4DA0-9EB5-4A1C829B545F}"/>
              </a:ext>
            </a:extLst>
          </p:cNvPr>
          <p:cNvSpPr>
            <a:spLocks noGrp="1"/>
          </p:cNvSpPr>
          <p:nvPr>
            <p:ph idx="1"/>
          </p:nvPr>
        </p:nvSpPr>
        <p:spPr>
          <a:xfrm>
            <a:off x="4447308" y="591344"/>
            <a:ext cx="6906491" cy="5585619"/>
          </a:xfrm>
        </p:spPr>
        <p:txBody>
          <a:bodyPr anchor="ctr">
            <a:normAutofit/>
          </a:bodyPr>
          <a:lstStyle/>
          <a:p>
            <a:pPr marL="0" indent="0">
              <a:spcBef>
                <a:spcPts val="600"/>
              </a:spcBef>
              <a:spcAft>
                <a:spcPts val="600"/>
              </a:spcAft>
              <a:buNone/>
            </a:pPr>
            <a:r>
              <a:rPr lang="en-US" b="1" dirty="0"/>
              <a:t>Research-Practice Partnerships are: </a:t>
            </a:r>
          </a:p>
          <a:p>
            <a:pPr>
              <a:spcBef>
                <a:spcPts val="600"/>
              </a:spcBef>
              <a:spcAft>
                <a:spcPts val="600"/>
              </a:spcAft>
            </a:pPr>
            <a:r>
              <a:rPr lang="en-US" dirty="0"/>
              <a:t>Long-term, </a:t>
            </a:r>
            <a:r>
              <a:rPr lang="en-US" i="1" dirty="0"/>
              <a:t>collaborative</a:t>
            </a:r>
            <a:r>
              <a:rPr lang="en-US" dirty="0"/>
              <a:t> (researcher-practitioner) research efforts based on the principles of mutualism and equity</a:t>
            </a:r>
          </a:p>
          <a:p>
            <a:pPr>
              <a:spcBef>
                <a:spcPts val="600"/>
              </a:spcBef>
              <a:spcAft>
                <a:spcPts val="600"/>
              </a:spcAft>
            </a:pPr>
            <a:r>
              <a:rPr lang="en-US" dirty="0"/>
              <a:t>Researchers and their community-based partners co-develop research questions, goals, and outcomes based on the partner’s needs and interests</a:t>
            </a:r>
          </a:p>
          <a:p>
            <a:pPr>
              <a:spcBef>
                <a:spcPts val="600"/>
              </a:spcBef>
              <a:spcAft>
                <a:spcPts val="600"/>
              </a:spcAft>
            </a:pPr>
            <a:r>
              <a:rPr lang="en-US" dirty="0"/>
              <a:t>Study findings have practical application and are broadly shared by the team in both the research and practice communities</a:t>
            </a:r>
          </a:p>
          <a:p>
            <a:pPr>
              <a:spcBef>
                <a:spcPts val="600"/>
              </a:spcBef>
              <a:spcAft>
                <a:spcPts val="600"/>
              </a:spcAft>
            </a:pPr>
            <a:endParaRPr lang="en-US" dirty="0"/>
          </a:p>
        </p:txBody>
      </p:sp>
      <p:sp>
        <p:nvSpPr>
          <p:cNvPr id="4" name="TextBox 3">
            <a:extLst>
              <a:ext uri="{FF2B5EF4-FFF2-40B4-BE49-F238E27FC236}">
                <a16:creationId xmlns:a16="http://schemas.microsoft.com/office/drawing/2014/main" id="{8320A59A-17D8-413C-A4C1-0C60DD61C05F}"/>
              </a:ext>
            </a:extLst>
          </p:cNvPr>
          <p:cNvSpPr txBox="1"/>
          <p:nvPr/>
        </p:nvSpPr>
        <p:spPr>
          <a:xfrm>
            <a:off x="3483277" y="5584805"/>
            <a:ext cx="7785220" cy="954107"/>
          </a:xfrm>
          <a:prstGeom prst="rect">
            <a:avLst/>
          </a:prstGeom>
          <a:noFill/>
        </p:spPr>
        <p:txBody>
          <a:bodyPr wrap="square" rtlCol="0">
            <a:spAutoFit/>
          </a:bodyPr>
          <a:lstStyle/>
          <a:p>
            <a:r>
              <a:rPr lang="en-US" sz="2800" dirty="0">
                <a:solidFill>
                  <a:schemeClr val="accent6">
                    <a:lumMod val="75000"/>
                  </a:schemeClr>
                </a:solidFill>
              </a:rPr>
              <a:t>Chat prompt: How does this model shift the power dynamics of traditional research?</a:t>
            </a:r>
          </a:p>
        </p:txBody>
      </p:sp>
    </p:spTree>
    <p:extLst>
      <p:ext uri="{BB962C8B-B14F-4D97-AF65-F5344CB8AC3E}">
        <p14:creationId xmlns:p14="http://schemas.microsoft.com/office/powerpoint/2010/main" val="2653923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CB95732-565A-4D2C-A3AB-CC460C0D38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7F1AF47-AE98-4034-BD91-1976FA4D9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EC0EE2B-2029-48DD-893D-F528E651B0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7200" y="8482"/>
            <a:ext cx="3568276" cy="6858000"/>
          </a:xfrm>
          <a:prstGeom prst="rect">
            <a:avLst/>
          </a:prstGeom>
          <a:gradFill>
            <a:gsLst>
              <a:gs pos="0">
                <a:schemeClr val="accent1">
                  <a:alpha val="32000"/>
                </a:schemeClr>
              </a:gs>
              <a:gs pos="70000">
                <a:srgbClr val="000000">
                  <a:alpha val="0"/>
                </a:srgb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45AE1D08-1ED1-4F59-B42F-4D8EA33DC8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Rectangle 28">
            <a:extLst>
              <a:ext uri="{FF2B5EF4-FFF2-40B4-BE49-F238E27FC236}">
                <a16:creationId xmlns:a16="http://schemas.microsoft.com/office/drawing/2014/main" id="{9A79B912-88EA-4640-BDEB-51B3B11A02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24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0D9B4E-C292-45AA-8116-562703040382}"/>
              </a:ext>
            </a:extLst>
          </p:cNvPr>
          <p:cNvSpPr>
            <a:spLocks noGrp="1"/>
          </p:cNvSpPr>
          <p:nvPr>
            <p:ph type="title"/>
          </p:nvPr>
        </p:nvSpPr>
        <p:spPr>
          <a:xfrm>
            <a:off x="-4279" y="236407"/>
            <a:ext cx="4058063" cy="5533866"/>
          </a:xfrm>
        </p:spPr>
        <p:txBody>
          <a:bodyPr vert="horz" lIns="91440" tIns="45720" rIns="91440" bIns="45720" rtlCol="0" anchor="t">
            <a:normAutofit fontScale="90000"/>
          </a:bodyPr>
          <a:lstStyle/>
          <a:p>
            <a:pPr algn="ctr">
              <a:lnSpc>
                <a:spcPct val="100000"/>
              </a:lnSpc>
            </a:pPr>
            <a:r>
              <a:rPr lang="en-US" sz="3600" dirty="0">
                <a:solidFill>
                  <a:srgbClr val="FFFFFF"/>
                </a:solidFill>
              </a:rPr>
              <a:t>BYU’s McKay School of Education leads a </a:t>
            </a:r>
            <a:br>
              <a:rPr lang="en-US" sz="3600" dirty="0">
                <a:solidFill>
                  <a:srgbClr val="FFFFFF"/>
                </a:solidFill>
              </a:rPr>
            </a:br>
            <a:r>
              <a:rPr lang="en-US" sz="3600" dirty="0">
                <a:solidFill>
                  <a:srgbClr val="FFFFFF"/>
                </a:solidFill>
              </a:rPr>
              <a:t>Research-Practice Partnership (RPP) that supports the development of research projects within our five </a:t>
            </a:r>
            <a:br>
              <a:rPr lang="en-US" sz="3600" dirty="0">
                <a:solidFill>
                  <a:srgbClr val="FFFFFF"/>
                </a:solidFill>
              </a:rPr>
            </a:br>
            <a:r>
              <a:rPr lang="en-US" sz="3600" i="1" dirty="0">
                <a:solidFill>
                  <a:srgbClr val="FFFFFF"/>
                </a:solidFill>
              </a:rPr>
              <a:t>BYU-Public School Partnership </a:t>
            </a:r>
            <a:r>
              <a:rPr lang="en-US" sz="3600" dirty="0">
                <a:solidFill>
                  <a:srgbClr val="FFFFFF"/>
                </a:solidFill>
              </a:rPr>
              <a:t>(BYU-PSP) </a:t>
            </a:r>
            <a:br>
              <a:rPr lang="en-US" sz="2800" dirty="0">
                <a:solidFill>
                  <a:srgbClr val="FFFFFF"/>
                </a:solidFill>
              </a:rPr>
            </a:br>
            <a:r>
              <a:rPr lang="en-US" sz="3600" dirty="0">
                <a:solidFill>
                  <a:srgbClr val="FFFFFF"/>
                </a:solidFill>
              </a:rPr>
              <a:t>districts</a:t>
            </a:r>
            <a:br>
              <a:rPr lang="en-US" sz="2800" dirty="0">
                <a:solidFill>
                  <a:srgbClr val="FFFFFF"/>
                </a:solidFill>
              </a:rPr>
            </a:br>
            <a:br>
              <a:rPr lang="en-US" sz="2800" dirty="0">
                <a:solidFill>
                  <a:srgbClr val="FFFFFF"/>
                </a:solidFill>
              </a:rPr>
            </a:br>
            <a:endParaRPr lang="en-US" sz="2800" dirty="0">
              <a:solidFill>
                <a:srgbClr val="FFFFFF"/>
              </a:solidFill>
            </a:endParaRPr>
          </a:p>
        </p:txBody>
      </p:sp>
      <p:pic>
        <p:nvPicPr>
          <p:cNvPr id="6" name="Picture 5">
            <a:extLst>
              <a:ext uri="{FF2B5EF4-FFF2-40B4-BE49-F238E27FC236}">
                <a16:creationId xmlns:a16="http://schemas.microsoft.com/office/drawing/2014/main" id="{6EC795E8-9CB9-4208-B664-A512DD163577}"/>
              </a:ext>
            </a:extLst>
          </p:cNvPr>
          <p:cNvPicPr>
            <a:picLocks noChangeAspect="1"/>
          </p:cNvPicPr>
          <p:nvPr/>
        </p:nvPicPr>
        <p:blipFill>
          <a:blip r:embed="rId3"/>
          <a:stretch>
            <a:fillRect/>
          </a:stretch>
        </p:blipFill>
        <p:spPr>
          <a:xfrm>
            <a:off x="5066939" y="271133"/>
            <a:ext cx="6111907" cy="4461690"/>
          </a:xfrm>
          <a:prstGeom prst="rect">
            <a:avLst/>
          </a:prstGeom>
        </p:spPr>
      </p:pic>
      <p:pic>
        <p:nvPicPr>
          <p:cNvPr id="8" name="Picture 7">
            <a:extLst>
              <a:ext uri="{FF2B5EF4-FFF2-40B4-BE49-F238E27FC236}">
                <a16:creationId xmlns:a16="http://schemas.microsoft.com/office/drawing/2014/main" id="{2518DD7A-CB49-483F-86CA-5B55629E4CA1}"/>
              </a:ext>
            </a:extLst>
          </p:cNvPr>
          <p:cNvPicPr>
            <a:picLocks noChangeAspect="1"/>
          </p:cNvPicPr>
          <p:nvPr/>
        </p:nvPicPr>
        <p:blipFill>
          <a:blip r:embed="rId4"/>
          <a:stretch>
            <a:fillRect/>
          </a:stretch>
        </p:blipFill>
        <p:spPr>
          <a:xfrm>
            <a:off x="4143840" y="4971824"/>
            <a:ext cx="7883435" cy="1528050"/>
          </a:xfrm>
          <a:prstGeom prst="rect">
            <a:avLst/>
          </a:prstGeom>
        </p:spPr>
      </p:pic>
    </p:spTree>
    <p:extLst>
      <p:ext uri="{BB962C8B-B14F-4D97-AF65-F5344CB8AC3E}">
        <p14:creationId xmlns:p14="http://schemas.microsoft.com/office/powerpoint/2010/main" val="38165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056F38F-7C4E-461D-8709-7D0024AE1F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411" y="1029607"/>
            <a:ext cx="4754948" cy="4754948"/>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7278469-3C3C-49CE-AEEE-E176A4900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60" y="934855"/>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1DAA9A-3FE1-425E-9909-19FF3385EEB7}"/>
              </a:ext>
            </a:extLst>
          </p:cNvPr>
          <p:cNvSpPr>
            <a:spLocks noGrp="1"/>
          </p:cNvSpPr>
          <p:nvPr>
            <p:ph type="title"/>
          </p:nvPr>
        </p:nvSpPr>
        <p:spPr>
          <a:xfrm>
            <a:off x="1102368" y="1877492"/>
            <a:ext cx="4030132" cy="3215373"/>
          </a:xfrm>
        </p:spPr>
        <p:txBody>
          <a:bodyPr>
            <a:normAutofit/>
          </a:bodyPr>
          <a:lstStyle/>
          <a:p>
            <a:pPr algn="ctr"/>
            <a:r>
              <a:rPr lang="en-US" dirty="0">
                <a:solidFill>
                  <a:schemeClr val="bg1"/>
                </a:solidFill>
              </a:rPr>
              <a:t>BYU is joining the national conversation</a:t>
            </a:r>
          </a:p>
        </p:txBody>
      </p:sp>
      <p:grpSp>
        <p:nvGrpSpPr>
          <p:cNvPr id="19" name="Group 15">
            <a:extLst>
              <a:ext uri="{FF2B5EF4-FFF2-40B4-BE49-F238E27FC236}">
                <a16:creationId xmlns:a16="http://schemas.microsoft.com/office/drawing/2014/main" id="{93DC754C-7E09-422D-A8BB-AF632E90DF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21" name="Freeform: Shape 16">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8" name="Freeform: Shape 17">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20" name="Graphic 212">
            <a:extLst>
              <a:ext uri="{FF2B5EF4-FFF2-40B4-BE49-F238E27FC236}">
                <a16:creationId xmlns:a16="http://schemas.microsoft.com/office/drawing/2014/main" id="{4C6598AB-1C17-4D54-951C-A082D94AC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C83B66D7-137D-4AC1-B172-53D60F08BE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F6B92503-6984-4D15-8B98-8718709B7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08DDF938-524E-4C18-A47D-C00627832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5670C33F-C217-4C2A-8546-7C184294BF68}"/>
              </a:ext>
            </a:extLst>
          </p:cNvPr>
          <p:cNvSpPr>
            <a:spLocks noGrp="1"/>
          </p:cNvSpPr>
          <p:nvPr>
            <p:ph idx="1"/>
          </p:nvPr>
        </p:nvSpPr>
        <p:spPr>
          <a:xfrm>
            <a:off x="6234868" y="1130845"/>
            <a:ext cx="5217173" cy="4875099"/>
          </a:xfrm>
          <a:solidFill>
            <a:schemeClr val="tx2"/>
          </a:solidFill>
        </p:spPr>
        <p:txBody>
          <a:bodyPr>
            <a:normAutofit/>
          </a:bodyPr>
          <a:lstStyle/>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pPr marL="0" indent="0" algn="ctr">
              <a:buNone/>
            </a:pPr>
            <a:endParaRPr lang="en-US" sz="2400" dirty="0">
              <a:solidFill>
                <a:schemeClr val="bg1"/>
              </a:solidFill>
            </a:endParaRPr>
          </a:p>
          <a:p>
            <a:pPr marL="0" indent="0" algn="ctr">
              <a:buNone/>
            </a:pPr>
            <a:endParaRPr lang="en-US" sz="2400" dirty="0">
              <a:solidFill>
                <a:schemeClr val="bg1"/>
              </a:solidFill>
            </a:endParaRPr>
          </a:p>
          <a:p>
            <a:pPr marL="0" indent="0" algn="ctr">
              <a:buNone/>
            </a:pPr>
            <a:r>
              <a:rPr lang="en-US" sz="2400" dirty="0">
                <a:solidFill>
                  <a:schemeClr val="bg1"/>
                </a:solidFill>
              </a:rPr>
              <a:t>A program of the </a:t>
            </a:r>
            <a:r>
              <a:rPr lang="en-US" sz="2400" i="1" dirty="0">
                <a:solidFill>
                  <a:schemeClr val="bg1"/>
                </a:solidFill>
              </a:rPr>
              <a:t>Kinder Institute for Urban Research </a:t>
            </a:r>
            <a:r>
              <a:rPr lang="en-US" sz="2400" dirty="0">
                <a:solidFill>
                  <a:schemeClr val="bg1"/>
                </a:solidFill>
              </a:rPr>
              <a:t>at Rice University</a:t>
            </a:r>
          </a:p>
          <a:p>
            <a:pPr marL="0" indent="0">
              <a:buNone/>
            </a:pPr>
            <a:endParaRPr lang="en-US" dirty="0">
              <a:solidFill>
                <a:schemeClr val="bg1"/>
              </a:solidFill>
            </a:endParaRPr>
          </a:p>
        </p:txBody>
      </p:sp>
      <p:grpSp>
        <p:nvGrpSpPr>
          <p:cNvPr id="28" name="Graphic 185">
            <a:extLst>
              <a:ext uri="{FF2B5EF4-FFF2-40B4-BE49-F238E27FC236}">
                <a16:creationId xmlns:a16="http://schemas.microsoft.com/office/drawing/2014/main" id="{3773FAF5-C452-4455-9411-D6AF5EBD4C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12239" y="6139464"/>
            <a:ext cx="1054466" cy="469689"/>
            <a:chOff x="9841624" y="4115729"/>
            <a:chExt cx="602169" cy="268223"/>
          </a:xfrm>
          <a:solidFill>
            <a:schemeClr val="bg1"/>
          </a:solidFill>
        </p:grpSpPr>
        <p:sp>
          <p:nvSpPr>
            <p:cNvPr id="29" name="Freeform: Shape 28">
              <a:extLst>
                <a:ext uri="{FF2B5EF4-FFF2-40B4-BE49-F238E27FC236}">
                  <a16:creationId xmlns:a16="http://schemas.microsoft.com/office/drawing/2014/main" id="{1ECA0D96-F63C-4F7B-BE16-0F3FE76D7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4F83A81-0546-400A-918A-90C9C48B81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41F692-A5B6-4215-86D9-B1FD4FF26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C0876CB-9C60-4580-8FED-CD64EC7664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879B3B7-48DB-4D3A-BB33-02766EAD3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5" name="Picture 4">
            <a:extLst>
              <a:ext uri="{FF2B5EF4-FFF2-40B4-BE49-F238E27FC236}">
                <a16:creationId xmlns:a16="http://schemas.microsoft.com/office/drawing/2014/main" id="{825A7315-4DE5-48F3-8C33-AED0433A4C56}"/>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6234867" y="2015613"/>
            <a:ext cx="5217173" cy="1897275"/>
          </a:xfrm>
          <a:prstGeom prst="rect">
            <a:avLst/>
          </a:prstGeom>
        </p:spPr>
      </p:pic>
    </p:spTree>
    <p:extLst>
      <p:ext uri="{BB962C8B-B14F-4D97-AF65-F5344CB8AC3E}">
        <p14:creationId xmlns:p14="http://schemas.microsoft.com/office/powerpoint/2010/main" val="571262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1B35F9-8FD2-4C2E-883B-6F91FE4A15FF}"/>
              </a:ext>
            </a:extLst>
          </p:cNvPr>
          <p:cNvPicPr>
            <a:picLocks noChangeAspect="1"/>
          </p:cNvPicPr>
          <p:nvPr/>
        </p:nvPicPr>
        <p:blipFill>
          <a:blip r:embed="rId2"/>
          <a:stretch>
            <a:fillRect/>
          </a:stretch>
        </p:blipFill>
        <p:spPr>
          <a:xfrm>
            <a:off x="-28953" y="2761673"/>
            <a:ext cx="12220954" cy="3306619"/>
          </a:xfrm>
          <a:prstGeom prst="rect">
            <a:avLst/>
          </a:prstGeom>
        </p:spPr>
      </p:pic>
      <p:sp>
        <p:nvSpPr>
          <p:cNvPr id="6" name="TextBox 5">
            <a:extLst>
              <a:ext uri="{FF2B5EF4-FFF2-40B4-BE49-F238E27FC236}">
                <a16:creationId xmlns:a16="http://schemas.microsoft.com/office/drawing/2014/main" id="{33B5B813-C92E-445A-BD14-4C616E920694}"/>
              </a:ext>
            </a:extLst>
          </p:cNvPr>
          <p:cNvSpPr txBox="1"/>
          <p:nvPr/>
        </p:nvSpPr>
        <p:spPr>
          <a:xfrm>
            <a:off x="446809" y="477982"/>
            <a:ext cx="11565082" cy="1938992"/>
          </a:xfrm>
          <a:prstGeom prst="rect">
            <a:avLst/>
          </a:prstGeom>
          <a:noFill/>
        </p:spPr>
        <p:txBody>
          <a:bodyPr wrap="square" rtlCol="0">
            <a:spAutoFit/>
          </a:bodyPr>
          <a:lstStyle/>
          <a:p>
            <a:r>
              <a:rPr lang="en-US" sz="4000" dirty="0"/>
              <a:t>According to NNERPP, here’s what makes the Research-Practice Partnership approach to mutualistic research design, development, and dissemination unique </a:t>
            </a:r>
          </a:p>
        </p:txBody>
      </p:sp>
      <p:pic>
        <p:nvPicPr>
          <p:cNvPr id="8" name="Picture 7">
            <a:extLst>
              <a:ext uri="{FF2B5EF4-FFF2-40B4-BE49-F238E27FC236}">
                <a16:creationId xmlns:a16="http://schemas.microsoft.com/office/drawing/2014/main" id="{301803C1-C95D-4E7E-BA96-01226B67DAC8}"/>
              </a:ext>
            </a:extLst>
          </p:cNvPr>
          <p:cNvPicPr>
            <a:picLocks noChangeAspect="1"/>
          </p:cNvPicPr>
          <p:nvPr/>
        </p:nvPicPr>
        <p:blipFill>
          <a:blip r:embed="rId3"/>
          <a:stretch>
            <a:fillRect/>
          </a:stretch>
        </p:blipFill>
        <p:spPr>
          <a:xfrm>
            <a:off x="10564091" y="6095362"/>
            <a:ext cx="1574800" cy="635258"/>
          </a:xfrm>
          <a:prstGeom prst="rect">
            <a:avLst/>
          </a:prstGeom>
        </p:spPr>
      </p:pic>
      <p:sp>
        <p:nvSpPr>
          <p:cNvPr id="2" name="TextBox 1">
            <a:extLst>
              <a:ext uri="{FF2B5EF4-FFF2-40B4-BE49-F238E27FC236}">
                <a16:creationId xmlns:a16="http://schemas.microsoft.com/office/drawing/2014/main" id="{611E830D-B5D2-4135-B0E2-1FE210E94760}"/>
              </a:ext>
            </a:extLst>
          </p:cNvPr>
          <p:cNvSpPr txBox="1"/>
          <p:nvPr/>
        </p:nvSpPr>
        <p:spPr>
          <a:xfrm>
            <a:off x="53109" y="5982571"/>
            <a:ext cx="10891982" cy="954107"/>
          </a:xfrm>
          <a:prstGeom prst="rect">
            <a:avLst/>
          </a:prstGeom>
          <a:noFill/>
        </p:spPr>
        <p:txBody>
          <a:bodyPr wrap="square" rtlCol="0">
            <a:spAutoFit/>
          </a:bodyPr>
          <a:lstStyle/>
          <a:p>
            <a:r>
              <a:rPr lang="en-US" sz="2800" dirty="0">
                <a:solidFill>
                  <a:schemeClr val="accent6">
                    <a:lumMod val="75000"/>
                  </a:schemeClr>
                </a:solidFill>
              </a:rPr>
              <a:t>Chat prompt: Why do you think RPPs could be challenging to create and difficult to maintain?</a:t>
            </a:r>
          </a:p>
        </p:txBody>
      </p:sp>
    </p:spTree>
    <p:extLst>
      <p:ext uri="{BB962C8B-B14F-4D97-AF65-F5344CB8AC3E}">
        <p14:creationId xmlns:p14="http://schemas.microsoft.com/office/powerpoint/2010/main" val="2227678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C836D-E0D7-4562-8AAE-2B73BC3BBFB9}"/>
              </a:ext>
            </a:extLst>
          </p:cNvPr>
          <p:cNvSpPr>
            <a:spLocks noGrp="1"/>
          </p:cNvSpPr>
          <p:nvPr>
            <p:ph type="title"/>
          </p:nvPr>
        </p:nvSpPr>
        <p:spPr/>
        <p:txBody>
          <a:bodyPr/>
          <a:lstStyle/>
          <a:p>
            <a:r>
              <a:rPr lang="en-US"/>
              <a:t>What is brokering?</a:t>
            </a:r>
            <a:endParaRPr lang="en-US" dirty="0"/>
          </a:p>
        </p:txBody>
      </p:sp>
      <p:graphicFrame>
        <p:nvGraphicFramePr>
          <p:cNvPr id="5" name="Content Placeholder 2">
            <a:extLst>
              <a:ext uri="{FF2B5EF4-FFF2-40B4-BE49-F238E27FC236}">
                <a16:creationId xmlns:a16="http://schemas.microsoft.com/office/drawing/2014/main" id="{132ECFF3-10BE-BA93-6D67-C0DD1408A4C1}"/>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93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1B525A-7E6D-4C6E-B74B-3343A0DA6E9B}"/>
              </a:ext>
            </a:extLst>
          </p:cNvPr>
          <p:cNvSpPr>
            <a:spLocks noGrp="1"/>
          </p:cNvSpPr>
          <p:nvPr>
            <p:ph type="title"/>
          </p:nvPr>
        </p:nvSpPr>
        <p:spPr>
          <a:xfrm>
            <a:off x="616534" y="95264"/>
            <a:ext cx="7852058" cy="519390"/>
          </a:xfrm>
        </p:spPr>
        <p:txBody>
          <a:bodyPr anchor="b">
            <a:normAutofit fontScale="90000"/>
          </a:bodyPr>
          <a:lstStyle/>
          <a:p>
            <a:r>
              <a:rPr lang="en-US" sz="3600" dirty="0"/>
              <a:t>Brokering RPPs</a:t>
            </a:r>
          </a:p>
        </p:txBody>
      </p:sp>
      <p:sp>
        <p:nvSpPr>
          <p:cNvPr id="17" name="Rectangle 11">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700CA27-6938-42A9-9FF1-45592EF2E0DD}"/>
              </a:ext>
            </a:extLst>
          </p:cNvPr>
          <p:cNvSpPr>
            <a:spLocks noGrp="1"/>
          </p:cNvSpPr>
          <p:nvPr>
            <p:ph idx="1"/>
          </p:nvPr>
        </p:nvSpPr>
        <p:spPr>
          <a:xfrm>
            <a:off x="645066" y="2031101"/>
            <a:ext cx="4282984" cy="3511943"/>
          </a:xfrm>
        </p:spPr>
        <p:txBody>
          <a:bodyPr anchor="ctr">
            <a:normAutofit/>
          </a:bodyPr>
          <a:lstStyle/>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14" name="Rectangle 13">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2357DE3-57D6-4DA4-896C-A672292E8A56}"/>
              </a:ext>
            </a:extLst>
          </p:cNvPr>
          <p:cNvSpPr txBox="1"/>
          <p:nvPr/>
        </p:nvSpPr>
        <p:spPr>
          <a:xfrm>
            <a:off x="9328194" y="3639521"/>
            <a:ext cx="2309624" cy="923330"/>
          </a:xfrm>
          <a:prstGeom prst="rect">
            <a:avLst/>
          </a:prstGeom>
          <a:noFill/>
        </p:spPr>
        <p:txBody>
          <a:bodyPr wrap="square" rtlCol="0">
            <a:spAutoFit/>
          </a:bodyPr>
          <a:lstStyle/>
          <a:p>
            <a:r>
              <a:rPr lang="en-US" sz="1800" dirty="0">
                <a:hlinkClick r:id="rId2"/>
              </a:rPr>
              <a:t>http://nnerpp.rice.edu/rpp-brokers-handbook/</a:t>
            </a:r>
            <a:endParaRPr lang="en-US" sz="1800" dirty="0"/>
          </a:p>
        </p:txBody>
      </p:sp>
      <p:pic>
        <p:nvPicPr>
          <p:cNvPr id="9" name="Picture 8">
            <a:extLst>
              <a:ext uri="{FF2B5EF4-FFF2-40B4-BE49-F238E27FC236}">
                <a16:creationId xmlns:a16="http://schemas.microsoft.com/office/drawing/2014/main" id="{B8572C97-C3B7-4920-8306-F606B4627D5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2" y="833224"/>
            <a:ext cx="9343559" cy="5791906"/>
          </a:xfrm>
          <a:prstGeom prst="rect">
            <a:avLst/>
          </a:prstGeom>
        </p:spPr>
      </p:pic>
      <p:pic>
        <p:nvPicPr>
          <p:cNvPr id="13" name="Picture 12">
            <a:extLst>
              <a:ext uri="{FF2B5EF4-FFF2-40B4-BE49-F238E27FC236}">
                <a16:creationId xmlns:a16="http://schemas.microsoft.com/office/drawing/2014/main" id="{259A65FA-5BE1-436F-A90A-01A0A6C1390A}"/>
              </a:ext>
            </a:extLst>
          </p:cNvPr>
          <p:cNvPicPr>
            <a:picLocks noChangeAspect="1"/>
          </p:cNvPicPr>
          <p:nvPr/>
        </p:nvPicPr>
        <p:blipFill>
          <a:blip r:embed="rId5"/>
          <a:stretch>
            <a:fillRect/>
          </a:stretch>
        </p:blipFill>
        <p:spPr>
          <a:xfrm>
            <a:off x="9328194" y="342175"/>
            <a:ext cx="2076520" cy="2942260"/>
          </a:xfrm>
          <a:prstGeom prst="rect">
            <a:avLst/>
          </a:prstGeom>
        </p:spPr>
      </p:pic>
    </p:spTree>
    <p:extLst>
      <p:ext uri="{BB962C8B-B14F-4D97-AF65-F5344CB8AC3E}">
        <p14:creationId xmlns:p14="http://schemas.microsoft.com/office/powerpoint/2010/main" val="4201726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B4D3F-7679-4A3C-BFCF-2C177643436D}"/>
              </a:ext>
            </a:extLst>
          </p:cNvPr>
          <p:cNvSpPr>
            <a:spLocks noGrp="1"/>
          </p:cNvSpPr>
          <p:nvPr>
            <p:ph type="title"/>
          </p:nvPr>
        </p:nvSpPr>
        <p:spPr/>
        <p:txBody>
          <a:bodyPr/>
          <a:lstStyle/>
          <a:p>
            <a:r>
              <a:rPr lang="en-US"/>
              <a:t>RD can build</a:t>
            </a:r>
            <a:endParaRPr lang="en-US" dirty="0"/>
          </a:p>
        </p:txBody>
      </p:sp>
      <p:pic>
        <p:nvPicPr>
          <p:cNvPr id="5" name="Content Placeholder 4">
            <a:extLst>
              <a:ext uri="{FF2B5EF4-FFF2-40B4-BE49-F238E27FC236}">
                <a16:creationId xmlns:a16="http://schemas.microsoft.com/office/drawing/2014/main" id="{59E7CD48-7024-4F26-9EE5-A33FC52A65D6}"/>
              </a:ext>
            </a:extLst>
          </p:cNvPr>
          <p:cNvPicPr>
            <a:picLocks noGrp="1" noChangeAspect="1"/>
          </p:cNvPicPr>
          <p:nvPr>
            <p:ph idx="1"/>
          </p:nvPr>
        </p:nvPicPr>
        <p:blipFill>
          <a:blip r:embed="rId2"/>
          <a:stretch>
            <a:fillRect/>
          </a:stretch>
        </p:blipFill>
        <p:spPr>
          <a:xfrm>
            <a:off x="1683328" y="1231277"/>
            <a:ext cx="9794446" cy="5693572"/>
          </a:xfrm>
        </p:spPr>
      </p:pic>
      <p:sp>
        <p:nvSpPr>
          <p:cNvPr id="6" name="TextBox 5">
            <a:extLst>
              <a:ext uri="{FF2B5EF4-FFF2-40B4-BE49-F238E27FC236}">
                <a16:creationId xmlns:a16="http://schemas.microsoft.com/office/drawing/2014/main" id="{1E06CC72-B3C5-4B4C-9E55-C1DAFA6723A6}"/>
              </a:ext>
            </a:extLst>
          </p:cNvPr>
          <p:cNvSpPr txBox="1"/>
          <p:nvPr/>
        </p:nvSpPr>
        <p:spPr>
          <a:xfrm>
            <a:off x="3463278" y="6512214"/>
            <a:ext cx="3117273" cy="369332"/>
          </a:xfrm>
          <a:prstGeom prst="rect">
            <a:avLst/>
          </a:prstGeom>
          <a:noFill/>
        </p:spPr>
        <p:txBody>
          <a:bodyPr wrap="square" rtlCol="0">
            <a:spAutoFit/>
          </a:bodyPr>
          <a:lstStyle/>
          <a:p>
            <a:r>
              <a:rPr lang="en-US" dirty="0"/>
              <a:t>Wentworth et al., (2021), p. 6-7</a:t>
            </a:r>
          </a:p>
        </p:txBody>
      </p:sp>
    </p:spTree>
    <p:extLst>
      <p:ext uri="{BB962C8B-B14F-4D97-AF65-F5344CB8AC3E}">
        <p14:creationId xmlns:p14="http://schemas.microsoft.com/office/powerpoint/2010/main" val="3963991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4781794_win32_fixed.potx" id="{FFA6945E-0D2E-49A3-B8AE-0157B47B7617}" vid="{3D53E5D5-FE42-40E3-89B4-70F55FAC3269}"/>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ADE"/>
      </a:lt2>
      <a:accent1>
        <a:srgbClr val="5587D5"/>
      </a:accent1>
      <a:accent2>
        <a:srgbClr val="034C8B"/>
      </a:accent2>
      <a:accent3>
        <a:srgbClr val="6667AB"/>
      </a:accent3>
      <a:accent4>
        <a:srgbClr val="B3832F"/>
      </a:accent4>
      <a:accent5>
        <a:srgbClr val="A1CAC9"/>
      </a:accent5>
      <a:accent6>
        <a:srgbClr val="CFBF54"/>
      </a:accent6>
      <a:hlink>
        <a:srgbClr val="034C8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898</TotalTime>
  <Words>1096</Words>
  <Application>Microsoft Office PowerPoint</Application>
  <PresentationFormat>Widescreen</PresentationFormat>
  <Paragraphs>94</Paragraphs>
  <Slides>16</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Franklin Gothic Book</vt:lpstr>
      <vt:lpstr>Segoe UI</vt:lpstr>
      <vt:lpstr>Office Theme</vt:lpstr>
      <vt:lpstr>Simple Light</vt:lpstr>
      <vt:lpstr>Brokering Research-Practice Partnerships  Jaynie C. Mitchell, EdD Brigham Young University Research Development April 25, 2022 </vt:lpstr>
      <vt:lpstr>Welcome! </vt:lpstr>
      <vt:lpstr>Research-Practice Partnerships (RPPs)</vt:lpstr>
      <vt:lpstr>BYU’s McKay School of Education leads a  Research-Practice Partnership (RPP) that supports the development of research projects within our five  BYU-Public School Partnership (BYU-PSP)  districts  </vt:lpstr>
      <vt:lpstr>BYU is joining the national conversation</vt:lpstr>
      <vt:lpstr>PowerPoint Presentation</vt:lpstr>
      <vt:lpstr>What is brokering?</vt:lpstr>
      <vt:lpstr>Brokering RPPs</vt:lpstr>
      <vt:lpstr>RD can build</vt:lpstr>
      <vt:lpstr>RPP  Research Project  Support </vt:lpstr>
      <vt:lpstr>Lead institutions can build RPPs by</vt:lpstr>
      <vt:lpstr>2022-2024  CITES Fellowship Grant Heather Leary, PhD, IP&amp;T  Jaynie Mitchell, EdD, MSE Dean’s Office  </vt:lpstr>
      <vt:lpstr>Learn more about Research-Practice Partnerships</vt:lpstr>
      <vt:lpstr> </vt:lpstr>
      <vt:lpstr>PowerPoint Presentation</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Research-Practice Partnership  Project Grants</dc:title>
  <dc:creator>Jaynie Mitchell</dc:creator>
  <cp:lastModifiedBy>Jaynie Mitchell</cp:lastModifiedBy>
  <cp:revision>34</cp:revision>
  <dcterms:created xsi:type="dcterms:W3CDTF">2022-01-31T15:50:56Z</dcterms:created>
  <dcterms:modified xsi:type="dcterms:W3CDTF">2022-04-25T16:22:02Z</dcterms:modified>
</cp:coreProperties>
</file>