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73" r:id="rId2"/>
  </p:sldMasterIdLst>
  <p:notesMasterIdLst>
    <p:notesMasterId r:id="rId3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12192000" cy="6858000"/>
  <p:notesSz cx="6858000" cy="9144000"/>
  <p:embeddedFontLst>
    <p:embeddedFont>
      <p:font typeface="Arial Black" panose="020B0A04020102020204" pitchFamily="34" charset="0"/>
      <p:regular r:id="rId40"/>
      <p:bold r:id="rId41"/>
    </p:embeddedFont>
    <p:embeddedFont>
      <p:font typeface="Arial Narrow" panose="020B0606020202030204" pitchFamily="34" charset="0"/>
      <p:regular r:id="rId42"/>
      <p:bold r:id="rId43"/>
      <p:italic r:id="rId44"/>
      <p:boldItalic r:id="rId45"/>
    </p:embeddedFont>
    <p:embeddedFont>
      <p:font typeface="Arial Nova" panose="020B0504020202020204" pitchFamily="34" charset="0"/>
      <p:regular r:id="rId46"/>
    </p:embeddedFont>
    <p:embeddedFont>
      <p:font typeface="Arvo" panose="020B0604020202020204" charset="0"/>
      <p:regular r:id="rId47"/>
      <p:bold r:id="rId48"/>
      <p:italic r:id="rId49"/>
      <p:boldItalic r:id="rId50"/>
    </p:embeddedFont>
    <p:embeddedFont>
      <p:font typeface="Calibri" panose="020F0502020204030204" pitchFamily="34" charset="0"/>
      <p:regular r:id="rId51"/>
      <p:bold r:id="rId52"/>
      <p:italic r:id="rId53"/>
      <p:boldItalic r:id="rId54"/>
    </p:embeddedFont>
    <p:embeddedFont>
      <p:font typeface="Roboto" panose="020B0604020202020204" charset="0"/>
      <p:regular r:id="rId55"/>
      <p:bold r:id="rId56"/>
      <p:italic r:id="rId57"/>
      <p:boldItalic r:id="rId58"/>
    </p:embeddedFont>
    <p:embeddedFont>
      <p:font typeface="Stardos Stencil" panose="020B0604020202020204" charset="0"/>
      <p:regular r:id="rId59"/>
      <p:bold r:id="rId60"/>
    </p:embeddedFont>
    <p:embeddedFont>
      <p:font typeface="Tahoma" panose="020B0604030504040204" pitchFamily="34" charset="0"/>
      <p:regular r:id="rId61"/>
      <p:bold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3" roundtripDataSignature="AMtx7miooAaru1Y8LoWS7k6eJQEuyVb+g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86593B-F3E6-40D6-A32C-5E15D2F4DC5C}">
  <a:tblStyle styleId="{0786593B-F3E6-40D6-A32C-5E15D2F4DC5C}" styleName="Table_0">
    <a:wholeTbl>
      <a:tcTxStyle b="off" i="off">
        <a:font>
          <a:latin typeface="Roboto"/>
          <a:ea typeface="Roboto"/>
          <a:cs typeface="Roboto"/>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DEAE7"/>
          </a:solidFill>
        </a:fill>
      </a:tcStyle>
    </a:wholeTbl>
    <a:band1H>
      <a:tcTxStyle b="off" i="off"/>
      <a:tcStyle>
        <a:tcBdr/>
        <a:fill>
          <a:solidFill>
            <a:srgbClr val="DAD1CC"/>
          </a:solidFill>
        </a:fill>
      </a:tcStyle>
    </a:band1H>
    <a:band2H>
      <a:tcTxStyle b="off" i="off"/>
      <a:tcStyle>
        <a:tcBdr/>
      </a:tcStyle>
    </a:band2H>
    <a:band1V>
      <a:tcTxStyle b="off" i="off"/>
      <a:tcStyle>
        <a:tcBdr/>
        <a:fill>
          <a:solidFill>
            <a:srgbClr val="DAD1CC"/>
          </a:solidFill>
        </a:fill>
      </a:tcStyle>
    </a:band1V>
    <a:band2V>
      <a:tcTxStyle b="off" i="off"/>
      <a:tcStyle>
        <a:tcBdr/>
      </a:tcStyle>
    </a:band2V>
    <a:lastCol>
      <a:tcTxStyle b="on" i="off">
        <a:font>
          <a:latin typeface="Roboto"/>
          <a:ea typeface="Roboto"/>
          <a:cs typeface="Roboto"/>
        </a:font>
        <a:schemeClr val="lt1"/>
      </a:tcTxStyle>
      <a:tcStyle>
        <a:tcBdr/>
        <a:fill>
          <a:solidFill>
            <a:schemeClr val="accent1"/>
          </a:solidFill>
        </a:fill>
      </a:tcStyle>
    </a:lastCol>
    <a:firstCol>
      <a:tcTxStyle b="on" i="off">
        <a:font>
          <a:latin typeface="Roboto"/>
          <a:ea typeface="Roboto"/>
          <a:cs typeface="Roboto"/>
        </a:font>
        <a:schemeClr val="lt1"/>
      </a:tcTxStyle>
      <a:tcStyle>
        <a:tcBdr/>
        <a:fill>
          <a:solidFill>
            <a:schemeClr val="accent1"/>
          </a:solidFill>
        </a:fill>
      </a:tcStyle>
    </a:firstCol>
    <a:lastRow>
      <a:tcTxStyle b="on" i="off">
        <a:font>
          <a:latin typeface="Roboto"/>
          <a:ea typeface="Roboto"/>
          <a:cs typeface="Roboto"/>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Roboto"/>
          <a:ea typeface="Roboto"/>
          <a:cs typeface="Roboto"/>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4C2545E7-A972-41E5-B455-789FEA9486B8}" styleName="Table_1">
    <a:wholeTbl>
      <a:tcTxStyle b="off" i="off">
        <a:font>
          <a:latin typeface="Roboto"/>
          <a:ea typeface="Roboto"/>
          <a:cs typeface="Roboto"/>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274"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font" Target="fonts/font16.fntdata"/><Relationship Id="rId63" Type="http://customschemas.google.com/relationships/presentationmetadata" Target="meta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8" Type="http://schemas.openxmlformats.org/officeDocument/2006/relationships/font" Target="fonts/font19.fntdata"/><Relationship Id="rId66"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font" Target="fonts/font22.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font" Target="fonts/font17.fntdata"/><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font" Target="fonts/font12.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7.fntdata"/><Relationship Id="rId59" Type="http://schemas.openxmlformats.org/officeDocument/2006/relationships/font" Target="fonts/font20.fntdata"/><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font" Target="fonts/font2.fntdata"/><Relationship Id="rId54" Type="http://schemas.openxmlformats.org/officeDocument/2006/relationships/font" Target="fonts/font15.fntdata"/><Relationship Id="rId62" Type="http://schemas.openxmlformats.org/officeDocument/2006/relationships/font" Target="fonts/font23.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0.fntdata"/><Relationship Id="rId57" Type="http://schemas.openxmlformats.org/officeDocument/2006/relationships/font" Target="fonts/font18.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5.fntdata"/><Relationship Id="rId52" Type="http://schemas.openxmlformats.org/officeDocument/2006/relationships/font" Target="fonts/font13.fntdata"/><Relationship Id="rId60" Type="http://schemas.openxmlformats.org/officeDocument/2006/relationships/font" Target="fonts/font21.fntdata"/><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Nova" panose="020B0504020202020204" pitchFamily="34" charset="0"/>
                <a:ea typeface="+mn-ea"/>
                <a:cs typeface="+mn-cs"/>
              </a:defRPr>
            </a:pPr>
            <a:r>
              <a:rPr lang="en-US" sz="1600" dirty="0">
                <a:solidFill>
                  <a:schemeClr val="tx1"/>
                </a:solidFill>
                <a:latin typeface="Arial Nova" panose="020B0504020202020204" pitchFamily="34" charset="0"/>
              </a:rPr>
              <a:t>Wins / Total</a:t>
            </a:r>
            <a:r>
              <a:rPr lang="en-US" sz="1600" baseline="0" dirty="0">
                <a:solidFill>
                  <a:schemeClr val="tx1"/>
                </a:solidFill>
                <a:latin typeface="Arial Nova" panose="020B0504020202020204" pitchFamily="34" charset="0"/>
              </a:rPr>
              <a:t> Applicants</a:t>
            </a:r>
            <a:endParaRPr lang="en-US" sz="1600" dirty="0">
              <a:solidFill>
                <a:schemeClr val="tx1"/>
              </a:solidFill>
              <a:latin typeface="Arial Nova" panose="020B0504020202020204" pitchFamily="34" charset="0"/>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Arial Nova" panose="020B0504020202020204" pitchFamily="34" charset="0"/>
              <a:ea typeface="+mn-ea"/>
              <a:cs typeface="+mn-cs"/>
            </a:defRPr>
          </a:pPr>
          <a:endParaRPr lang="en-US"/>
        </a:p>
      </c:txPr>
    </c:title>
    <c:autoTitleDeleted val="0"/>
    <c:plotArea>
      <c:layout/>
      <c:barChart>
        <c:barDir val="col"/>
        <c:grouping val="stacked"/>
        <c:varyColors val="0"/>
        <c:ser>
          <c:idx val="0"/>
          <c:order val="0"/>
          <c:tx>
            <c:strRef>
              <c:f>Sheet1!$B$1</c:f>
              <c:strCache>
                <c:ptCount val="1"/>
                <c:pt idx="0">
                  <c:v>Wins</c:v>
                </c:pt>
              </c:strCache>
            </c:strRef>
          </c:tx>
          <c:spPr>
            <a:solidFill>
              <a:srgbClr val="00B0F0"/>
            </a:solidFill>
            <a:ln>
              <a:noFill/>
            </a:ln>
            <a:effectLst/>
          </c:spPr>
          <c:invertIfNegative val="0"/>
          <c:cat>
            <c:numRef>
              <c:f>Sheet1!$A$2:$A$4</c:f>
              <c:numCache>
                <c:formatCode>General</c:formatCode>
                <c:ptCount val="3"/>
                <c:pt idx="0">
                  <c:v>2019</c:v>
                </c:pt>
                <c:pt idx="1">
                  <c:v>2020</c:v>
                </c:pt>
                <c:pt idx="2">
                  <c:v>2021</c:v>
                </c:pt>
              </c:numCache>
            </c:numRef>
          </c:cat>
          <c:val>
            <c:numRef>
              <c:f>Sheet1!$B$2:$B$4</c:f>
              <c:numCache>
                <c:formatCode>General</c:formatCode>
                <c:ptCount val="3"/>
                <c:pt idx="0">
                  <c:v>5</c:v>
                </c:pt>
                <c:pt idx="1">
                  <c:v>5</c:v>
                </c:pt>
                <c:pt idx="2">
                  <c:v>11</c:v>
                </c:pt>
              </c:numCache>
            </c:numRef>
          </c:val>
          <c:extLst>
            <c:ext xmlns:c16="http://schemas.microsoft.com/office/drawing/2014/chart" uri="{C3380CC4-5D6E-409C-BE32-E72D297353CC}">
              <c16:uniqueId val="{00000000-D584-4ADE-BEBE-E7432DF55DF0}"/>
            </c:ext>
          </c:extLst>
        </c:ser>
        <c:ser>
          <c:idx val="1"/>
          <c:order val="1"/>
          <c:tx>
            <c:strRef>
              <c:f>Sheet1!$C$1</c:f>
              <c:strCache>
                <c:ptCount val="1"/>
                <c:pt idx="0">
                  <c:v>Total</c:v>
                </c:pt>
              </c:strCache>
            </c:strRef>
          </c:tx>
          <c:spPr>
            <a:solidFill>
              <a:srgbClr val="002060"/>
            </a:solidFill>
            <a:ln>
              <a:noFill/>
            </a:ln>
            <a:effectLst/>
          </c:spPr>
          <c:invertIfNegative val="0"/>
          <c:cat>
            <c:numRef>
              <c:f>Sheet1!$A$2:$A$4</c:f>
              <c:numCache>
                <c:formatCode>General</c:formatCode>
                <c:ptCount val="3"/>
                <c:pt idx="0">
                  <c:v>2019</c:v>
                </c:pt>
                <c:pt idx="1">
                  <c:v>2020</c:v>
                </c:pt>
                <c:pt idx="2">
                  <c:v>2021</c:v>
                </c:pt>
              </c:numCache>
            </c:numRef>
          </c:cat>
          <c:val>
            <c:numRef>
              <c:f>Sheet1!$C$2:$C$4</c:f>
              <c:numCache>
                <c:formatCode>General</c:formatCode>
                <c:ptCount val="3"/>
                <c:pt idx="0">
                  <c:v>7</c:v>
                </c:pt>
                <c:pt idx="1">
                  <c:v>14</c:v>
                </c:pt>
                <c:pt idx="2">
                  <c:v>13</c:v>
                </c:pt>
              </c:numCache>
            </c:numRef>
          </c:val>
          <c:extLst>
            <c:ext xmlns:c16="http://schemas.microsoft.com/office/drawing/2014/chart" uri="{C3380CC4-5D6E-409C-BE32-E72D297353CC}">
              <c16:uniqueId val="{00000001-D584-4ADE-BEBE-E7432DF55DF0}"/>
            </c:ext>
          </c:extLst>
        </c:ser>
        <c:dLbls>
          <c:showLegendKey val="0"/>
          <c:showVal val="0"/>
          <c:showCatName val="0"/>
          <c:showSerName val="0"/>
          <c:showPercent val="0"/>
          <c:showBubbleSize val="0"/>
        </c:dLbls>
        <c:gapWidth val="150"/>
        <c:overlap val="100"/>
        <c:axId val="490299151"/>
        <c:axId val="192751103"/>
      </c:barChart>
      <c:catAx>
        <c:axId val="4902991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751103"/>
        <c:crosses val="autoZero"/>
        <c:auto val="1"/>
        <c:lblAlgn val="ctr"/>
        <c:lblOffset val="100"/>
        <c:noMultiLvlLbl val="0"/>
      </c:catAx>
      <c:valAx>
        <c:axId val="1927511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902991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Roboto" panose="02000000000000000000" pitchFamily="2" charset="0"/>
                <a:ea typeface="Roboto" panose="02000000000000000000" pitchFamily="2" charset="0"/>
                <a:cs typeface="+mn-cs"/>
              </a:defRPr>
            </a:pPr>
            <a:r>
              <a:rPr lang="en-US" sz="1600" b="1" dirty="0">
                <a:solidFill>
                  <a:schemeClr val="tx1"/>
                </a:solidFill>
                <a:latin typeface="Roboto" panose="02000000000000000000" pitchFamily="2" charset="0"/>
                <a:ea typeface="Roboto" panose="02000000000000000000" pitchFamily="2" charset="0"/>
              </a:rPr>
              <a:t>Schools participating in CAREER</a:t>
            </a:r>
            <a:r>
              <a:rPr lang="en-US" sz="1600" b="1" baseline="0" dirty="0">
                <a:solidFill>
                  <a:schemeClr val="tx1"/>
                </a:solidFill>
                <a:latin typeface="Roboto" panose="02000000000000000000" pitchFamily="2" charset="0"/>
                <a:ea typeface="Roboto" panose="02000000000000000000" pitchFamily="2" charset="0"/>
              </a:rPr>
              <a:t> workshop, </a:t>
            </a:r>
            <a:br>
              <a:rPr lang="en-US" sz="1600" b="1" baseline="0" dirty="0">
                <a:solidFill>
                  <a:schemeClr val="tx1"/>
                </a:solidFill>
                <a:latin typeface="Roboto" panose="02000000000000000000" pitchFamily="2" charset="0"/>
                <a:ea typeface="Roboto" panose="02000000000000000000" pitchFamily="2" charset="0"/>
              </a:rPr>
            </a:br>
            <a:r>
              <a:rPr lang="en-US" sz="1600" b="1" baseline="0" dirty="0">
                <a:solidFill>
                  <a:schemeClr val="tx1"/>
                </a:solidFill>
                <a:latin typeface="Roboto" panose="02000000000000000000" pitchFamily="2" charset="0"/>
                <a:ea typeface="Roboto" panose="02000000000000000000" pitchFamily="2" charset="0"/>
              </a:rPr>
              <a:t>Summer 2021</a:t>
            </a:r>
            <a:endParaRPr lang="en-US" sz="1600" b="1" dirty="0">
              <a:solidFill>
                <a:schemeClr val="tx1"/>
              </a:solidFill>
              <a:latin typeface="Roboto" panose="02000000000000000000" pitchFamily="2" charset="0"/>
              <a:ea typeface="Roboto" panose="02000000000000000000" pitchFamily="2" charset="0"/>
            </a:endParaRPr>
          </a:p>
        </c:rich>
      </c:tx>
      <c:layout>
        <c:manualLayout>
          <c:xMode val="edge"/>
          <c:yMode val="edge"/>
          <c:x val="0.17891881995191922"/>
          <c:y val="1.5875208333333335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en-US"/>
        </a:p>
      </c:txPr>
    </c:title>
    <c:autoTitleDeleted val="0"/>
    <c:plotArea>
      <c:layout/>
      <c:pieChart>
        <c:varyColors val="1"/>
        <c:ser>
          <c:idx val="0"/>
          <c:order val="0"/>
          <c:tx>
            <c:strRef>
              <c:f>Sheet1!$B$1</c:f>
              <c:strCache>
                <c:ptCount val="1"/>
                <c:pt idx="0">
                  <c:v>Schools attending Workshop in 2021</c:v>
                </c:pt>
              </c:strCache>
            </c:strRef>
          </c:tx>
          <c:dPt>
            <c:idx val="0"/>
            <c:bubble3D val="0"/>
            <c:spPr>
              <a:solidFill>
                <a:srgbClr val="002060"/>
              </a:solidFill>
              <a:ln w="19050">
                <a:solidFill>
                  <a:schemeClr val="lt1"/>
                </a:solidFill>
              </a:ln>
              <a:effectLst/>
            </c:spPr>
            <c:extLst>
              <c:ext xmlns:c16="http://schemas.microsoft.com/office/drawing/2014/chart" uri="{C3380CC4-5D6E-409C-BE32-E72D297353CC}">
                <c16:uniqueId val="{00000001-400D-483E-9598-014845EE3B01}"/>
              </c:ext>
            </c:extLst>
          </c:dPt>
          <c:dPt>
            <c:idx val="1"/>
            <c:bubble3D val="0"/>
            <c:spPr>
              <a:solidFill>
                <a:srgbClr val="0070C0"/>
              </a:solidFill>
              <a:ln w="19050">
                <a:solidFill>
                  <a:schemeClr val="lt1"/>
                </a:solidFill>
              </a:ln>
              <a:effectLst/>
            </c:spPr>
            <c:extLst>
              <c:ext xmlns:c16="http://schemas.microsoft.com/office/drawing/2014/chart" uri="{C3380CC4-5D6E-409C-BE32-E72D297353CC}">
                <c16:uniqueId val="{00000003-400D-483E-9598-014845EE3B01}"/>
              </c:ext>
            </c:extLst>
          </c:dPt>
          <c:dPt>
            <c:idx val="2"/>
            <c:bubble3D val="0"/>
            <c:spPr>
              <a:solidFill>
                <a:srgbClr val="00B0F0"/>
              </a:solidFill>
              <a:ln w="19050">
                <a:solidFill>
                  <a:schemeClr val="lt1"/>
                </a:solidFill>
              </a:ln>
              <a:effectLst/>
            </c:spPr>
            <c:extLst>
              <c:ext xmlns:c16="http://schemas.microsoft.com/office/drawing/2014/chart" uri="{C3380CC4-5D6E-409C-BE32-E72D297353CC}">
                <c16:uniqueId val="{00000005-400D-483E-9598-014845EE3B01}"/>
              </c:ext>
            </c:extLst>
          </c:dPt>
          <c:dLbls>
            <c:dLbl>
              <c:idx val="0"/>
              <c:layout>
                <c:manualLayout>
                  <c:x val="5.1186034953303088E-2"/>
                  <c:y val="1.2223069455034854E-3"/>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00D-483E-9598-014845EE3B01}"/>
                </c:ext>
              </c:extLst>
            </c:dLbl>
            <c:dLbl>
              <c:idx val="1"/>
              <c:layout>
                <c:manualLayout>
                  <c:x val="-2.1172956070466455E-2"/>
                  <c:y val="2.4898852902327944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00D-483E-9598-014845EE3B01}"/>
                </c:ext>
              </c:extLst>
            </c:dLbl>
            <c:dLbl>
              <c:idx val="2"/>
              <c:layout>
                <c:manualLayout>
                  <c:x val="-0.1845000702679308"/>
                  <c:y val="3.5394817435217926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00D-483E-9598-014845EE3B01}"/>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Engineering</c:v>
                </c:pt>
                <c:pt idx="1">
                  <c:v>Natural Sciences </c:v>
                </c:pt>
                <c:pt idx="2">
                  <c:v>Social Sciences</c:v>
                </c:pt>
              </c:strCache>
            </c:strRef>
          </c:cat>
          <c:val>
            <c:numRef>
              <c:f>Sheet1!$B$2:$B$4</c:f>
              <c:numCache>
                <c:formatCode>General</c:formatCode>
                <c:ptCount val="3"/>
                <c:pt idx="0">
                  <c:v>73</c:v>
                </c:pt>
                <c:pt idx="1">
                  <c:v>20</c:v>
                </c:pt>
                <c:pt idx="2">
                  <c:v>6.6</c:v>
                </c:pt>
              </c:numCache>
            </c:numRef>
          </c:val>
          <c:extLst>
            <c:ext xmlns:c16="http://schemas.microsoft.com/office/drawing/2014/chart" uri="{C3380CC4-5D6E-409C-BE32-E72D297353CC}">
              <c16:uniqueId val="{00000006-400D-483E-9598-014845EE3B01}"/>
            </c:ext>
          </c:extLst>
        </c:ser>
        <c:dLbls>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JESS</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Let’s start with your motivation – Why offer mock review as part of preparing faculty to submit competitive NSF CAREER proposals?</a:t>
            </a:r>
            <a:endParaRPr/>
          </a:p>
        </p:txBody>
      </p:sp>
      <p:sp>
        <p:nvSpPr>
          <p:cNvPr id="277" name="Google Shape;277;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1db3a4a215_0_18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5400" lvl="0" indent="0" algn="l" rtl="0">
              <a:lnSpc>
                <a:spcPct val="100000"/>
              </a:lnSpc>
              <a:spcBef>
                <a:spcPts val="1800"/>
              </a:spcBef>
              <a:spcAft>
                <a:spcPts val="0"/>
              </a:spcAft>
              <a:buClr>
                <a:srgbClr val="454D55"/>
              </a:buClr>
              <a:buSzPts val="2400"/>
              <a:buNone/>
            </a:pPr>
            <a:r>
              <a:rPr lang="en-US" sz="1100" b="1">
                <a:solidFill>
                  <a:srgbClr val="0099CC"/>
                </a:solidFill>
                <a:latin typeface="Arial"/>
                <a:ea typeface="Arial"/>
                <a:cs typeface="Arial"/>
                <a:sym typeface="Arial"/>
              </a:rPr>
              <a:t>ELIZABETH</a:t>
            </a:r>
            <a:endParaRPr sz="1100" b="1">
              <a:solidFill>
                <a:srgbClr val="0099CC"/>
              </a:solidFill>
              <a:latin typeface="Arial"/>
              <a:ea typeface="Arial"/>
              <a:cs typeface="Arial"/>
              <a:sym typeface="Arial"/>
            </a:endParaRPr>
          </a:p>
          <a:p>
            <a:pPr marL="457200" lvl="0" indent="-317500" algn="l" rtl="0">
              <a:lnSpc>
                <a:spcPct val="100000"/>
              </a:lnSpc>
              <a:spcBef>
                <a:spcPts val="1800"/>
              </a:spcBef>
              <a:spcAft>
                <a:spcPts val="0"/>
              </a:spcAft>
              <a:buClr>
                <a:srgbClr val="0099CC"/>
              </a:buClr>
              <a:buSzPts val="1400"/>
              <a:buAutoNum type="arabicParenR"/>
            </a:pPr>
            <a:r>
              <a:rPr lang="en-US" b="1">
                <a:solidFill>
                  <a:srgbClr val="0099CC"/>
                </a:solidFill>
              </a:rPr>
              <a:t>We want to be able to offer a technical review within the boundaries of our workshop (in addition to sending faculty back to their departments for review).  Previous survey suggested that participants valued RD feedback slightly more than peer review—we wanted to increase the amount of “authoritative” feedback they receive. </a:t>
            </a:r>
            <a:endParaRPr b="1">
              <a:solidFill>
                <a:srgbClr val="0099CC"/>
              </a:solidFill>
            </a:endParaRPr>
          </a:p>
          <a:p>
            <a:pPr marL="457200" lvl="0" indent="-317500" algn="l" rtl="0">
              <a:lnSpc>
                <a:spcPct val="100000"/>
              </a:lnSpc>
              <a:spcBef>
                <a:spcPts val="0"/>
              </a:spcBef>
              <a:spcAft>
                <a:spcPts val="0"/>
              </a:spcAft>
              <a:buClr>
                <a:srgbClr val="0099CC"/>
              </a:buClr>
              <a:buSzPts val="1400"/>
              <a:buAutoNum type="arabicParenR"/>
            </a:pPr>
            <a:r>
              <a:rPr lang="en-US" b="1">
                <a:solidFill>
                  <a:srgbClr val="0099CC"/>
                </a:solidFill>
              </a:rPr>
              <a:t>We also wanted to use the mock review as a recruiting tool for our workshop to offer something that might entice departments that attend our workshops less frequently;We are small and can’t really increase our cohort size, but we are hoping to use MR for any faculty that cannot or aren’t interested in attending the workshop as a whole</a:t>
            </a:r>
            <a:endParaRPr b="1">
              <a:solidFill>
                <a:srgbClr val="0099CC"/>
              </a:solidFill>
            </a:endParaRPr>
          </a:p>
          <a:p>
            <a:pPr marL="25400" lvl="0" indent="0" algn="l" rtl="0">
              <a:lnSpc>
                <a:spcPct val="100000"/>
              </a:lnSpc>
              <a:spcBef>
                <a:spcPts val="1800"/>
              </a:spcBef>
              <a:spcAft>
                <a:spcPts val="0"/>
              </a:spcAft>
              <a:buClr>
                <a:srgbClr val="454D55"/>
              </a:buClr>
              <a:buSzPts val="2400"/>
              <a:buNone/>
            </a:pPr>
            <a:endParaRPr sz="2400" b="1">
              <a:solidFill>
                <a:srgbClr val="454D55"/>
              </a:solidFill>
              <a:latin typeface="Arial"/>
              <a:ea typeface="Arial"/>
              <a:cs typeface="Arial"/>
              <a:sym typeface="Arial"/>
            </a:endParaRPr>
          </a:p>
          <a:p>
            <a:pPr marL="25400" lvl="0" indent="0" algn="l" rtl="0">
              <a:lnSpc>
                <a:spcPct val="100000"/>
              </a:lnSpc>
              <a:spcBef>
                <a:spcPts val="1800"/>
              </a:spcBef>
              <a:spcAft>
                <a:spcPts val="0"/>
              </a:spcAft>
              <a:buClr>
                <a:srgbClr val="454D55"/>
              </a:buClr>
              <a:buSzPts val="2400"/>
              <a:buNone/>
            </a:pPr>
            <a:r>
              <a:rPr lang="en-US" sz="2400">
                <a:solidFill>
                  <a:srgbClr val="454D55"/>
                </a:solidFill>
                <a:latin typeface="Arial"/>
                <a:ea typeface="Arial"/>
                <a:cs typeface="Arial"/>
                <a:sym typeface="Arial"/>
              </a:rPr>
              <a:t> </a:t>
            </a:r>
            <a:endParaRPr/>
          </a:p>
          <a:p>
            <a:pPr marL="285750" lvl="0" indent="-260350" algn="l" rtl="0">
              <a:lnSpc>
                <a:spcPct val="100000"/>
              </a:lnSpc>
              <a:spcBef>
                <a:spcPts val="1800"/>
              </a:spcBef>
              <a:spcAft>
                <a:spcPts val="0"/>
              </a:spcAft>
              <a:buClr>
                <a:srgbClr val="454D55"/>
              </a:buClr>
              <a:buSzPts val="2400"/>
              <a:buChar char="•"/>
            </a:pPr>
            <a:r>
              <a:rPr lang="en-US" sz="2400">
                <a:solidFill>
                  <a:srgbClr val="454D55"/>
                </a:solidFill>
                <a:latin typeface="Arial"/>
                <a:ea typeface="Arial"/>
                <a:cs typeface="Arial"/>
                <a:sym typeface="Arial"/>
              </a:rPr>
              <a:t>Have relied solely on small group peer review and RD staff review in past. Evaluations showed surprising preference for RD staff review </a:t>
            </a:r>
            <a:r>
              <a:rPr lang="en-US" sz="2400" i="1">
                <a:solidFill>
                  <a:srgbClr val="454D55"/>
                </a:solidFill>
                <a:latin typeface="Arial"/>
                <a:ea typeface="Arial"/>
                <a:cs typeface="Arial"/>
                <a:sym typeface="Arial"/>
              </a:rPr>
              <a:t>over </a:t>
            </a:r>
            <a:r>
              <a:rPr lang="en-US" sz="2400">
                <a:solidFill>
                  <a:srgbClr val="454D55"/>
                </a:solidFill>
                <a:latin typeface="Arial"/>
                <a:ea typeface="Arial"/>
                <a:cs typeface="Arial"/>
                <a:sym typeface="Arial"/>
              </a:rPr>
              <a:t>peer review*</a:t>
            </a:r>
            <a:endParaRPr sz="2400">
              <a:solidFill>
                <a:srgbClr val="454D55"/>
              </a:solidFill>
              <a:latin typeface="Arial"/>
              <a:ea typeface="Arial"/>
              <a:cs typeface="Arial"/>
              <a:sym typeface="Arial"/>
            </a:endParaRPr>
          </a:p>
          <a:p>
            <a:pPr marL="285750" lvl="0" indent="-260350" algn="l" rtl="0">
              <a:lnSpc>
                <a:spcPct val="100000"/>
              </a:lnSpc>
              <a:spcBef>
                <a:spcPts val="1800"/>
              </a:spcBef>
              <a:spcAft>
                <a:spcPts val="0"/>
              </a:spcAft>
              <a:buClr>
                <a:srgbClr val="454D55"/>
              </a:buClr>
              <a:buSzPts val="2400"/>
              <a:buChar char="•"/>
            </a:pPr>
            <a:r>
              <a:rPr lang="en-US" sz="2400">
                <a:solidFill>
                  <a:srgbClr val="454D55"/>
                </a:solidFill>
                <a:latin typeface="Arial"/>
                <a:ea typeface="Arial"/>
                <a:cs typeface="Arial"/>
                <a:sym typeface="Arial"/>
              </a:rPr>
              <a:t>Certain departments/schools underrepresented in the workshop</a:t>
            </a:r>
            <a:endParaRPr sz="2400">
              <a:solidFill>
                <a:srgbClr val="454D55"/>
              </a:solidFill>
              <a:latin typeface="Arial"/>
              <a:ea typeface="Arial"/>
              <a:cs typeface="Arial"/>
              <a:sym typeface="Arial"/>
            </a:endParaRPr>
          </a:p>
          <a:p>
            <a:pPr marL="914400" lvl="1" indent="-381000" algn="l" rtl="0">
              <a:lnSpc>
                <a:spcPct val="100000"/>
              </a:lnSpc>
              <a:spcBef>
                <a:spcPts val="1800"/>
              </a:spcBef>
              <a:spcAft>
                <a:spcPts val="0"/>
              </a:spcAft>
              <a:buClr>
                <a:srgbClr val="454D55"/>
              </a:buClr>
              <a:buSzPts val="2400"/>
              <a:buChar char="○"/>
            </a:pPr>
            <a:r>
              <a:rPr lang="en-US" sz="2400">
                <a:solidFill>
                  <a:srgbClr val="454D55"/>
                </a:solidFill>
                <a:latin typeface="Arial"/>
                <a:ea typeface="Arial"/>
                <a:cs typeface="Arial"/>
                <a:sym typeface="Arial"/>
              </a:rPr>
              <a:t>Opportunity to increase participation without increasing total cohort size </a:t>
            </a:r>
            <a:endParaRPr sz="2400">
              <a:solidFill>
                <a:srgbClr val="454D55"/>
              </a:solidFill>
              <a:latin typeface="Arial"/>
              <a:ea typeface="Arial"/>
              <a:cs typeface="Arial"/>
              <a:sym typeface="Arial"/>
            </a:endParaRPr>
          </a:p>
          <a:p>
            <a:pPr marL="914400" lvl="1" indent="-381000" algn="l" rtl="0">
              <a:lnSpc>
                <a:spcPct val="100000"/>
              </a:lnSpc>
              <a:spcBef>
                <a:spcPts val="1800"/>
              </a:spcBef>
              <a:spcAft>
                <a:spcPts val="0"/>
              </a:spcAft>
              <a:buClr>
                <a:srgbClr val="454D55"/>
              </a:buClr>
              <a:buSzPts val="2400"/>
              <a:buChar char="○"/>
            </a:pPr>
            <a:r>
              <a:rPr lang="en-US" sz="2400">
                <a:solidFill>
                  <a:srgbClr val="454D55"/>
                </a:solidFill>
                <a:latin typeface="Arial"/>
                <a:ea typeface="Arial"/>
                <a:cs typeface="Arial"/>
                <a:sym typeface="Arial"/>
              </a:rPr>
              <a:t>Opportunity to recruit mock reviewers as a tool for advertising RD services </a:t>
            </a:r>
            <a:endParaRPr sz="2400">
              <a:latin typeface="Arial"/>
              <a:ea typeface="Arial"/>
              <a:cs typeface="Arial"/>
              <a:sym typeface="Arial"/>
            </a:endParaRPr>
          </a:p>
          <a:p>
            <a:pPr marL="0" lvl="0" indent="0" algn="l" rtl="0">
              <a:lnSpc>
                <a:spcPct val="100000"/>
              </a:lnSpc>
              <a:spcBef>
                <a:spcPts val="1800"/>
              </a:spcBef>
              <a:spcAft>
                <a:spcPts val="0"/>
              </a:spcAft>
              <a:buSzPts val="1400"/>
              <a:buNone/>
            </a:pPr>
            <a:endParaRPr/>
          </a:p>
        </p:txBody>
      </p:sp>
      <p:sp>
        <p:nvSpPr>
          <p:cNvPr id="284" name="Google Shape;284;g11db3a4a215_0_1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f3ccb6bff2_3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BETH</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We feel that this process provides an opportunity for faculty to receive feedback which can make their proposals more competitive. It also allows these junior faculty to see the benefits of pre-submission review and also the value of working on proposals early.</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 carrot for wanting to increase the number of peer reviews-- although we would do this program anyway-- is that NSF career awards are part of a larger preeminent metric for the state of Florida. Florida currently has three universities designated as preeminent universities. Those are Florida State, the University of Florida, and the University of South Florida. This performance-based designation can provide millions of additional dollars from the State.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307" name="Google Shape;307;gf3ccb6bff2_3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f3ccb6bff2_3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MISSY</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Our Office of Research &amp; Innovation has a major strategic focus on early career investigators. We want to get them early in their careers, so that as they begin to write grant proposals, including the CAREER, they can be more competitive. We start with our Research Mapping Initiative to help them understand their research agenda visualizing where they want their research to go/conceptual/defining interests/where they see themselves as a researcher in next 5 to 10 years; And then we ask them to do a calendar of their publications/conferences/ and grant proposals – including the NSF CAREER. So hopefully after that exercise they will have an understanding of the timeframe for submission to an early career opportunity.</a:t>
            </a:r>
            <a:endParaRPr/>
          </a:p>
          <a:p>
            <a:pPr marL="0" lvl="0" indent="0" algn="l" rtl="0">
              <a:lnSpc>
                <a:spcPct val="100000"/>
              </a:lnSpc>
              <a:spcBef>
                <a:spcPts val="0"/>
              </a:spcBef>
              <a:spcAft>
                <a:spcPts val="0"/>
              </a:spcAft>
              <a:buSzPts val="1400"/>
              <a:buNone/>
            </a:pPr>
            <a:r>
              <a:rPr lang="en-US"/>
              <a:t>We have Two program managers in our office who are specifically tasked to personally reach out to new faculty and we run 2 early career writing groups.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And, as NSF one of our largest funders – the Career is a natural fit for us.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Lastly, we’ve noticed that many of our early career faculty are hesitant to share their work, so one of our goals is to reduce that anxiety and help them feel more comfortable receiving feedback.</a:t>
            </a:r>
            <a:endParaRPr/>
          </a:p>
          <a:p>
            <a:pPr marL="0" lvl="0" indent="0" algn="l" rtl="0">
              <a:lnSpc>
                <a:spcPct val="100000"/>
              </a:lnSpc>
              <a:spcBef>
                <a:spcPts val="0"/>
              </a:spcBef>
              <a:spcAft>
                <a:spcPts val="0"/>
              </a:spcAft>
              <a:buSzPts val="1400"/>
              <a:buNone/>
            </a:pPr>
            <a:endParaRPr/>
          </a:p>
        </p:txBody>
      </p:sp>
      <p:sp>
        <p:nvSpPr>
          <p:cNvPr id="315" name="Google Shape;315;gf3ccb6bff2_3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JESS</a:t>
            </a:r>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r>
              <a:rPr lang="en-US" b="0"/>
              <a:t>BETH: </a:t>
            </a:r>
            <a:r>
              <a:rPr lang="en-US" b="0" u="sng"/>
              <a:t>How does mock review sit within the history of your office, RD services?</a:t>
            </a:r>
            <a:r>
              <a:rPr lang="en-US"/>
              <a:t>  Actually, my work with a CAREER program began two years prior to the creation of our RD office.  So we are in the 11th year of CAREER efforts, but in our third year of holding our mock reviews. In the first year of doing the reviews, we offered them to just the College of Engineering faculty.  This was a good start to see if they were helpful or if we needed to change anything.   The following year we expanded to provide the service to all FSU faculty applying. This will be our third year this year.</a:t>
            </a:r>
            <a:endParaRPr/>
          </a:p>
          <a:p>
            <a:pPr marL="0" lvl="0" indent="0" algn="l" rtl="0">
              <a:lnSpc>
                <a:spcPct val="100000"/>
              </a:lnSpc>
              <a:spcBef>
                <a:spcPts val="0"/>
              </a:spcBef>
              <a:spcAft>
                <a:spcPts val="0"/>
              </a:spcAft>
              <a:buSzPts val="1400"/>
              <a:buNone/>
            </a:pPr>
            <a:endParaRPr/>
          </a:p>
          <a:p>
            <a:pPr marL="0" marR="0" lvl="0" indent="0" algn="l" rtl="0">
              <a:lnSpc>
                <a:spcPct val="100000"/>
              </a:lnSpc>
              <a:spcBef>
                <a:spcPts val="0"/>
              </a:spcBef>
              <a:spcAft>
                <a:spcPts val="0"/>
              </a:spcAft>
              <a:buClr>
                <a:srgbClr val="000000"/>
              </a:buClr>
              <a:buSzPts val="1400"/>
              <a:buFont typeface="Arial"/>
              <a:buNone/>
            </a:pPr>
            <a:r>
              <a:rPr lang="en-US" b="0"/>
              <a:t>MISSY: </a:t>
            </a:r>
            <a:r>
              <a:rPr lang="en-US" b="0" u="sng"/>
              <a:t>You “inherited” mock review. How has the motivation changed? </a:t>
            </a:r>
            <a:r>
              <a:rPr lang="en-US" b="0"/>
              <a:t>– The CAREER mock review has been taking place since 2017 at TTU, but I didn’t join the office until 2020, so our motivations are still about helping faculty be more competitive and increase our numbers, but I will say we also have a more hand-holding approach now in order to really help them understand the review process overall and feel comfortable with it. </a:t>
            </a:r>
            <a:endParaRPr b="0"/>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ELIZABETH: What were your personal motivations for including this component? </a:t>
            </a:r>
            <a:endParaRPr b="1"/>
          </a:p>
          <a:p>
            <a:pPr marL="0" lvl="0" indent="0" algn="l" rtl="0">
              <a:lnSpc>
                <a:spcPct val="100000"/>
              </a:lnSpc>
              <a:spcBef>
                <a:spcPts val="0"/>
              </a:spcBef>
              <a:spcAft>
                <a:spcPts val="0"/>
              </a:spcAft>
              <a:buSzPts val="1400"/>
              <a:buNone/>
            </a:pPr>
            <a:r>
              <a:rPr lang="en-US" b="1">
                <a:solidFill>
                  <a:srgbClr val="0099CC"/>
                </a:solidFill>
              </a:rPr>
              <a:t>Our program is adding this component this year for the first time.   We are in a good place our workshop series has been well-received.  But we are always interested in providing the best experience possible.  I have a research interest in how different types of feedback---peer, RD, and “expert” benefit faculty.  I’m interested in studying this over the next few years and discovering how these different kinds of feedback work synergistically to improve faculty proposals. </a:t>
            </a:r>
            <a:endParaRPr b="1">
              <a:solidFill>
                <a:srgbClr val="0099CC"/>
              </a:solidFill>
            </a:endParaRPr>
          </a:p>
        </p:txBody>
      </p:sp>
      <p:sp>
        <p:nvSpPr>
          <p:cNvPr id="323" name="Google Shape;32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JESS</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Let’s get into the nitty gritty of logistics. </a:t>
            </a:r>
            <a:endParaRPr/>
          </a:p>
          <a:p>
            <a:pPr marL="457200" marR="0" lvl="0" indent="-228600" algn="l" rtl="0">
              <a:lnSpc>
                <a:spcPct val="100000"/>
              </a:lnSpc>
              <a:spcBef>
                <a:spcPts val="0"/>
              </a:spcBef>
              <a:spcAft>
                <a:spcPts val="0"/>
              </a:spcAft>
              <a:buClr>
                <a:srgbClr val="000000"/>
              </a:buClr>
              <a:buSzPts val="1400"/>
              <a:buFont typeface="Arial"/>
              <a:buNone/>
            </a:pPr>
            <a:r>
              <a:rPr lang="en-US"/>
              <a:t>(1) How does MOCK REVIEW fit into your overall NSF CAREER programming? </a:t>
            </a:r>
            <a:endParaRPr/>
          </a:p>
          <a:p>
            <a:pPr marL="457200" marR="0" lvl="0" indent="-228600" algn="l" rtl="0">
              <a:lnSpc>
                <a:spcPct val="100000"/>
              </a:lnSpc>
              <a:spcBef>
                <a:spcPts val="0"/>
              </a:spcBef>
              <a:spcAft>
                <a:spcPts val="0"/>
              </a:spcAft>
              <a:buClr>
                <a:srgbClr val="000000"/>
              </a:buClr>
              <a:buSzPts val="1400"/>
              <a:buFont typeface="Arial"/>
              <a:buNone/>
            </a:pPr>
            <a:r>
              <a:rPr lang="en-US"/>
              <a:t>(2) What does Mock review “look like”</a:t>
            </a:r>
            <a:endParaRPr/>
          </a:p>
        </p:txBody>
      </p:sp>
      <p:sp>
        <p:nvSpPr>
          <p:cNvPr id="332" name="Google Shape;332;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11db3a4a215_0_1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g11db3a4a215_0_1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r>
              <a:rPr lang="en-US" b="1"/>
              <a:t>MISSY</a:t>
            </a:r>
            <a:endParaRPr/>
          </a:p>
          <a:p>
            <a:pPr marL="0" marR="0" lvl="0" indent="0" algn="l" rtl="0">
              <a:lnSpc>
                <a:spcPct val="100000"/>
              </a:lnSpc>
              <a:spcBef>
                <a:spcPts val="0"/>
              </a:spcBef>
              <a:spcAft>
                <a:spcPts val="0"/>
              </a:spcAft>
              <a:buClr>
                <a:schemeClr val="dk1"/>
              </a:buClr>
              <a:buSzPts val="1200"/>
              <a:buFont typeface="Calibri"/>
              <a:buNone/>
            </a:pPr>
            <a:r>
              <a:rPr lang="en-US"/>
              <a:t>In our RD office we provide a number of various trainings and opportunities for feedback throughout the year. In the Fall we offer our RBB series to all faculty, but specifically target it to young/new faculty. In both Fall and Spring semesters, as well as often in the summer, we host writing groups for early career faculty. We currently have 2 separate groups:  a “new novice” group, and the one I host is our “intermediate” group where the focus is on those faculty who are about 3 years in and ready to apply to an early career opportunity. Most often I have several in that group who are applying to the NSF CAREER and actively working on their proposals during this dedicated writing time.  The writing groups typically start in late January/early February, then in March we host our annual NSF CAREER Workshop during which we have a panel of speakers who are recent past awardees, and we heavily promote the Mock Peer review during that workshop and the review actually takes place in late May/Early June. We ask faculty to send their half to mostly complete proposals to our RD office, then we “exchange papers” so-to-speak with about a week to week and half time for review, and we finish with a meeting to discuss the feedback.</a:t>
            </a:r>
            <a:endParaRPr/>
          </a:p>
          <a:p>
            <a:pPr marL="0" marR="0" lvl="0" indent="0" algn="l" rtl="0">
              <a:lnSpc>
                <a:spcPct val="100000"/>
              </a:lnSpc>
              <a:spcBef>
                <a:spcPts val="0"/>
              </a:spcBef>
              <a:spcAft>
                <a:spcPts val="0"/>
              </a:spcAft>
              <a:buClr>
                <a:schemeClr val="dk1"/>
              </a:buClr>
              <a:buSzPts val="1200"/>
              <a:buFont typeface="Calibri"/>
              <a:buNone/>
            </a:pPr>
            <a:r>
              <a:rPr lang="en-US"/>
              <a:t>Throughout the year we also offer services such as pre-submission and re-submission scans completed by RD staff – which is really a high level review of their proposal. We also offer and encourage them to send their proposals to our grant editors and make use of the graphic support we have at TTU. </a:t>
            </a:r>
            <a:endParaRPr/>
          </a:p>
          <a:p>
            <a:pPr marL="0" lvl="0" indent="0" algn="l" rtl="0">
              <a:lnSpc>
                <a:spcPct val="100000"/>
              </a:lnSpc>
              <a:spcBef>
                <a:spcPts val="0"/>
              </a:spcBef>
              <a:spcAft>
                <a:spcPts val="0"/>
              </a:spcAft>
              <a:buSzPts val="1400"/>
              <a:buNone/>
            </a:pPr>
            <a:endParaRPr/>
          </a:p>
        </p:txBody>
      </p:sp>
      <p:sp>
        <p:nvSpPr>
          <p:cNvPr id="340" name="Google Shape;340;g11db3a4a215_0_1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2" name="Google Shape;362;p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BETH:  At FSU we hold a career kickoff in March which is a four-hour workshop that includes an overview of the CAREER program, a review of proposal elements, a session on integrating research and teaching, and sessions where faculty can hear from both reviewers and prior awardees and then finally a review of the different resources we provide.</a:t>
            </a:r>
            <a:endParaRPr/>
          </a:p>
          <a:p>
            <a:pPr marL="0" lvl="0" indent="0" algn="l" rtl="0">
              <a:lnSpc>
                <a:spcPct val="115000"/>
              </a:lnSpc>
              <a:spcBef>
                <a:spcPts val="1200"/>
              </a:spcBef>
              <a:spcAft>
                <a:spcPts val="0"/>
              </a:spcAft>
              <a:buClr>
                <a:schemeClr val="dk1"/>
              </a:buClr>
              <a:buSzPts val="1100"/>
              <a:buFont typeface="Arial"/>
              <a:buNone/>
            </a:pPr>
            <a:r>
              <a:rPr lang="en-US"/>
              <a:t>After our kickoff, the cohort is established and I provide biweekly emails which include reminders and tips. I also notify them of deadlines which mostly centers around the peer review. Faculty must tell me that they are wanting a review by the first week in June. By mid-June all draft proposals are due to my office. The mock peer reviews themselves are held the last week of June and the very first week of July and then after that point my office will provide copy editing support as requested.</a:t>
            </a:r>
            <a:endParaRPr/>
          </a:p>
          <a:p>
            <a:pPr marL="0" lvl="0" indent="0" algn="l" rtl="0">
              <a:lnSpc>
                <a:spcPct val="100000"/>
              </a:lnSpc>
              <a:spcBef>
                <a:spcPts val="1200"/>
              </a:spcBef>
              <a:spcAft>
                <a:spcPts val="0"/>
              </a:spcAft>
              <a:buSzPts val="1400"/>
              <a:buNone/>
            </a:pPr>
            <a:endParaRPr/>
          </a:p>
        </p:txBody>
      </p:sp>
      <p:sp>
        <p:nvSpPr>
          <p:cNvPr id="363" name="Google Shape;363;p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solidFill>
                  <a:srgbClr val="0099CC"/>
                </a:solidFill>
              </a:rPr>
              <a:t>ELIZABETH</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Our mock review is part of a (typically) 10-11 week workshop, one session each week, 2 hours each,  with typically 6-7 faculty members per cohort.  </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We begin with two weeks of kickoff meetings that is similar to what Beth and Missy offer during which we offer content on the solicitation and presentations by offices that provide support for the CAREER</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We then move into sessions in which we do a “genre analysis” of the project summary and faculty participants peer review these in small groups within the workshop</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Then in June we move into tips and strategies to peer review project descriptions and peer review these in small groups within the workshop  </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 We also offer a panel of past winners and reviewers during these weeks</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Similar to what BETH AND MISSY describe,  the Mock Review is a culminating activity for us.  We schedule it at the end of the worksop series just a few weeks before the due date for the CAREER; we invite expert who are external to our workshop to evaluate drafts of the faculty participant </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I’d like to note that we our plan, while similar to FSU’s in some ways, incorporates an inner-cohort writing feedback that is not unlike what Texas Tech is providing–ours is specific to the CAREER, however.   </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We can afford to spend this much time on CAREER because we are a smaller institution.  </a:t>
            </a:r>
            <a:endParaRPr b="1">
              <a:solidFill>
                <a:srgbClr val="0099CC"/>
              </a:solidFill>
            </a:endParaRPr>
          </a:p>
          <a:p>
            <a:pPr marL="0" lvl="0" indent="0" algn="l" rtl="0">
              <a:lnSpc>
                <a:spcPct val="100000"/>
              </a:lnSpc>
              <a:spcBef>
                <a:spcPts val="0"/>
              </a:spcBef>
              <a:spcAft>
                <a:spcPts val="0"/>
              </a:spcAft>
              <a:buSzPts val="1400"/>
              <a:buNone/>
            </a:pPr>
            <a:endParaRPr/>
          </a:p>
        </p:txBody>
      </p:sp>
      <p:sp>
        <p:nvSpPr>
          <p:cNvPr id="390" name="Google Shape;390;p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0" name="Google Shape;420;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2"/>
              </a:buClr>
              <a:buSzPts val="2800"/>
              <a:buFont typeface="Arial Narrow"/>
              <a:buNone/>
            </a:pPr>
            <a:r>
              <a:rPr lang="en-US">
                <a:solidFill>
                  <a:schemeClr val="dk2"/>
                </a:solidFill>
                <a:latin typeface="Arial Narrow"/>
                <a:ea typeface="Arial Narrow"/>
                <a:cs typeface="Arial Narrow"/>
                <a:sym typeface="Arial Narrow"/>
              </a:rPr>
              <a:t>As we talk through this slide, we will compare and contrast to what the prior person(s) describes.</a:t>
            </a:r>
            <a:endParaRPr>
              <a:solidFill>
                <a:schemeClr val="dk2"/>
              </a:solidFill>
              <a:latin typeface="Arial Narrow"/>
              <a:ea typeface="Arial Narrow"/>
              <a:cs typeface="Arial Narrow"/>
              <a:sym typeface="Arial Narrow"/>
            </a:endParaRPr>
          </a:p>
          <a:p>
            <a:pPr marL="0" marR="0" lvl="0" indent="0" algn="l" rtl="0">
              <a:lnSpc>
                <a:spcPct val="100000"/>
              </a:lnSpc>
              <a:spcBef>
                <a:spcPts val="0"/>
              </a:spcBef>
              <a:spcAft>
                <a:spcPts val="0"/>
              </a:spcAft>
              <a:buClr>
                <a:schemeClr val="dk2"/>
              </a:buClr>
              <a:buSzPts val="2800"/>
              <a:buFont typeface="Arial Narrow"/>
              <a:buNone/>
            </a:pPr>
            <a:r>
              <a:rPr lang="en-US" sz="1200">
                <a:solidFill>
                  <a:schemeClr val="dk2"/>
                </a:solidFill>
                <a:latin typeface="Arial Narrow"/>
                <a:ea typeface="Arial Narrow"/>
                <a:cs typeface="Arial Narrow"/>
                <a:sym typeface="Arial Narrow"/>
              </a:rPr>
              <a:t>SIMILARITIES</a:t>
            </a:r>
            <a:endParaRPr/>
          </a:p>
          <a:p>
            <a:pPr marL="285750" marR="0" lvl="0" indent="-285750" algn="l" rtl="0">
              <a:lnSpc>
                <a:spcPct val="100000"/>
              </a:lnSpc>
              <a:spcBef>
                <a:spcPts val="0"/>
              </a:spcBef>
              <a:spcAft>
                <a:spcPts val="0"/>
              </a:spcAft>
              <a:buClr>
                <a:schemeClr val="dk2"/>
              </a:buClr>
              <a:buSzPts val="2800"/>
              <a:buFont typeface="Arial Narrow"/>
              <a:buChar char="•"/>
            </a:pPr>
            <a:r>
              <a:rPr lang="en-US" sz="1200">
                <a:solidFill>
                  <a:schemeClr val="dk2"/>
                </a:solidFill>
                <a:latin typeface="Arial Narrow"/>
                <a:ea typeface="Arial Narrow"/>
                <a:cs typeface="Arial Narrow"/>
                <a:sym typeface="Arial Narrow"/>
              </a:rPr>
              <a:t>Mock/panel review as one component that scaffolds production of  the CAREER </a:t>
            </a:r>
            <a:endParaRPr/>
          </a:p>
          <a:p>
            <a:pPr marL="285750" marR="0" lvl="0" indent="-285750" algn="l" rtl="0">
              <a:lnSpc>
                <a:spcPct val="100000"/>
              </a:lnSpc>
              <a:spcBef>
                <a:spcPts val="0"/>
              </a:spcBef>
              <a:spcAft>
                <a:spcPts val="0"/>
              </a:spcAft>
              <a:buClr>
                <a:schemeClr val="dk2"/>
              </a:buClr>
              <a:buSzPts val="2800"/>
              <a:buFont typeface="Arial Narrow"/>
              <a:buChar char="•"/>
            </a:pPr>
            <a:r>
              <a:rPr lang="en-US" sz="1200">
                <a:solidFill>
                  <a:schemeClr val="dk2"/>
                </a:solidFill>
                <a:latin typeface="Arial Narrow"/>
                <a:ea typeface="Arial Narrow"/>
                <a:cs typeface="Arial Narrow"/>
                <a:sym typeface="Arial Narrow"/>
              </a:rPr>
              <a:t>Panels of 3-4 individuals </a:t>
            </a:r>
            <a:endParaRPr/>
          </a:p>
          <a:p>
            <a:pPr marL="285750" marR="0" lvl="0" indent="-285750" algn="l" rtl="0">
              <a:lnSpc>
                <a:spcPct val="100000"/>
              </a:lnSpc>
              <a:spcBef>
                <a:spcPts val="0"/>
              </a:spcBef>
              <a:spcAft>
                <a:spcPts val="0"/>
              </a:spcAft>
              <a:buClr>
                <a:schemeClr val="dk2"/>
              </a:buClr>
              <a:buSzPts val="2800"/>
              <a:buFont typeface="Arial Narrow"/>
              <a:buChar char="•"/>
            </a:pPr>
            <a:r>
              <a:rPr lang="en-US" sz="1200">
                <a:solidFill>
                  <a:schemeClr val="dk2"/>
                </a:solidFill>
                <a:latin typeface="Arial Narrow"/>
                <a:ea typeface="Arial Narrow"/>
                <a:cs typeface="Arial Narrow"/>
                <a:sym typeface="Arial Narrow"/>
              </a:rPr>
              <a:t>Participants submit full drafts for advanced review </a:t>
            </a:r>
            <a:endParaRPr/>
          </a:p>
          <a:p>
            <a:pPr marL="285750" marR="0" lvl="0" indent="-107950" algn="l" rtl="0">
              <a:lnSpc>
                <a:spcPct val="100000"/>
              </a:lnSpc>
              <a:spcBef>
                <a:spcPts val="0"/>
              </a:spcBef>
              <a:spcAft>
                <a:spcPts val="0"/>
              </a:spcAft>
              <a:buClr>
                <a:schemeClr val="dk2"/>
              </a:buClr>
              <a:buSzPts val="2800"/>
              <a:buFont typeface="Arial Narrow"/>
              <a:buNone/>
            </a:pPr>
            <a:endParaRPr sz="1200">
              <a:solidFill>
                <a:schemeClr val="dk2"/>
              </a:solidFill>
              <a:latin typeface="Arial Narrow"/>
              <a:ea typeface="Arial Narrow"/>
              <a:cs typeface="Arial Narrow"/>
              <a:sym typeface="Arial Narrow"/>
            </a:endParaRPr>
          </a:p>
          <a:p>
            <a:pPr marL="0" marR="0" lvl="0" indent="0" algn="l" rtl="0">
              <a:lnSpc>
                <a:spcPct val="100000"/>
              </a:lnSpc>
              <a:spcBef>
                <a:spcPts val="0"/>
              </a:spcBef>
              <a:spcAft>
                <a:spcPts val="0"/>
              </a:spcAft>
              <a:buClr>
                <a:schemeClr val="dk2"/>
              </a:buClr>
              <a:buSzPts val="2800"/>
              <a:buFont typeface="Arial Narrow"/>
              <a:buNone/>
            </a:pPr>
            <a:r>
              <a:rPr lang="en-US">
                <a:solidFill>
                  <a:schemeClr val="dk2"/>
                </a:solidFill>
                <a:latin typeface="Arial Narrow"/>
                <a:ea typeface="Arial Narrow"/>
                <a:cs typeface="Arial Narrow"/>
                <a:sym typeface="Arial Narrow"/>
              </a:rPr>
              <a:t>DIFFERENCES– </a:t>
            </a:r>
            <a:r>
              <a:rPr lang="en-US" b="1">
                <a:solidFill>
                  <a:srgbClr val="0099CC"/>
                </a:solidFill>
                <a:latin typeface="Arial Narrow"/>
                <a:ea typeface="Arial Narrow"/>
                <a:cs typeface="Arial Narrow"/>
                <a:sym typeface="Arial Narrow"/>
              </a:rPr>
              <a:t>Jess, ask Beth and I about the length of our mock review sessions </a:t>
            </a:r>
            <a:endParaRPr b="1">
              <a:solidFill>
                <a:srgbClr val="0099CC"/>
              </a:solidFill>
            </a:endParaRPr>
          </a:p>
          <a:p>
            <a:pPr marL="285750" marR="0" lvl="0" indent="-285750" algn="l" rtl="0">
              <a:lnSpc>
                <a:spcPct val="100000"/>
              </a:lnSpc>
              <a:spcBef>
                <a:spcPts val="0"/>
              </a:spcBef>
              <a:spcAft>
                <a:spcPts val="0"/>
              </a:spcAft>
              <a:buClr>
                <a:schemeClr val="dk2"/>
              </a:buClr>
              <a:buSzPts val="2800"/>
              <a:buFont typeface="Arial Narrow"/>
              <a:buChar char="•"/>
            </a:pPr>
            <a:r>
              <a:rPr lang="en-US" sz="1200">
                <a:solidFill>
                  <a:schemeClr val="dk2"/>
                </a:solidFill>
                <a:latin typeface="Arial Narrow"/>
                <a:ea typeface="Arial Narrow"/>
                <a:cs typeface="Arial Narrow"/>
                <a:sym typeface="Arial Narrow"/>
              </a:rPr>
              <a:t>Degree of emphasis on mock review within workshop</a:t>
            </a:r>
            <a:endParaRPr/>
          </a:p>
          <a:p>
            <a:pPr marL="285750" marR="0" lvl="0" indent="-285750" algn="l" rtl="0">
              <a:lnSpc>
                <a:spcPct val="100000"/>
              </a:lnSpc>
              <a:spcBef>
                <a:spcPts val="0"/>
              </a:spcBef>
              <a:spcAft>
                <a:spcPts val="0"/>
              </a:spcAft>
              <a:buClr>
                <a:schemeClr val="dk2"/>
              </a:buClr>
              <a:buSzPts val="2800"/>
              <a:buFont typeface="Arial Narrow"/>
              <a:buChar char="•"/>
            </a:pPr>
            <a:r>
              <a:rPr lang="en-US" sz="1200">
                <a:solidFill>
                  <a:schemeClr val="dk2"/>
                </a:solidFill>
                <a:latin typeface="Arial Narrow"/>
                <a:ea typeface="Arial Narrow"/>
                <a:cs typeface="Arial Narrow"/>
                <a:sym typeface="Arial Narrow"/>
              </a:rPr>
              <a:t>Composition of panels</a:t>
            </a:r>
            <a:endParaRPr/>
          </a:p>
          <a:p>
            <a:pPr marL="285750" marR="0" lvl="0" indent="-285750" algn="l" rtl="0">
              <a:lnSpc>
                <a:spcPct val="100000"/>
              </a:lnSpc>
              <a:spcBef>
                <a:spcPts val="0"/>
              </a:spcBef>
              <a:spcAft>
                <a:spcPts val="0"/>
              </a:spcAft>
              <a:buClr>
                <a:schemeClr val="dk2"/>
              </a:buClr>
              <a:buSzPts val="2800"/>
              <a:buFont typeface="Arial Narrow"/>
              <a:buChar char="•"/>
            </a:pPr>
            <a:r>
              <a:rPr lang="en-US" sz="1200">
                <a:solidFill>
                  <a:schemeClr val="dk2"/>
                </a:solidFill>
                <a:latin typeface="Arial Narrow"/>
                <a:ea typeface="Arial Narrow"/>
                <a:cs typeface="Arial Narrow"/>
                <a:sym typeface="Arial Narrow"/>
              </a:rPr>
              <a:t>Length of review session</a:t>
            </a:r>
            <a:endParaRPr/>
          </a:p>
          <a:p>
            <a:pPr marL="285750" marR="0" lvl="0" indent="-285750" algn="l" rtl="0">
              <a:lnSpc>
                <a:spcPct val="100000"/>
              </a:lnSpc>
              <a:spcBef>
                <a:spcPts val="0"/>
              </a:spcBef>
              <a:spcAft>
                <a:spcPts val="0"/>
              </a:spcAft>
              <a:buClr>
                <a:schemeClr val="dk2"/>
              </a:buClr>
              <a:buSzPts val="2800"/>
              <a:buFont typeface="Arial Narrow"/>
              <a:buChar char="•"/>
            </a:pPr>
            <a:r>
              <a:rPr lang="en-US" sz="1200">
                <a:solidFill>
                  <a:schemeClr val="dk2"/>
                </a:solidFill>
                <a:latin typeface="Arial Narrow"/>
                <a:ea typeface="Arial Narrow"/>
                <a:cs typeface="Arial Narrow"/>
                <a:sym typeface="Arial Narrow"/>
              </a:rPr>
              <a:t>Type of feedback received </a:t>
            </a:r>
            <a:endParaRPr/>
          </a:p>
          <a:p>
            <a:pPr marL="285750" marR="0" lvl="0" indent="-285750" algn="l" rtl="0">
              <a:lnSpc>
                <a:spcPct val="100000"/>
              </a:lnSpc>
              <a:spcBef>
                <a:spcPts val="0"/>
              </a:spcBef>
              <a:spcAft>
                <a:spcPts val="0"/>
              </a:spcAft>
              <a:buClr>
                <a:schemeClr val="dk2"/>
              </a:buClr>
              <a:buSzPts val="2800"/>
              <a:buFont typeface="Arial Narrow"/>
              <a:buChar char="•"/>
            </a:pPr>
            <a:r>
              <a:rPr lang="en-US" sz="1200">
                <a:solidFill>
                  <a:schemeClr val="dk2"/>
                </a:solidFill>
                <a:latin typeface="Arial Narrow"/>
                <a:ea typeface="Arial Narrow"/>
                <a:cs typeface="Arial Narrow"/>
                <a:sym typeface="Arial Narrow"/>
              </a:rPr>
              <a:t>Point in writing process </a:t>
            </a:r>
            <a:endParaRPr/>
          </a:p>
          <a:p>
            <a:pPr marL="0" marR="0" lvl="0" indent="0" algn="l" rtl="0">
              <a:lnSpc>
                <a:spcPct val="100000"/>
              </a:lnSpc>
              <a:spcBef>
                <a:spcPts val="0"/>
              </a:spcBef>
              <a:spcAft>
                <a:spcPts val="0"/>
              </a:spcAft>
              <a:buClr>
                <a:schemeClr val="dk2"/>
              </a:buClr>
              <a:buSzPts val="2800"/>
              <a:buFont typeface="Arial Narrow"/>
              <a:buNone/>
            </a:pPr>
            <a:endParaRPr sz="1200">
              <a:solidFill>
                <a:schemeClr val="dk2"/>
              </a:solidFill>
              <a:latin typeface="Arial Narrow"/>
              <a:ea typeface="Arial Narrow"/>
              <a:cs typeface="Arial Narrow"/>
              <a:sym typeface="Arial Narrow"/>
            </a:endParaRPr>
          </a:p>
          <a:p>
            <a:pPr marL="457200" marR="0" lvl="0" indent="-228600" algn="l" rtl="0">
              <a:lnSpc>
                <a:spcPct val="100000"/>
              </a:lnSpc>
              <a:spcBef>
                <a:spcPts val="0"/>
              </a:spcBef>
              <a:spcAft>
                <a:spcPts val="0"/>
              </a:spcAft>
              <a:buSzPts val="1400"/>
              <a:buNone/>
            </a:pPr>
            <a:endParaRPr/>
          </a:p>
        </p:txBody>
      </p:sp>
      <p:sp>
        <p:nvSpPr>
          <p:cNvPr id="421" name="Google Shape;421;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JESS</a:t>
            </a:r>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r>
              <a:rPr lang="en-US" b="0"/>
              <a:t>MISSY: </a:t>
            </a:r>
            <a:r>
              <a:rPr lang="en-US" b="0" u="sng"/>
              <a:t>What has been the most challenging aspect of your design and/or implementation? </a:t>
            </a:r>
            <a:r>
              <a:rPr lang="en-US" b="0"/>
              <a:t>Because our Mock Peer Review is strictly made up of reviewers who are also applicants themselves, the faculty don’t always see the value in the feedback they receive. I’ve had faculty drop out after signing up to participate because they didn’t feel that someone outside of their discipline could provide quality feedback on their proposal. I try to mitigate this concern by reminding them that there are both educational as well as technical aspects to the NSF CAREER and that not all NSF reviewers will be experts in their field.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0"/>
              <a:t>BETH: </a:t>
            </a:r>
            <a:r>
              <a:rPr lang="en-US" b="0" u="sng"/>
              <a:t>How d</a:t>
            </a:r>
            <a:r>
              <a:rPr lang="en-US" u="sng"/>
              <a:t>o</a:t>
            </a:r>
            <a:r>
              <a:rPr lang="en-US" b="0" u="sng"/>
              <a:t> you prepare and incentivize reviewers to participate? </a:t>
            </a:r>
            <a:r>
              <a:rPr lang="en-US"/>
              <a:t>To prepare our reviewers, I send each of them the guidance that is provided to the NSF career reviewers so that they can clearly address the same issues that a panelist would address. I also walk them through the process so they know what is being asked of them and what the deadlines are. We do not incentivize reviewers to participate. We do need a lot of receivers because of the format we have and so far, we have not had issues with recruiting volunteers. I think it does help that I have been here in the OVPR office for over 25 years and have worked with many of these senior faculty for years and have helped a good number of awardees with their proposals when they submitted, so getting them to say yes might be a little easier for that reason.</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0"/>
              <a:t>ELIZABETH: </a:t>
            </a:r>
            <a:r>
              <a:rPr lang="en-US" b="0" u="sng"/>
              <a:t>Peer review is also a social event. How d</a:t>
            </a:r>
            <a:r>
              <a:rPr lang="en-US" u="sng"/>
              <a:t>o you expect</a:t>
            </a:r>
            <a:r>
              <a:rPr lang="en-US" b="0" u="sng"/>
              <a:t> factors like zoom and audience participation play a role? </a:t>
            </a:r>
            <a:r>
              <a:rPr lang="en-US" b="0"/>
              <a:t>   </a:t>
            </a:r>
            <a:r>
              <a:rPr lang="en-US"/>
              <a:t>A: </a:t>
            </a:r>
            <a:r>
              <a:rPr lang="en-US" b="1">
                <a:solidFill>
                  <a:srgbClr val="0099CC"/>
                </a:solidFill>
              </a:rPr>
              <a:t> This is something that I’m really interested in. 1)  Our review will go quite quickly and I don’t expect that there will be a lot of time for participation from other members of the workshop.  But I expect that they will gain something from listening to all of the panels—watching different types of interactions and perceptions—and applying those to their own work. 2) Recording these on zoom also gives me the opportunity to review the sessions and  to examine the kind of feedback that’s received. This is helpful for research purposes and for improving our own best practices as an office. </a:t>
            </a:r>
            <a:endParaRPr b="1">
              <a:solidFill>
                <a:srgbClr val="0099CC"/>
              </a:solidFill>
            </a:endParaRPr>
          </a:p>
        </p:txBody>
      </p:sp>
      <p:sp>
        <p:nvSpPr>
          <p:cNvPr id="430" name="Google Shape;430;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JESS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Of course, it’s also important to consider how the participants perceived the mock review exercise, and the impact on your driving motivations. Let’s take some time to look at the outcomes of each institution’s mock review exercise.</a:t>
            </a:r>
            <a:endParaRPr/>
          </a:p>
          <a:p>
            <a:pPr marL="0" lvl="0" indent="0" algn="l" rtl="0">
              <a:lnSpc>
                <a:spcPct val="100000"/>
              </a:lnSpc>
              <a:spcBef>
                <a:spcPts val="0"/>
              </a:spcBef>
              <a:spcAft>
                <a:spcPts val="0"/>
              </a:spcAft>
              <a:buSzPts val="1400"/>
              <a:buNone/>
            </a:pPr>
            <a:endParaRPr/>
          </a:p>
        </p:txBody>
      </p:sp>
      <p:sp>
        <p:nvSpPr>
          <p:cNvPr id="438" name="Google Shape;43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5" name="Google Shape;445;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BETH</a:t>
            </a:r>
            <a:endParaRPr b="1"/>
          </a:p>
        </p:txBody>
      </p:sp>
      <p:sp>
        <p:nvSpPr>
          <p:cNvPr id="446" name="Google Shape;446;p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5" name="Google Shape;455;p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MISSY</a:t>
            </a:r>
            <a:endParaRPr/>
          </a:p>
          <a:p>
            <a:pPr marL="0" marR="0" lvl="0" indent="0" algn="l" rtl="0">
              <a:lnSpc>
                <a:spcPct val="100000"/>
              </a:lnSpc>
              <a:spcBef>
                <a:spcPts val="0"/>
              </a:spcBef>
              <a:spcAft>
                <a:spcPts val="0"/>
              </a:spcAft>
              <a:buClr>
                <a:srgbClr val="000000"/>
              </a:buClr>
              <a:buSzPts val="1400"/>
              <a:buFont typeface="Arial"/>
              <a:buNone/>
            </a:pPr>
            <a:endParaRPr/>
          </a:p>
          <a:p>
            <a:pPr marL="0" marR="0" lvl="0" indent="0" algn="l" rtl="0">
              <a:lnSpc>
                <a:spcPct val="100000"/>
              </a:lnSpc>
              <a:spcBef>
                <a:spcPts val="0"/>
              </a:spcBef>
              <a:spcAft>
                <a:spcPts val="0"/>
              </a:spcAft>
              <a:buClr>
                <a:srgbClr val="000000"/>
              </a:buClr>
              <a:buSzPts val="1400"/>
              <a:buFont typeface="Arial"/>
              <a:buNone/>
            </a:pPr>
            <a:r>
              <a:rPr lang="en-US"/>
              <a:t>Since I joined this effort in our RD Office in 2020, I am not aware that we have surveyed those who participate in the mock review, but we do track who submits and who is successful. Our cohorts have been small, as you can see on the slide, in 2020 we had three participants. One was funded, one was not, and we encouraged the third to apply to a standard NSF grant rather than the CAREER based on where his research was at the time.  </a:t>
            </a:r>
            <a:r>
              <a:rPr lang="en-US" sz="1200">
                <a:latin typeface="Calibri"/>
                <a:ea typeface="Calibri"/>
                <a:cs typeface="Calibri"/>
                <a:sym typeface="Calibri"/>
              </a:rPr>
              <a:t>In 2021 we had four in our cohort, unfortunately, none were funded – three were first time applicants and the fourth chose not to re-submit last year. </a:t>
            </a:r>
            <a:endParaRPr sz="1200">
              <a:latin typeface="Arial Narrow"/>
              <a:ea typeface="Arial Narrow"/>
              <a:cs typeface="Arial Narrow"/>
              <a:sym typeface="Arial Narrow"/>
            </a:endParaRPr>
          </a:p>
          <a:p>
            <a:pPr marL="0" marR="0" lvl="0" indent="0" algn="l" rtl="0">
              <a:lnSpc>
                <a:spcPct val="100000"/>
              </a:lnSpc>
              <a:spcBef>
                <a:spcPts val="0"/>
              </a:spcBef>
              <a:spcAft>
                <a:spcPts val="0"/>
              </a:spcAft>
              <a:buClr>
                <a:srgbClr val="000000"/>
              </a:buClr>
              <a:buSzPts val="1400"/>
              <a:buFont typeface="Arial"/>
              <a:buNone/>
            </a:pPr>
            <a:endParaRPr sz="1200">
              <a:latin typeface="Arial Narrow"/>
              <a:ea typeface="Arial Narrow"/>
              <a:cs typeface="Arial Narrow"/>
              <a:sym typeface="Arial Narrow"/>
            </a:endParaRPr>
          </a:p>
          <a:p>
            <a:pPr marL="0" marR="0" lvl="0" indent="0" algn="l" rtl="0">
              <a:lnSpc>
                <a:spcPct val="100000"/>
              </a:lnSpc>
              <a:spcBef>
                <a:spcPts val="0"/>
              </a:spcBef>
              <a:spcAft>
                <a:spcPts val="0"/>
              </a:spcAft>
              <a:buClr>
                <a:srgbClr val="000000"/>
              </a:buClr>
              <a:buSzPts val="1400"/>
              <a:buFont typeface="Arial"/>
              <a:buNone/>
            </a:pPr>
            <a:r>
              <a:rPr lang="en-US" sz="1200">
                <a:latin typeface="Arial Narrow"/>
                <a:ea typeface="Arial Narrow"/>
                <a:cs typeface="Arial Narrow"/>
                <a:sym typeface="Arial Narrow"/>
              </a:rPr>
              <a:t>Our 2022 review is planned for late May/early June with ~8 participants signed up so far. </a:t>
            </a:r>
            <a:endParaRPr/>
          </a:p>
          <a:p>
            <a:pPr marL="0" marR="0" lvl="0" indent="0" algn="l" rtl="0">
              <a:lnSpc>
                <a:spcPct val="100000"/>
              </a:lnSpc>
              <a:spcBef>
                <a:spcPts val="0"/>
              </a:spcBef>
              <a:spcAft>
                <a:spcPts val="0"/>
              </a:spcAft>
              <a:buClr>
                <a:srgbClr val="000000"/>
              </a:buClr>
              <a:buSzPts val="1400"/>
              <a:buFont typeface="Arial"/>
              <a:buNone/>
            </a:pPr>
            <a:endParaRPr sz="1200">
              <a:latin typeface="Arial Narrow"/>
              <a:ea typeface="Arial Narrow"/>
              <a:cs typeface="Arial Narrow"/>
              <a:sym typeface="Arial Narrow"/>
            </a:endParaRPr>
          </a:p>
          <a:p>
            <a:pPr marL="0" marR="0" lvl="0" indent="0" algn="l" rtl="0">
              <a:lnSpc>
                <a:spcPct val="100000"/>
              </a:lnSpc>
              <a:spcBef>
                <a:spcPts val="0"/>
              </a:spcBef>
              <a:spcAft>
                <a:spcPts val="0"/>
              </a:spcAft>
              <a:buClr>
                <a:srgbClr val="000000"/>
              </a:buClr>
              <a:buSzPts val="1400"/>
              <a:buFont typeface="Arial"/>
              <a:buNone/>
            </a:pPr>
            <a:r>
              <a:rPr lang="en-US" sz="1200">
                <a:latin typeface="Arial Narrow"/>
                <a:ea typeface="Arial Narrow"/>
                <a:cs typeface="Arial Narrow"/>
                <a:sym typeface="Arial Narrow"/>
              </a:rPr>
              <a:t>I should say that we do have some data from the workshop we offer, and many of our faculty are both appreciative of it, and find it useful.</a:t>
            </a:r>
            <a:endParaRPr/>
          </a:p>
        </p:txBody>
      </p:sp>
      <p:sp>
        <p:nvSpPr>
          <p:cNvPr id="456" name="Google Shape;456;p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5" name="Google Shape;465;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b="1"/>
              <a:t>JESS</a:t>
            </a:r>
            <a:r>
              <a:rPr lang="en-US"/>
              <a:t>: What have the participants said about the mock review?</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MISSY – You will get more out of it you are also willing to put more into it. </a:t>
            </a:r>
            <a:endParaRPr/>
          </a:p>
        </p:txBody>
      </p:sp>
      <p:sp>
        <p:nvSpPr>
          <p:cNvPr id="466" name="Google Shape;466;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4" name="Google Shape;474;p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ELIZABETH</a:t>
            </a:r>
            <a:endParaRPr/>
          </a:p>
          <a:p>
            <a:pPr marL="0" marR="0" lvl="0" indent="0" algn="l" rtl="0">
              <a:lnSpc>
                <a:spcPct val="100000"/>
              </a:lnSpc>
              <a:spcBef>
                <a:spcPts val="0"/>
              </a:spcBef>
              <a:spcAft>
                <a:spcPts val="0"/>
              </a:spcAft>
              <a:buClr>
                <a:srgbClr val="000000"/>
              </a:buClr>
              <a:buSzPts val="1400"/>
              <a:buFont typeface="Arial"/>
              <a:buNone/>
            </a:pPr>
            <a:endParaRPr/>
          </a:p>
          <a:p>
            <a:pPr marL="0" marR="0" lvl="0" indent="0" algn="l" rtl="0">
              <a:lnSpc>
                <a:spcPct val="100000"/>
              </a:lnSpc>
              <a:spcBef>
                <a:spcPts val="0"/>
              </a:spcBef>
              <a:spcAft>
                <a:spcPts val="0"/>
              </a:spcAft>
              <a:buClr>
                <a:srgbClr val="000000"/>
              </a:buClr>
              <a:buSzPts val="1400"/>
              <a:buFont typeface="Arial"/>
              <a:buNone/>
            </a:pP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Our stats are already excellent, so we aren’t addressing a weakness in wins as you can see from the graphic on the right.  We had a record number of wins in our most recent cycle, during which 11 applicants were awarded out of 24 applicants.  Of those 11, all had attended at least one of our CAREER workshops.   </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Faculty have been satisfied overall with our workshops, but we are hoping to enhance that even more as well as to  work on early career investigator skill building in relationship to the mock review that Missy mentioned is so important at TTU. </a:t>
            </a:r>
            <a:endParaRPr b="1">
              <a:solidFill>
                <a:srgbClr val="0099CC"/>
              </a:solidFill>
            </a:endParaRPr>
          </a:p>
          <a:p>
            <a:pPr marL="0" marR="0" lvl="0" indent="0" algn="l" rtl="0">
              <a:lnSpc>
                <a:spcPct val="100000"/>
              </a:lnSpc>
              <a:spcBef>
                <a:spcPts val="0"/>
              </a:spcBef>
              <a:spcAft>
                <a:spcPts val="0"/>
              </a:spcAft>
              <a:buClr>
                <a:srgbClr val="000000"/>
              </a:buClr>
              <a:buSzPts val="1400"/>
              <a:buFont typeface="Arial"/>
              <a:buNone/>
            </a:pPr>
            <a:endParaRPr/>
          </a:p>
        </p:txBody>
      </p:sp>
      <p:sp>
        <p:nvSpPr>
          <p:cNvPr id="475" name="Google Shape;475;p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4" name="Google Shape;484;p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ELIZABETH</a:t>
            </a:r>
            <a:endParaRPr b="1"/>
          </a:p>
          <a:p>
            <a:pPr marL="0" marR="0" lvl="0" indent="0" algn="l" rtl="0">
              <a:lnSpc>
                <a:spcPct val="100000"/>
              </a:lnSpc>
              <a:spcBef>
                <a:spcPts val="0"/>
              </a:spcBef>
              <a:spcAft>
                <a:spcPts val="0"/>
              </a:spcAft>
              <a:buClr>
                <a:srgbClr val="000000"/>
              </a:buClr>
              <a:buSzPts val="1400"/>
              <a:buFont typeface="Arial"/>
              <a:buNone/>
            </a:pPr>
            <a:endParaRPr b="1"/>
          </a:p>
          <a:p>
            <a:pPr marL="0" marR="0" lvl="0" indent="0" algn="l" rtl="0">
              <a:lnSpc>
                <a:spcPct val="100000"/>
              </a:lnSpc>
              <a:spcBef>
                <a:spcPts val="0"/>
              </a:spcBef>
              <a:spcAft>
                <a:spcPts val="0"/>
              </a:spcAft>
              <a:buClr>
                <a:srgbClr val="000000"/>
              </a:buClr>
              <a:buSzPts val="1400"/>
              <a:buFont typeface="Arial"/>
              <a:buNone/>
            </a:pPr>
            <a:r>
              <a:rPr lang="en-US" b="1">
                <a:solidFill>
                  <a:srgbClr val="0099CC"/>
                </a:solidFill>
              </a:rPr>
              <a:t>As I mentioned earlier, we are also hoping that the mock review will enable us to entice faculty from departments and schools that we serve less often to take advantage of this opportunity.    </a:t>
            </a: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Engineering has always been our mainstay, but our office has offered less support to the schools of natural sciences and social sciences for a variety of reasons. One of those is Rice’ s culture of decentralization which has led to more independence in some schools. </a:t>
            </a:r>
            <a:endParaRPr b="1">
              <a:solidFill>
                <a:srgbClr val="0099CC"/>
              </a:solidFill>
            </a:endParaRPr>
          </a:p>
          <a:p>
            <a:pPr marL="0" marR="0" lvl="0" indent="0" algn="l" rtl="0">
              <a:lnSpc>
                <a:spcPct val="100000"/>
              </a:lnSpc>
              <a:spcBef>
                <a:spcPts val="0"/>
              </a:spcBef>
              <a:spcAft>
                <a:spcPts val="0"/>
              </a:spcAft>
              <a:buClr>
                <a:srgbClr val="000000"/>
              </a:buClr>
              <a:buSzPts val="1400"/>
              <a:buFont typeface="Arial"/>
              <a:buNone/>
            </a:pPr>
            <a:endParaRPr b="1"/>
          </a:p>
        </p:txBody>
      </p:sp>
      <p:sp>
        <p:nvSpPr>
          <p:cNvPr id="485" name="Google Shape;485;p4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4" name="Google Shape;494;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solidFill>
                  <a:srgbClr val="0099CC"/>
                </a:solidFill>
              </a:rPr>
              <a:t>We’ve developed pre- and post Qualtrics surveys to evaluate faculty skill development.  I’m indebted to  Crystal Botham  inspiring the design of this particular question. Crystal published an article on Stanford’s NIH K99 workshop in PlosOne –her workshop focused on skill development in peer review.  I’ve took inspiration from it as I developed these question for the CAREER award</a:t>
            </a:r>
            <a:endParaRPr b="1">
              <a:solidFill>
                <a:srgbClr val="0099CC"/>
              </a:solidFill>
            </a:endParaRPr>
          </a:p>
        </p:txBody>
      </p:sp>
      <p:sp>
        <p:nvSpPr>
          <p:cNvPr id="495" name="Google Shape;495;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3" name="Google Shape;503;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We are really interested in honing in on what the mock review offers to the workshop; Some of these skills are taught in the workshop (such as understanding how to dovetail research and educational goals) so we are hoping the  mock review will reinforce and “test” these to some extent.   Others are more structural---for example, participating in a mock review will necessarily prompt participants to prepare a draft earlier than they might have.   Assisting faculty in developing a productive writing process is a skill that we want to develop.   </a:t>
            </a:r>
            <a:endParaRPr b="1">
              <a:solidFill>
                <a:srgbClr val="0099CC"/>
              </a:solidFill>
            </a:endParaRPr>
          </a:p>
          <a:p>
            <a:pPr marL="0" lvl="0" indent="0" algn="l" rtl="0">
              <a:lnSpc>
                <a:spcPct val="100000"/>
              </a:lnSpc>
              <a:spcBef>
                <a:spcPts val="0"/>
              </a:spcBef>
              <a:spcAft>
                <a:spcPts val="0"/>
              </a:spcAft>
              <a:buSzPts val="1400"/>
              <a:buNone/>
            </a:pPr>
            <a:endParaRPr/>
          </a:p>
        </p:txBody>
      </p:sp>
      <p:sp>
        <p:nvSpPr>
          <p:cNvPr id="504" name="Google Shape;504;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2" name="Google Shape;512;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US" b="1">
                <a:solidFill>
                  <a:srgbClr val="0099CC"/>
                </a:solidFill>
              </a:rPr>
              <a:t>I am interested in comparing the kind of feedback that faculty receive from peers, experts, and our RD office and where this overlaps and departs.   My interest stems in part from my previous career working in a multimodal communication center that served graduate and undergraduate students across the disciplines.   I’m very interested in technical and non-technical feedback and how and where these actually intersect.  </a:t>
            </a:r>
            <a:endParaRPr b="1">
              <a:solidFill>
                <a:srgbClr val="0099CC"/>
              </a:solidFill>
            </a:endParaRPr>
          </a:p>
          <a:p>
            <a:pPr marL="0" lvl="0" indent="0" algn="l" rtl="0">
              <a:lnSpc>
                <a:spcPct val="115000"/>
              </a:lnSpc>
              <a:spcBef>
                <a:spcPts val="0"/>
              </a:spcBef>
              <a:spcAft>
                <a:spcPts val="0"/>
              </a:spcAft>
              <a:buSzPts val="1100"/>
              <a:buNone/>
            </a:pPr>
            <a:endParaRPr b="1">
              <a:solidFill>
                <a:srgbClr val="0099CC"/>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0099CC"/>
                </a:solidFill>
              </a:rPr>
              <a:t> We may have follow-on focus groups to get at details about the nature of feedback that are difficult to assess quantitatively. </a:t>
            </a:r>
            <a:endParaRPr b="1">
              <a:solidFill>
                <a:srgbClr val="0099CC"/>
              </a:solidFill>
            </a:endParaRPr>
          </a:p>
          <a:p>
            <a:pPr marL="0" lvl="0" indent="0" algn="l" rtl="0">
              <a:lnSpc>
                <a:spcPct val="100000"/>
              </a:lnSpc>
              <a:spcBef>
                <a:spcPts val="0"/>
              </a:spcBef>
              <a:spcAft>
                <a:spcPts val="0"/>
              </a:spcAft>
              <a:buSzPts val="1400"/>
              <a:buNone/>
            </a:pPr>
            <a:endParaRPr/>
          </a:p>
        </p:txBody>
      </p:sp>
      <p:sp>
        <p:nvSpPr>
          <p:cNvPr id="513" name="Google Shape;513;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JESS: </a:t>
            </a:r>
            <a:r>
              <a:rPr lang="en-US"/>
              <a:t>Open up introductions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Each will introduce selves; Jessica goes last to discuss role in presentation</a:t>
            </a:r>
            <a:endParaRPr/>
          </a:p>
        </p:txBody>
      </p:sp>
      <p:sp>
        <p:nvSpPr>
          <p:cNvPr id="170" name="Google Shape;17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JESS</a:t>
            </a:r>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r>
              <a:rPr lang="en-US"/>
              <a:t>Beth &amp; Missy:  </a:t>
            </a:r>
            <a:r>
              <a:rPr lang="en-US" b="0"/>
              <a:t> What were the most surprising findings of your evaluation?</a:t>
            </a:r>
            <a:endParaRPr b="0"/>
          </a:p>
          <a:p>
            <a:pPr marL="0" lvl="0" indent="0" algn="l" rtl="0">
              <a:lnSpc>
                <a:spcPct val="100000"/>
              </a:lnSpc>
              <a:spcBef>
                <a:spcPts val="0"/>
              </a:spcBef>
              <a:spcAft>
                <a:spcPts val="0"/>
              </a:spcAft>
              <a:buSzPts val="1400"/>
              <a:buNone/>
            </a:pPr>
            <a:r>
              <a:rPr lang="en-US"/>
              <a:t>Beth:  There has not been one critical bit of feedback about the sessions.  Also, I was surprised that the reviewers enjoyed the process has well and have volunteered to do these in future years.</a:t>
            </a:r>
            <a:endParaRPr/>
          </a:p>
          <a:p>
            <a:pPr marL="0" lvl="0" indent="0" algn="l" rtl="0">
              <a:lnSpc>
                <a:spcPct val="100000"/>
              </a:lnSpc>
              <a:spcBef>
                <a:spcPts val="0"/>
              </a:spcBef>
              <a:spcAft>
                <a:spcPts val="0"/>
              </a:spcAft>
              <a:buSzPts val="1400"/>
              <a:buNone/>
            </a:pPr>
            <a:r>
              <a:rPr lang="en-US"/>
              <a:t>Missy: Perhaps not really surprising is that our faculty really do want to hear from past winners. They want the personal insight, and I think they also want to hear about the challenges so that they feel a little less alone as they continue on their CAREER journey.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0"/>
              <a:t>ELIZ</a:t>
            </a:r>
            <a:r>
              <a:rPr lang="en-US"/>
              <a:t>A</a:t>
            </a:r>
            <a:r>
              <a:rPr lang="en-US" b="0"/>
              <a:t>BETH: How </a:t>
            </a:r>
            <a:r>
              <a:rPr lang="en-US"/>
              <a:t>might</a:t>
            </a:r>
            <a:r>
              <a:rPr lang="en-US" b="0"/>
              <a:t> this t</a:t>
            </a:r>
            <a:r>
              <a:rPr lang="en-US"/>
              <a:t>ie into evaluations for RD office?</a:t>
            </a:r>
            <a:endParaRPr/>
          </a:p>
          <a:p>
            <a:pPr marL="0" lvl="0" indent="0" algn="l" rtl="0">
              <a:lnSpc>
                <a:spcPct val="100000"/>
              </a:lnSpc>
              <a:spcBef>
                <a:spcPts val="0"/>
              </a:spcBef>
              <a:spcAft>
                <a:spcPts val="0"/>
              </a:spcAft>
              <a:buSzPts val="1400"/>
              <a:buNone/>
            </a:pPr>
            <a:r>
              <a:rPr lang="en-US" b="1">
                <a:solidFill>
                  <a:srgbClr val="0099CC"/>
                </a:solidFill>
              </a:rPr>
              <a:t>In addition to total research dollars and awards conferred, I think most offices are concerned with user satisfaction—it’s a crucial metric for the services we provide. </a:t>
            </a:r>
            <a:endParaRPr b="1">
              <a:solidFill>
                <a:srgbClr val="0099CC"/>
              </a:solidFill>
            </a:endParaRPr>
          </a:p>
          <a:p>
            <a:pPr marL="0" lvl="0" indent="0" algn="l" rtl="0">
              <a:lnSpc>
                <a:spcPct val="100000"/>
              </a:lnSpc>
              <a:spcBef>
                <a:spcPts val="0"/>
              </a:spcBef>
              <a:spcAft>
                <a:spcPts val="0"/>
              </a:spcAft>
              <a:buSzPts val="1400"/>
              <a:buNone/>
            </a:pPr>
            <a:endParaRPr b="1">
              <a:solidFill>
                <a:srgbClr val="0099CC"/>
              </a:solidFill>
            </a:endParaRPr>
          </a:p>
          <a:p>
            <a:pPr marL="0" lvl="0" indent="0" algn="l" rtl="0">
              <a:lnSpc>
                <a:spcPct val="100000"/>
              </a:lnSpc>
              <a:spcBef>
                <a:spcPts val="0"/>
              </a:spcBef>
              <a:spcAft>
                <a:spcPts val="0"/>
              </a:spcAft>
              <a:buSzPts val="1400"/>
              <a:buNone/>
            </a:pPr>
            <a:r>
              <a:rPr lang="en-US" b="1">
                <a:solidFill>
                  <a:srgbClr val="0099CC"/>
                </a:solidFill>
              </a:rPr>
              <a:t>But I’m becoming interested, though  in a broader range of metrics.  </a:t>
            </a:r>
            <a:endParaRPr b="1">
              <a:solidFill>
                <a:srgbClr val="0099CC"/>
              </a:solidFill>
            </a:endParaRPr>
          </a:p>
          <a:p>
            <a:pPr marL="457200" lvl="0" indent="-317500" algn="l" rtl="0">
              <a:lnSpc>
                <a:spcPct val="100000"/>
              </a:lnSpc>
              <a:spcBef>
                <a:spcPts val="0"/>
              </a:spcBef>
              <a:spcAft>
                <a:spcPts val="0"/>
              </a:spcAft>
              <a:buClr>
                <a:srgbClr val="0099CC"/>
              </a:buClr>
              <a:buSzPts val="1400"/>
              <a:buAutoNum type="arabicParenR"/>
            </a:pPr>
            <a:r>
              <a:rPr lang="en-US" b="1">
                <a:solidFill>
                  <a:srgbClr val="0099CC"/>
                </a:solidFill>
              </a:rPr>
              <a:t>For example, I think we should be taking the long-view and tracking</a:t>
            </a:r>
            <a:r>
              <a:rPr lang="en-US" sz="1400" b="1">
                <a:solidFill>
                  <a:srgbClr val="0099CC"/>
                </a:solidFill>
              </a:rPr>
              <a:t> faculty skill development </a:t>
            </a:r>
            <a:r>
              <a:rPr lang="en-US" b="1">
                <a:solidFill>
                  <a:srgbClr val="0099CC"/>
                </a:solidFill>
              </a:rPr>
              <a:t>over time, especially since CAREER is a gateway workshop .</a:t>
            </a:r>
            <a:endParaRPr b="1">
              <a:solidFill>
                <a:srgbClr val="0099CC"/>
              </a:solidFill>
            </a:endParaRPr>
          </a:p>
          <a:p>
            <a:pPr marL="457200" lvl="0" indent="-317500" algn="l" rtl="0">
              <a:lnSpc>
                <a:spcPct val="100000"/>
              </a:lnSpc>
              <a:spcBef>
                <a:spcPts val="0"/>
              </a:spcBef>
              <a:spcAft>
                <a:spcPts val="0"/>
              </a:spcAft>
              <a:buClr>
                <a:srgbClr val="0099CC"/>
              </a:buClr>
              <a:buSzPts val="1400"/>
              <a:buAutoNum type="arabicParenR"/>
            </a:pPr>
            <a:r>
              <a:rPr lang="en-US" b="1">
                <a:solidFill>
                  <a:srgbClr val="0099CC"/>
                </a:solidFill>
              </a:rPr>
              <a:t>I also think we need to look critically at our own development as an office and how </a:t>
            </a:r>
            <a:r>
              <a:rPr lang="en-US" sz="1400" b="1">
                <a:solidFill>
                  <a:srgbClr val="0099CC"/>
                </a:solidFill>
              </a:rPr>
              <a:t>we inform our own best practice</a:t>
            </a:r>
            <a:r>
              <a:rPr lang="en-US" b="1">
                <a:solidFill>
                  <a:srgbClr val="0099CC"/>
                </a:solidFill>
              </a:rPr>
              <a:t>s.   Thie entails looking more deeply at the kinds of activities and services we provide and why we provide them.    What kind of feedback do faculty need?   How can we facilitate their receipt of that feedback?</a:t>
            </a:r>
            <a:endParaRPr b="1">
              <a:solidFill>
                <a:srgbClr val="0099CC"/>
              </a:solidFill>
            </a:endParaRPr>
          </a:p>
          <a:p>
            <a:pPr marL="0" lvl="0" indent="0" algn="l" rtl="0">
              <a:lnSpc>
                <a:spcPct val="100000"/>
              </a:lnSpc>
              <a:spcBef>
                <a:spcPts val="0"/>
              </a:spcBef>
              <a:spcAft>
                <a:spcPts val="0"/>
              </a:spcAft>
              <a:buSzPts val="1400"/>
              <a:buNone/>
            </a:pPr>
            <a:endParaRPr b="1">
              <a:solidFill>
                <a:srgbClr val="0099CC"/>
              </a:solidFill>
            </a:endParaRPr>
          </a:p>
          <a:p>
            <a:pPr marL="457200" lvl="0" indent="-317500" algn="l" rtl="0">
              <a:lnSpc>
                <a:spcPct val="100000"/>
              </a:lnSpc>
              <a:spcBef>
                <a:spcPts val="0"/>
              </a:spcBef>
              <a:spcAft>
                <a:spcPts val="0"/>
              </a:spcAft>
              <a:buClr>
                <a:srgbClr val="0099CC"/>
              </a:buClr>
              <a:buSzPts val="1400"/>
              <a:buAutoNum type="arabicParenR"/>
            </a:pPr>
            <a:r>
              <a:rPr lang="en-US" b="1">
                <a:solidFill>
                  <a:srgbClr val="0099CC"/>
                </a:solidFill>
              </a:rPr>
              <a:t>Finally,  I’ve recently become interested in the idea of redressing  misconceptions about what RD offices do and can do and measuring that  through surveys.  I am thinking of ways in which the mock review can help us with our mission of advertising our services and correcting the assumption that copyediting, compliance, and completing ancillary documents is the core of our efforts. </a:t>
            </a:r>
            <a:endParaRPr b="1">
              <a:solidFill>
                <a:srgbClr val="0099CC"/>
              </a:solidFill>
            </a:endParaRPr>
          </a:p>
        </p:txBody>
      </p:sp>
      <p:sp>
        <p:nvSpPr>
          <p:cNvPr id="521" name="Google Shape;521;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9" name="Google Shape;529;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b="1"/>
              <a:t>JESS</a:t>
            </a:r>
            <a:endParaRPr/>
          </a:p>
        </p:txBody>
      </p:sp>
      <p:sp>
        <p:nvSpPr>
          <p:cNvPr id="530" name="Google Shape;530;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7" name="Google Shape;53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Hi Jess–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CHALLENGES / BIGGEST CONCERNS</a:t>
            </a:r>
            <a:endParaRPr/>
          </a:p>
          <a:p>
            <a:pPr marL="228600" lvl="0" indent="-228600" algn="l" rtl="0">
              <a:lnSpc>
                <a:spcPct val="100000"/>
              </a:lnSpc>
              <a:spcBef>
                <a:spcPts val="0"/>
              </a:spcBef>
              <a:spcAft>
                <a:spcPts val="0"/>
              </a:spcAft>
              <a:buSzPts val="1400"/>
              <a:buAutoNum type="arabicParenR"/>
            </a:pPr>
            <a:r>
              <a:rPr lang="en-US"/>
              <a:t>logistics, </a:t>
            </a:r>
            <a:endParaRPr/>
          </a:p>
          <a:p>
            <a:pPr marL="228600" lvl="0" indent="-228600" algn="l" rtl="0">
              <a:lnSpc>
                <a:spcPct val="100000"/>
              </a:lnSpc>
              <a:spcBef>
                <a:spcPts val="0"/>
              </a:spcBef>
              <a:spcAft>
                <a:spcPts val="0"/>
              </a:spcAft>
              <a:buSzPts val="1400"/>
              <a:buAutoNum type="arabicParenR"/>
            </a:pPr>
            <a:r>
              <a:rPr lang="en-US"/>
              <a:t>privacy, and a </a:t>
            </a:r>
            <a:endParaRPr/>
          </a:p>
          <a:p>
            <a:pPr marL="228600" lvl="0" indent="-228600" algn="l" rtl="0">
              <a:lnSpc>
                <a:spcPct val="100000"/>
              </a:lnSpc>
              <a:spcBef>
                <a:spcPts val="0"/>
              </a:spcBef>
              <a:spcAft>
                <a:spcPts val="0"/>
              </a:spcAft>
              <a:buSzPts val="1400"/>
              <a:buAutoNum type="arabicParenR"/>
            </a:pPr>
            <a:r>
              <a:rPr lang="en-US"/>
              <a:t>lack of incentives are the biggest concerns.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TIPS</a:t>
            </a:r>
            <a:endParaRPr/>
          </a:p>
          <a:p>
            <a:pPr marL="0" lvl="0" indent="0" algn="l" rtl="0">
              <a:lnSpc>
                <a:spcPct val="100000"/>
              </a:lnSpc>
              <a:spcBef>
                <a:spcPts val="0"/>
              </a:spcBef>
              <a:spcAft>
                <a:spcPts val="0"/>
              </a:spcAft>
              <a:buSzPts val="1400"/>
              <a:buNone/>
            </a:pPr>
            <a:r>
              <a:rPr lang="en-US"/>
              <a:t>1) spend time thinking about what model will work best for your school based on size,  eligible faculty, staff availability and not to adapt accordingly   </a:t>
            </a:r>
            <a:endParaRPr/>
          </a:p>
          <a:p>
            <a:pPr marL="0" lvl="0" indent="0" algn="l" rtl="0">
              <a:lnSpc>
                <a:spcPct val="100000"/>
              </a:lnSpc>
              <a:spcBef>
                <a:spcPts val="0"/>
              </a:spcBef>
              <a:spcAft>
                <a:spcPts val="0"/>
              </a:spcAft>
              <a:buSzPts val="1400"/>
              <a:buNone/>
            </a:pPr>
            <a:r>
              <a:rPr lang="en-US"/>
              <a:t>2) Help to develop your faculty’s sense of writing as a process; scaffold the development of the draft, check in periodically and remind them of due dates </a:t>
            </a:r>
            <a:endParaRPr/>
          </a:p>
          <a:p>
            <a:pPr marL="0" lvl="0" indent="0" algn="l" rtl="0">
              <a:lnSpc>
                <a:spcPct val="100000"/>
              </a:lnSpc>
              <a:spcBef>
                <a:spcPts val="0"/>
              </a:spcBef>
              <a:spcAft>
                <a:spcPts val="0"/>
              </a:spcAft>
              <a:buSzPts val="1400"/>
              <a:buNone/>
            </a:pPr>
            <a:r>
              <a:rPr lang="en-US"/>
              <a:t>3) Create a culture of sharing within each cohort.  </a:t>
            </a:r>
            <a:endParaRPr/>
          </a:p>
          <a:p>
            <a:pPr marL="0" lvl="0" indent="0" algn="l" rtl="0">
              <a:lnSpc>
                <a:spcPct val="100000"/>
              </a:lnSpc>
              <a:spcBef>
                <a:spcPts val="0"/>
              </a:spcBef>
              <a:spcAft>
                <a:spcPts val="0"/>
              </a:spcAft>
              <a:buSzPts val="1400"/>
              <a:buNone/>
            </a:pPr>
            <a:r>
              <a:rPr lang="en-US"/>
              <a:t>4) Offer incentives where you are able to (honoraria for external reviewers, lunch for in-person events) Think creatively about how to reward reviewers–articles about your office and this mock review event, or even an email when a PI they assisted is awarded. </a:t>
            </a:r>
            <a:endParaRPr/>
          </a:p>
        </p:txBody>
      </p:sp>
      <p:sp>
        <p:nvSpPr>
          <p:cNvPr id="538" name="Google Shape;538;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JESS</a:t>
            </a:r>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r>
              <a:rPr lang="en-US"/>
              <a:t>Beth:  That everyone applying would allow themselves to go through the review.</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Missy: I think my wish would be that faculty would be more invested in the review process. One of our participants last year only submitted a summary, rather than a draft of his proposal, and so he didn’t receive good feedback, because there wasn’t much to comment on. I would like to see faculty see the value in having a draft that is ready to share, and being invested in the process.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solidFill>
                  <a:srgbClr val="0099CC"/>
                </a:solidFill>
              </a:rPr>
              <a:t>Elizabeth:  If I had three wishes I’d co-opt Beth and Missy’s wishes for faculty COURAGE AND ENGAGEMENT  and add the wish that this mock review will be enjoyable for our faculty reviewers, too–that they will relish this MENTORSHIP experience. </a:t>
            </a:r>
            <a:endParaRPr b="1">
              <a:solidFill>
                <a:srgbClr val="0099CC"/>
              </a:solidFill>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endParaRPr b="1"/>
          </a:p>
        </p:txBody>
      </p:sp>
      <p:sp>
        <p:nvSpPr>
          <p:cNvPr id="549" name="Google Shape;549;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11db3a4a215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6" name="Google Shape;556;g11db3a4a215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2" name="Google Shape;562;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7" name="Google Shape;567;p5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b="1"/>
              <a:t>Jess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SzPts val="1400"/>
              <a:buNone/>
            </a:pPr>
            <a:r>
              <a:rPr lang="en-US" b="1"/>
              <a:t>Each institution presenting today is quite similar, except on a few key measures  </a:t>
            </a:r>
            <a:r>
              <a:rPr lang="en-US" b="1">
                <a:solidFill>
                  <a:srgbClr val="FF0000"/>
                </a:solidFill>
              </a:rPr>
              <a:t>WE WERE CHANGING THE WORDING ON THIS CORRECT?  MAYBE ADDING ANOTHER CATEGORY?</a:t>
            </a:r>
            <a:endParaRPr b="1">
              <a:solidFill>
                <a:srgbClr val="FF0000"/>
              </a:solidFill>
            </a:endParaRPr>
          </a:p>
          <a:p>
            <a:pPr marL="0" marR="0" lvl="0" indent="0" algn="l" rtl="0">
              <a:lnSpc>
                <a:spcPct val="100000"/>
              </a:lnSpc>
              <a:spcBef>
                <a:spcPts val="0"/>
              </a:spcBef>
              <a:spcAft>
                <a:spcPts val="0"/>
              </a:spcAft>
              <a:buSzPts val="1400"/>
              <a:buNone/>
            </a:pPr>
            <a:r>
              <a:rPr lang="en-US" b="1"/>
              <a:t>      </a:t>
            </a:r>
            <a:r>
              <a:rPr lang="en-US" b="1">
                <a:solidFill>
                  <a:srgbClr val="0099CC"/>
                </a:solidFill>
              </a:rPr>
              <a:t>Maybe highlight the similarities really quickly (R1, central offices) and the big difference–size of school (and # of applicants over the past 4 years)  </a:t>
            </a:r>
            <a:endParaRPr b="1">
              <a:solidFill>
                <a:srgbClr val="0099CC"/>
              </a:solidFill>
            </a:endParaRPr>
          </a:p>
        </p:txBody>
      </p:sp>
      <p:sp>
        <p:nvSpPr>
          <p:cNvPr id="191" name="Google Shape;19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Jess</a:t>
            </a:r>
            <a:r>
              <a:rPr lang="en-US"/>
              <a:t> </a:t>
            </a:r>
            <a:endParaRPr/>
          </a:p>
          <a:p>
            <a:pPr marL="171450" marR="0" lvl="0" indent="-171450" algn="l" rtl="0">
              <a:lnSpc>
                <a:spcPct val="100000"/>
              </a:lnSpc>
              <a:spcBef>
                <a:spcPts val="0"/>
              </a:spcBef>
              <a:spcAft>
                <a:spcPts val="0"/>
              </a:spcAft>
              <a:buClr>
                <a:srgbClr val="000000"/>
              </a:buClr>
              <a:buSzPts val="1400"/>
              <a:buFont typeface="Arial"/>
              <a:buChar char="•"/>
            </a:pPr>
            <a:r>
              <a:rPr lang="en-US"/>
              <a:t>NSF is one of many early career awards (K99/R01;   DOE);  </a:t>
            </a:r>
            <a:endParaRPr/>
          </a:p>
          <a:p>
            <a:pPr marL="171450" marR="0" lvl="0" indent="-171450" algn="l" rtl="0">
              <a:lnSpc>
                <a:spcPct val="100000"/>
              </a:lnSpc>
              <a:spcBef>
                <a:spcPts val="0"/>
              </a:spcBef>
              <a:spcAft>
                <a:spcPts val="0"/>
              </a:spcAft>
              <a:buClr>
                <a:srgbClr val="000000"/>
              </a:buClr>
              <a:buSzPts val="1400"/>
              <a:buFont typeface="Arial"/>
              <a:buChar char="•"/>
            </a:pPr>
            <a:r>
              <a:rPr lang="en-US"/>
              <a:t>Unlike other agencies, NSF CAREER is focused on create scholar-teachers (not just academic researchers) – education is an important component;  </a:t>
            </a:r>
            <a:endParaRPr/>
          </a:p>
          <a:p>
            <a:pPr marL="171450" lvl="0" indent="-171450" algn="l" rtl="0">
              <a:lnSpc>
                <a:spcPct val="100000"/>
              </a:lnSpc>
              <a:spcBef>
                <a:spcPts val="0"/>
              </a:spcBef>
              <a:spcAft>
                <a:spcPts val="0"/>
              </a:spcAft>
              <a:buSzPts val="1400"/>
              <a:buFont typeface="Arial"/>
              <a:buChar char="•"/>
            </a:pPr>
            <a:r>
              <a:rPr lang="en-US"/>
              <a:t>Considered to be one of the most prestigious awards for new investigators</a:t>
            </a:r>
            <a:endParaRPr/>
          </a:p>
          <a:p>
            <a:pPr marL="628650" lvl="1" indent="-171450" algn="l" rtl="0">
              <a:lnSpc>
                <a:spcPct val="100000"/>
              </a:lnSpc>
              <a:spcBef>
                <a:spcPts val="0"/>
              </a:spcBef>
              <a:spcAft>
                <a:spcPts val="0"/>
              </a:spcAft>
              <a:buSzPts val="1400"/>
              <a:buFont typeface="Arial"/>
              <a:buChar char="•"/>
            </a:pPr>
            <a:r>
              <a:rPr lang="en-US"/>
              <a:t>you have the imprimatur of the NSF! </a:t>
            </a:r>
            <a:endParaRPr/>
          </a:p>
          <a:p>
            <a:pPr marL="628650" lvl="1" indent="-171450" algn="l" rtl="0">
              <a:lnSpc>
                <a:spcPct val="100000"/>
              </a:lnSpc>
              <a:spcBef>
                <a:spcPts val="0"/>
              </a:spcBef>
              <a:spcAft>
                <a:spcPts val="0"/>
              </a:spcAft>
              <a:buSzPts val="1400"/>
              <a:buFont typeface="Arial"/>
              <a:buChar char="•"/>
            </a:pPr>
            <a:r>
              <a:rPr lang="en-US"/>
              <a:t>Gateway to an R1</a:t>
            </a:r>
            <a:endParaRPr/>
          </a:p>
          <a:p>
            <a:pPr marL="171450" lvl="0" indent="-171450" algn="l" rtl="0">
              <a:lnSpc>
                <a:spcPct val="100000"/>
              </a:lnSpc>
              <a:spcBef>
                <a:spcPts val="0"/>
              </a:spcBef>
              <a:spcAft>
                <a:spcPts val="0"/>
              </a:spcAft>
              <a:buSzPts val="1400"/>
              <a:buFont typeface="Arial"/>
              <a:buChar char="•"/>
            </a:pPr>
            <a:r>
              <a:rPr lang="en-US"/>
              <a:t>social pressure (ease of pivoting to a standard grant from a CAREER); </a:t>
            </a:r>
            <a:endParaRPr/>
          </a:p>
        </p:txBody>
      </p:sp>
      <p:sp>
        <p:nvSpPr>
          <p:cNvPr id="200" name="Google Shape;20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1200"/>
              </a:spcBef>
              <a:spcAft>
                <a:spcPts val="0"/>
              </a:spcAft>
              <a:buSzPts val="1400"/>
              <a:buNone/>
            </a:pPr>
            <a:r>
              <a:rPr lang="en-US" sz="1200" b="1">
                <a:solidFill>
                  <a:schemeClr val="lt1"/>
                </a:solidFill>
                <a:latin typeface="Calibri"/>
                <a:ea typeface="Calibri"/>
                <a:cs typeface="Calibri"/>
                <a:sym typeface="Calibri"/>
              </a:rPr>
              <a:t>JESS:</a:t>
            </a:r>
            <a:endParaRPr/>
          </a:p>
          <a:p>
            <a:pPr marL="457200" lvl="0" indent="-228600" algn="l" rtl="0">
              <a:lnSpc>
                <a:spcPct val="100000"/>
              </a:lnSpc>
              <a:spcBef>
                <a:spcPts val="1200"/>
              </a:spcBef>
              <a:spcAft>
                <a:spcPts val="0"/>
              </a:spcAft>
              <a:buClr>
                <a:schemeClr val="dk1"/>
              </a:buClr>
              <a:buSzPts val="1400"/>
              <a:buFont typeface="Arial"/>
              <a:buChar char="•"/>
            </a:pPr>
            <a:r>
              <a:rPr lang="en-US" sz="1200">
                <a:latin typeface="Calibri"/>
                <a:ea typeface="Calibri"/>
                <a:cs typeface="Calibri"/>
                <a:sym typeface="Calibri"/>
              </a:rPr>
              <a:t>Given the prestige of NSF CAREER, many have tried to “crack the code” around peer review to demystify how decisions are made around these awards</a:t>
            </a:r>
            <a:endParaRPr/>
          </a:p>
          <a:p>
            <a:pPr marL="457200" lvl="0" indent="-228600" algn="l" rtl="0">
              <a:lnSpc>
                <a:spcPct val="100000"/>
              </a:lnSpc>
              <a:spcBef>
                <a:spcPts val="1200"/>
              </a:spcBef>
              <a:spcAft>
                <a:spcPts val="0"/>
              </a:spcAft>
              <a:buClr>
                <a:schemeClr val="dk1"/>
              </a:buClr>
              <a:buSzPts val="1400"/>
              <a:buFont typeface="Arial"/>
              <a:buChar char="•"/>
            </a:pPr>
            <a:r>
              <a:rPr lang="en-US" sz="1200">
                <a:latin typeface="Calibri"/>
                <a:ea typeface="Calibri"/>
                <a:cs typeface="Calibri"/>
                <a:sym typeface="Calibri"/>
              </a:rPr>
              <a:t>However CAREER review is just a small part of the overall debates around peer review</a:t>
            </a:r>
            <a:endParaRPr/>
          </a:p>
          <a:p>
            <a:pPr marL="457200" lvl="0" indent="-228600" algn="l" rtl="0">
              <a:lnSpc>
                <a:spcPct val="100000"/>
              </a:lnSpc>
              <a:spcBef>
                <a:spcPts val="1200"/>
              </a:spcBef>
              <a:spcAft>
                <a:spcPts val="0"/>
              </a:spcAft>
              <a:buClr>
                <a:schemeClr val="dk1"/>
              </a:buClr>
              <a:buSzPts val="1400"/>
              <a:buFont typeface="Arial"/>
              <a:buChar char="•"/>
            </a:pPr>
            <a:r>
              <a:rPr lang="en-US" sz="1200">
                <a:latin typeface="Calibri"/>
                <a:ea typeface="Calibri"/>
                <a:cs typeface="Calibri"/>
                <a:sym typeface="Calibri"/>
              </a:rPr>
              <a:t>There are 4 major thrusts to this debate:</a:t>
            </a:r>
            <a:endParaRPr/>
          </a:p>
          <a:p>
            <a:pPr marL="914400" marR="0" lvl="1" indent="-228600" algn="l" rtl="0">
              <a:lnSpc>
                <a:spcPct val="100000"/>
              </a:lnSpc>
              <a:spcBef>
                <a:spcPts val="1200"/>
              </a:spcBef>
              <a:spcAft>
                <a:spcPts val="0"/>
              </a:spcAft>
              <a:buClr>
                <a:schemeClr val="dk1"/>
              </a:buClr>
              <a:buSzPts val="1400"/>
              <a:buFont typeface="Arial"/>
              <a:buChar char="•"/>
            </a:pPr>
            <a:r>
              <a:rPr lang="en-US" sz="1200">
                <a:latin typeface="Calibri"/>
                <a:ea typeface="Calibri"/>
                <a:cs typeface="Calibri"/>
                <a:sym typeface="Calibri"/>
              </a:rPr>
              <a:t>QUALITY: reliability of reviews; validity of reviews; generalizability of reviews; predictive power of reviews in the area of grant productivity</a:t>
            </a:r>
            <a:endParaRPr/>
          </a:p>
          <a:p>
            <a:pPr marL="914400" marR="0" lvl="1" indent="-228600" algn="l" rtl="0">
              <a:lnSpc>
                <a:spcPct val="100000"/>
              </a:lnSpc>
              <a:spcBef>
                <a:spcPts val="1200"/>
              </a:spcBef>
              <a:spcAft>
                <a:spcPts val="0"/>
              </a:spcAft>
              <a:buClr>
                <a:schemeClr val="dk1"/>
              </a:buClr>
              <a:buSzPts val="1400"/>
              <a:buFont typeface="Arial"/>
              <a:buChar char="•"/>
            </a:pPr>
            <a:r>
              <a:rPr lang="en-US" sz="1200">
                <a:latin typeface="Calibri"/>
                <a:ea typeface="Calibri"/>
                <a:cs typeface="Calibri"/>
                <a:sym typeface="Calibri"/>
              </a:rPr>
              <a:t>BIAS: impact of the race, ethnicity, and gender of applicant on reviews; institutional biases in the review process; the disadvantages of HBCUs in the grant review/research process; disciplinary cultures and how these manifest through the review process</a:t>
            </a:r>
            <a:endParaRPr/>
          </a:p>
          <a:p>
            <a:pPr marL="914400" lvl="1" indent="-228600" algn="l" rtl="0">
              <a:lnSpc>
                <a:spcPct val="100000"/>
              </a:lnSpc>
              <a:spcBef>
                <a:spcPts val="1200"/>
              </a:spcBef>
              <a:spcAft>
                <a:spcPts val="0"/>
              </a:spcAft>
              <a:buSzPts val="1400"/>
              <a:buFont typeface="Arial"/>
              <a:buChar char="•"/>
            </a:pPr>
            <a:r>
              <a:rPr lang="en-US" sz="1200">
                <a:latin typeface="Calibri"/>
                <a:ea typeface="Calibri"/>
                <a:cs typeface="Calibri"/>
                <a:sym typeface="Calibri"/>
              </a:rPr>
              <a:t>PROCESS &amp; DYNAMICS: social dynamics within grant review panels; the need for better training of reviewers and education on difference; remote v. in-person panels; incen</a:t>
            </a:r>
            <a:r>
              <a:rPr lang="en-US" sz="1200">
                <a:solidFill>
                  <a:schemeClr val="lt1"/>
                </a:solidFill>
                <a:latin typeface="Calibri"/>
                <a:ea typeface="Calibri"/>
                <a:cs typeface="Calibri"/>
                <a:sym typeface="Calibri"/>
              </a:rPr>
              <a:t>tivizing reviews</a:t>
            </a:r>
            <a:endParaRPr sz="1200">
              <a:solidFill>
                <a:schemeClr val="lt1"/>
              </a:solidFill>
              <a:latin typeface="Calibri"/>
              <a:ea typeface="Calibri"/>
              <a:cs typeface="Calibri"/>
              <a:sym typeface="Calibri"/>
            </a:endParaRPr>
          </a:p>
          <a:p>
            <a:pPr marL="914400" lvl="1" indent="-228600" algn="l" rtl="0">
              <a:lnSpc>
                <a:spcPct val="100000"/>
              </a:lnSpc>
              <a:spcBef>
                <a:spcPts val="2400"/>
              </a:spcBef>
              <a:spcAft>
                <a:spcPts val="0"/>
              </a:spcAft>
              <a:buSzPts val="1400"/>
              <a:buFont typeface="Arial"/>
              <a:buChar char="•"/>
            </a:pPr>
            <a:r>
              <a:rPr lang="en-US" sz="1200">
                <a:solidFill>
                  <a:schemeClr val="lt1"/>
                </a:solidFill>
                <a:latin typeface="Calibri"/>
                <a:ea typeface="Calibri"/>
                <a:cs typeface="Calibri"/>
                <a:sym typeface="Calibri"/>
              </a:rPr>
              <a:t>OUTC</a:t>
            </a:r>
            <a:r>
              <a:rPr lang="en-US" sz="1200">
                <a:latin typeface="Calibri"/>
                <a:ea typeface="Calibri"/>
                <a:cs typeface="Calibri"/>
                <a:sym typeface="Calibri"/>
              </a:rPr>
              <a:t>OMES: does being a reviewer make you a better grant-getter?</a:t>
            </a:r>
            <a:endParaRPr sz="1200">
              <a:latin typeface="Calibri"/>
              <a:ea typeface="Calibri"/>
              <a:cs typeface="Calibri"/>
              <a:sym typeface="Calibri"/>
            </a:endParaRPr>
          </a:p>
          <a:p>
            <a:pPr marL="0" lvl="0" indent="0" algn="l" rtl="0">
              <a:lnSpc>
                <a:spcPct val="100000"/>
              </a:lnSpc>
              <a:spcBef>
                <a:spcPts val="1200"/>
              </a:spcBef>
              <a:spcAft>
                <a:spcPts val="0"/>
              </a:spcAft>
              <a:buSzPts val="1400"/>
              <a:buNone/>
            </a:pPr>
            <a:endParaRPr/>
          </a:p>
        </p:txBody>
      </p:sp>
      <p:sp>
        <p:nvSpPr>
          <p:cNvPr id="215" name="Google Shape;21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JESS</a:t>
            </a:r>
            <a:endParaRPr/>
          </a:p>
          <a:p>
            <a:pPr marL="0" lvl="0" indent="0" algn="l" rtl="0">
              <a:lnSpc>
                <a:spcPct val="100000"/>
              </a:lnSpc>
              <a:spcBef>
                <a:spcPts val="0"/>
              </a:spcBef>
              <a:spcAft>
                <a:spcPts val="0"/>
              </a:spcAft>
              <a:buSzPts val="1400"/>
              <a:buNone/>
            </a:pPr>
            <a:endParaRPr/>
          </a:p>
          <a:p>
            <a:pPr marL="171450" lvl="0" indent="-171450" algn="l" rtl="0">
              <a:lnSpc>
                <a:spcPct val="100000"/>
              </a:lnSpc>
              <a:spcBef>
                <a:spcPts val="0"/>
              </a:spcBef>
              <a:spcAft>
                <a:spcPts val="0"/>
              </a:spcAft>
              <a:buSzPts val="1400"/>
              <a:buFont typeface="Arial"/>
              <a:buChar char="•"/>
            </a:pPr>
            <a:r>
              <a:rPr lang="en-US"/>
              <a:t>We also cannot disregard the human context.</a:t>
            </a:r>
            <a:endParaRPr/>
          </a:p>
          <a:p>
            <a:pPr marL="171450" lvl="0" indent="-171450" algn="l" rtl="0">
              <a:lnSpc>
                <a:spcPct val="100000"/>
              </a:lnSpc>
              <a:spcBef>
                <a:spcPts val="0"/>
              </a:spcBef>
              <a:spcAft>
                <a:spcPts val="0"/>
              </a:spcAft>
              <a:buSzPts val="1400"/>
              <a:buFont typeface="Arial"/>
              <a:buChar char="•"/>
            </a:pPr>
            <a:r>
              <a:rPr lang="en-US"/>
              <a:t>Reviewers and the peer review process ARE NOT OBJECTIVE, despite our belief in Cartesian ethics</a:t>
            </a:r>
            <a:endParaRPr/>
          </a:p>
          <a:p>
            <a:pPr marL="171450" lvl="0" indent="-171450" algn="l" rtl="0">
              <a:lnSpc>
                <a:spcPct val="100000"/>
              </a:lnSpc>
              <a:spcBef>
                <a:spcPts val="0"/>
              </a:spcBef>
              <a:spcAft>
                <a:spcPts val="0"/>
              </a:spcAft>
              <a:buSzPts val="1400"/>
              <a:buFont typeface="Arial"/>
              <a:buChar char="•"/>
            </a:pPr>
            <a:r>
              <a:rPr lang="en-US"/>
              <a:t>Peer review is embedded in a social structure which can make “cracking the code” even more difficult for new investigators</a:t>
            </a:r>
            <a:endParaRPr/>
          </a:p>
          <a:p>
            <a:pPr marL="171450" lvl="0" indent="-171450" algn="l" rtl="0">
              <a:lnSpc>
                <a:spcPct val="100000"/>
              </a:lnSpc>
              <a:spcBef>
                <a:spcPts val="0"/>
              </a:spcBef>
              <a:spcAft>
                <a:spcPts val="0"/>
              </a:spcAft>
              <a:buSzPts val="1400"/>
              <a:buFont typeface="Arial"/>
              <a:buChar char="•"/>
            </a:pPr>
            <a:r>
              <a:rPr lang="en-US"/>
              <a:t>Across all Rice, Texas Tech, and FSU, RD professionals strive to demystify the peer review process</a:t>
            </a:r>
            <a:endParaRPr/>
          </a:p>
        </p:txBody>
      </p:sp>
      <p:sp>
        <p:nvSpPr>
          <p:cNvPr id="230" name="Google Shape;23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f3ccb6bff2_3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JESS</a:t>
            </a:r>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Clr>
                <a:schemeClr val="dk1"/>
              </a:buClr>
              <a:buSzPts val="1500"/>
              <a:buNone/>
            </a:pPr>
            <a:r>
              <a:rPr lang="en-US" sz="1300">
                <a:latin typeface="Arial"/>
                <a:ea typeface="Arial"/>
                <a:cs typeface="Arial"/>
                <a:sym typeface="Arial"/>
              </a:rPr>
              <a:t>As we will discuss throughout this presentation, one of the approaches to these schools have taken is to incorporate a MOCK REVIEW element into NSF CAREER preparation. </a:t>
            </a:r>
            <a:endParaRPr/>
          </a:p>
          <a:p>
            <a:pPr marL="0" lvl="0" indent="0" algn="l" rtl="0">
              <a:lnSpc>
                <a:spcPct val="100000"/>
              </a:lnSpc>
              <a:spcBef>
                <a:spcPts val="0"/>
              </a:spcBef>
              <a:spcAft>
                <a:spcPts val="0"/>
              </a:spcAft>
              <a:buClr>
                <a:schemeClr val="dk1"/>
              </a:buClr>
              <a:buSzPts val="1500"/>
              <a:buNone/>
            </a:pPr>
            <a:r>
              <a:rPr lang="en-US" sz="1300">
                <a:latin typeface="Arial"/>
                <a:ea typeface="Arial"/>
                <a:cs typeface="Arial"/>
                <a:sym typeface="Arial"/>
              </a:rPr>
              <a:t>But what do we mean by “Mock Review”?</a:t>
            </a:r>
            <a:endParaRPr/>
          </a:p>
          <a:p>
            <a:pPr marL="0" lvl="0" indent="0" algn="l" rtl="0">
              <a:lnSpc>
                <a:spcPct val="100000"/>
              </a:lnSpc>
              <a:spcBef>
                <a:spcPts val="0"/>
              </a:spcBef>
              <a:spcAft>
                <a:spcPts val="0"/>
              </a:spcAft>
              <a:buClr>
                <a:schemeClr val="dk1"/>
              </a:buClr>
              <a:buSzPts val="1500"/>
              <a:buNone/>
            </a:pPr>
            <a:endParaRPr sz="1400"/>
          </a:p>
          <a:p>
            <a:pPr marL="0" lvl="0" indent="0" algn="l" rtl="0">
              <a:lnSpc>
                <a:spcPct val="100000"/>
              </a:lnSpc>
              <a:spcBef>
                <a:spcPts val="0"/>
              </a:spcBef>
              <a:spcAft>
                <a:spcPts val="0"/>
              </a:spcAft>
              <a:buClr>
                <a:schemeClr val="dk1"/>
              </a:buClr>
              <a:buSzPts val="1500"/>
              <a:buFont typeface="Arial"/>
              <a:buNone/>
            </a:pPr>
            <a:r>
              <a:rPr lang="en-US" sz="1300">
                <a:latin typeface="Arial"/>
                <a:ea typeface="Arial"/>
                <a:cs typeface="Arial"/>
                <a:sym typeface="Arial"/>
              </a:rPr>
              <a:t>Now w</a:t>
            </a:r>
            <a:r>
              <a:rPr lang="en-US" sz="1100"/>
              <a:t>e know what Peer review looks like at NSF as a way for panelists to make funding recommendations.</a:t>
            </a:r>
            <a:endParaRPr/>
          </a:p>
          <a:p>
            <a:pPr marL="0" marR="0" lvl="0" indent="0" algn="l" rtl="0">
              <a:lnSpc>
                <a:spcPct val="100000"/>
              </a:lnSpc>
              <a:spcBef>
                <a:spcPts val="0"/>
              </a:spcBef>
              <a:spcAft>
                <a:spcPts val="0"/>
              </a:spcAft>
              <a:buClr>
                <a:srgbClr val="000000"/>
              </a:buClr>
              <a:buSzPts val="1400"/>
              <a:buFont typeface="Arial"/>
              <a:buNone/>
            </a:pPr>
            <a:r>
              <a:rPr lang="en-US" sz="1100"/>
              <a:t>But we cannot duplicate (or mock) that exercise on campus. As a result, we “approximate” the peer review process – which can have a lot of variations:</a:t>
            </a:r>
            <a:endParaRPr/>
          </a:p>
          <a:p>
            <a:pPr marL="171450" marR="0" lvl="0" indent="-171450" algn="l" rtl="0">
              <a:lnSpc>
                <a:spcPct val="100000"/>
              </a:lnSpc>
              <a:spcBef>
                <a:spcPts val="0"/>
              </a:spcBef>
              <a:spcAft>
                <a:spcPts val="0"/>
              </a:spcAft>
              <a:buClr>
                <a:srgbClr val="000000"/>
              </a:buClr>
              <a:buSzPts val="1400"/>
              <a:buFont typeface="Arial"/>
              <a:buChar char="•"/>
            </a:pPr>
            <a:r>
              <a:rPr lang="en-US" sz="1100"/>
              <a:t>Wo serves as reviewers? – Peers from outside the institution? Peers from inside the university but outside of the cohort? Fellow cohort members?</a:t>
            </a:r>
            <a:endParaRPr/>
          </a:p>
          <a:p>
            <a:pPr marL="171450" marR="0" lvl="0" indent="-171450" algn="l" rtl="0">
              <a:lnSpc>
                <a:spcPct val="100000"/>
              </a:lnSpc>
              <a:spcBef>
                <a:spcPts val="0"/>
              </a:spcBef>
              <a:spcAft>
                <a:spcPts val="0"/>
              </a:spcAft>
              <a:buClr>
                <a:srgbClr val="000000"/>
              </a:buClr>
              <a:buSzPts val="1400"/>
              <a:buFont typeface="Arial"/>
              <a:buChar char="•"/>
            </a:pPr>
            <a:r>
              <a:rPr lang="en-US" sz="1100"/>
              <a:t>What is the focus of the review? --  On the technical / scientific merit or the overall grantsmanship?</a:t>
            </a:r>
            <a:endParaRPr/>
          </a:p>
          <a:p>
            <a:pPr marL="171450" marR="0" lvl="0" indent="-171450" algn="l" rtl="0">
              <a:lnSpc>
                <a:spcPct val="100000"/>
              </a:lnSpc>
              <a:spcBef>
                <a:spcPts val="0"/>
              </a:spcBef>
              <a:spcAft>
                <a:spcPts val="0"/>
              </a:spcAft>
              <a:buClr>
                <a:srgbClr val="000000"/>
              </a:buClr>
              <a:buSzPts val="1400"/>
              <a:buFont typeface="Arial"/>
              <a:buChar char="•"/>
            </a:pPr>
            <a:r>
              <a:rPr lang="en-US" sz="1100"/>
              <a:t>Is it actually a PANEL, or is the review process a 1-1 exchange between PI and an eva\luator?</a:t>
            </a:r>
            <a:endParaRPr/>
          </a:p>
          <a:p>
            <a:pPr marL="171450" marR="0" lvl="0" indent="-171450" algn="l" rtl="0">
              <a:lnSpc>
                <a:spcPct val="100000"/>
              </a:lnSpc>
              <a:spcBef>
                <a:spcPts val="0"/>
              </a:spcBef>
              <a:spcAft>
                <a:spcPts val="0"/>
              </a:spcAft>
              <a:buClr>
                <a:srgbClr val="000000"/>
              </a:buClr>
              <a:buSzPts val="1400"/>
              <a:buFont typeface="Arial"/>
              <a:buChar char="•"/>
            </a:pPr>
            <a:r>
              <a:rPr lang="en-US" sz="1100"/>
              <a:t>How are reviewers incentivized – Are they paid or is it volunteer?</a:t>
            </a:r>
            <a:endParaRPr/>
          </a:p>
          <a:p>
            <a:pPr marL="171450" marR="0" lvl="0" indent="-171450" algn="l" rtl="0">
              <a:lnSpc>
                <a:spcPct val="100000"/>
              </a:lnSpc>
              <a:spcBef>
                <a:spcPts val="0"/>
              </a:spcBef>
              <a:spcAft>
                <a:spcPts val="0"/>
              </a:spcAft>
              <a:buClr>
                <a:srgbClr val="000000"/>
              </a:buClr>
              <a:buSzPts val="1400"/>
              <a:buFont typeface="Arial"/>
              <a:buChar char="•"/>
            </a:pPr>
            <a:r>
              <a:rPr lang="en-US" sz="1100"/>
              <a:t>To what extent does the PI and others participate in the review discussion?</a:t>
            </a:r>
            <a:endParaRPr/>
          </a:p>
          <a:p>
            <a:pPr marL="0" marR="0" lvl="0" indent="0" algn="l" rtl="0">
              <a:lnSpc>
                <a:spcPct val="100000"/>
              </a:lnSpc>
              <a:spcBef>
                <a:spcPts val="0"/>
              </a:spcBef>
              <a:spcAft>
                <a:spcPts val="0"/>
              </a:spcAft>
              <a:buClr>
                <a:srgbClr val="000000"/>
              </a:buClr>
              <a:buSzPts val="1400"/>
              <a:buFont typeface="Arial"/>
              <a:buNone/>
            </a:pPr>
            <a:br>
              <a:rPr lang="en-US" sz="1100">
                <a:latin typeface="Arial"/>
                <a:ea typeface="Arial"/>
                <a:cs typeface="Arial"/>
                <a:sym typeface="Arial"/>
              </a:rPr>
            </a:br>
            <a:r>
              <a:rPr lang="en-US" sz="1100">
                <a:latin typeface="Arial"/>
                <a:ea typeface="Arial"/>
                <a:cs typeface="Arial"/>
                <a:sym typeface="Arial"/>
              </a:rPr>
              <a:t>And across the three campuses, “mock review” is not even a consistent </a:t>
            </a:r>
            <a:r>
              <a:rPr lang="en-US" sz="1100" i="0" strike="noStrike" cap="none">
                <a:latin typeface="Arial"/>
                <a:ea typeface="Arial"/>
                <a:cs typeface="Arial"/>
                <a:sym typeface="Arial"/>
              </a:rPr>
              <a:t>term. For your institution, what is the definition of “mock review”</a:t>
            </a:r>
            <a:endParaRPr sz="1100">
              <a:latin typeface="Arial"/>
              <a:ea typeface="Arial"/>
              <a:cs typeface="Arial"/>
              <a:sym typeface="Arial"/>
            </a:endParaRPr>
          </a:p>
          <a:p>
            <a:pPr marL="171450" marR="0" lvl="1" indent="-171450" algn="l" rtl="0">
              <a:lnSpc>
                <a:spcPct val="100000"/>
              </a:lnSpc>
              <a:spcBef>
                <a:spcPts val="0"/>
              </a:spcBef>
              <a:spcAft>
                <a:spcPts val="0"/>
              </a:spcAft>
              <a:buClr>
                <a:schemeClr val="dk1"/>
              </a:buClr>
              <a:buSzPts val="1300"/>
              <a:buFont typeface="Arial"/>
              <a:buChar char="•"/>
            </a:pPr>
            <a:r>
              <a:rPr lang="en-US" sz="1100" i="0" strike="noStrike" cap="none">
                <a:latin typeface="Arial"/>
                <a:ea typeface="Arial"/>
                <a:cs typeface="Arial"/>
                <a:sym typeface="Arial"/>
              </a:rPr>
              <a:t>TEXAS TECH: What do you call your version of this activity?</a:t>
            </a:r>
            <a:endParaRPr sz="1100">
              <a:latin typeface="Arial"/>
              <a:ea typeface="Arial"/>
              <a:cs typeface="Arial"/>
              <a:sym typeface="Arial"/>
            </a:endParaRPr>
          </a:p>
          <a:p>
            <a:pPr marL="171450" marR="0" lvl="1" indent="-171450" algn="l" rtl="0">
              <a:lnSpc>
                <a:spcPct val="100000"/>
              </a:lnSpc>
              <a:spcBef>
                <a:spcPts val="0"/>
              </a:spcBef>
              <a:spcAft>
                <a:spcPts val="0"/>
              </a:spcAft>
              <a:buClr>
                <a:schemeClr val="dk1"/>
              </a:buClr>
              <a:buSzPts val="1300"/>
              <a:buFont typeface="Arial"/>
              <a:buChar char="•"/>
            </a:pPr>
            <a:r>
              <a:rPr lang="en-US" sz="1100" i="0" strike="noStrike" cap="none">
                <a:latin typeface="Arial"/>
                <a:ea typeface="Arial"/>
                <a:cs typeface="Arial"/>
                <a:sym typeface="Arial"/>
              </a:rPr>
              <a:t>RICE: What do you call your version of this activity?   </a:t>
            </a:r>
            <a:r>
              <a:rPr lang="en-US" sz="1100" b="1">
                <a:solidFill>
                  <a:srgbClr val="0099CC"/>
                </a:solidFill>
                <a:latin typeface="Arial"/>
                <a:ea typeface="Arial"/>
                <a:cs typeface="Arial"/>
                <a:sym typeface="Arial"/>
              </a:rPr>
              <a:t>At Rice, a “mock review” is a session in which applicants have their full CAREER draft critiqued by a panel of experts </a:t>
            </a:r>
            <a:r>
              <a:rPr lang="en-US" sz="1500" b="1">
                <a:solidFill>
                  <a:srgbClr val="0099CC"/>
                </a:solidFill>
                <a:latin typeface="Arial"/>
                <a:ea typeface="Arial"/>
                <a:cs typeface="Arial"/>
                <a:sym typeface="Arial"/>
              </a:rPr>
              <a:t>external</a:t>
            </a:r>
            <a:r>
              <a:rPr lang="en-US" sz="1100" b="1">
                <a:solidFill>
                  <a:srgbClr val="0099CC"/>
                </a:solidFill>
                <a:latin typeface="Arial"/>
                <a:ea typeface="Arial"/>
                <a:cs typeface="Arial"/>
                <a:sym typeface="Arial"/>
              </a:rPr>
              <a:t> to the workshop cohort.   These are previous winners and reviewers, and may include faculty external to the institution.  We use the term “mock” review to distinguish this activity from “peer review” and “RD review” that are also a part of our workshop and are activities that are *internal* to our workshop. Like TTU, we do value peer-to-peer skill building.     </a:t>
            </a:r>
            <a:endParaRPr sz="1100" b="1">
              <a:solidFill>
                <a:srgbClr val="0099CC"/>
              </a:solidFill>
              <a:latin typeface="Arial"/>
              <a:ea typeface="Arial"/>
              <a:cs typeface="Arial"/>
              <a:sym typeface="Arial"/>
            </a:endParaRPr>
          </a:p>
          <a:p>
            <a:pPr marL="171450" marR="0" lvl="1" indent="-171450" algn="l" rtl="0">
              <a:lnSpc>
                <a:spcPct val="100000"/>
              </a:lnSpc>
              <a:spcBef>
                <a:spcPts val="0"/>
              </a:spcBef>
              <a:spcAft>
                <a:spcPts val="0"/>
              </a:spcAft>
              <a:buClr>
                <a:schemeClr val="dk1"/>
              </a:buClr>
              <a:buSzPts val="1300"/>
              <a:buFont typeface="Arial"/>
              <a:buChar char="•"/>
            </a:pPr>
            <a:r>
              <a:rPr lang="en-US" sz="1100" i="0" strike="noStrike" cap="none">
                <a:latin typeface="Arial"/>
                <a:ea typeface="Arial"/>
                <a:cs typeface="Arial"/>
                <a:sym typeface="Arial"/>
              </a:rPr>
              <a:t>FSU: What do you call your version of this activity?</a:t>
            </a:r>
            <a:endParaRPr/>
          </a:p>
          <a:p>
            <a:pPr marL="171450" marR="0" lvl="1" indent="-88900" algn="l" rtl="0">
              <a:lnSpc>
                <a:spcPct val="100000"/>
              </a:lnSpc>
              <a:spcBef>
                <a:spcPts val="0"/>
              </a:spcBef>
              <a:spcAft>
                <a:spcPts val="0"/>
              </a:spcAft>
              <a:buClr>
                <a:schemeClr val="dk1"/>
              </a:buClr>
              <a:buSzPts val="1300"/>
              <a:buFont typeface="Arial"/>
              <a:buNone/>
            </a:pPr>
            <a:endParaRPr sz="1100" i="0" strike="noStrike" cap="none">
              <a:latin typeface="Arial"/>
              <a:ea typeface="Arial"/>
              <a:cs typeface="Arial"/>
              <a:sym typeface="Arial"/>
            </a:endParaRPr>
          </a:p>
          <a:p>
            <a:pPr marL="0" marR="0" lvl="1" indent="0" algn="l" rtl="0">
              <a:lnSpc>
                <a:spcPct val="100000"/>
              </a:lnSpc>
              <a:spcBef>
                <a:spcPts val="0"/>
              </a:spcBef>
              <a:spcAft>
                <a:spcPts val="0"/>
              </a:spcAft>
              <a:buClr>
                <a:schemeClr val="dk1"/>
              </a:buClr>
              <a:buSzPts val="1300"/>
              <a:buFont typeface="Arial"/>
              <a:buNone/>
            </a:pPr>
            <a:r>
              <a:rPr lang="en-US" sz="1100" i="0" strike="noStrike" cap="none">
                <a:latin typeface="Arial"/>
                <a:ea typeface="Arial"/>
                <a:cs typeface="Arial"/>
                <a:sym typeface="Arial"/>
              </a:rPr>
              <a:t>In sum, for the purposes of this presentation, we will define MOCK REVIEW as “A structured process / activity to provide PIs with meaningful feedback on their grant proposals prior to submission.”</a:t>
            </a:r>
            <a:endParaRPr/>
          </a:p>
          <a:p>
            <a:pPr marL="0" marR="0" lvl="1" indent="0" algn="l" rtl="0">
              <a:lnSpc>
                <a:spcPct val="100000"/>
              </a:lnSpc>
              <a:spcBef>
                <a:spcPts val="0"/>
              </a:spcBef>
              <a:spcAft>
                <a:spcPts val="0"/>
              </a:spcAft>
              <a:buClr>
                <a:schemeClr val="dk1"/>
              </a:buClr>
              <a:buSzPts val="1300"/>
              <a:buFont typeface="Arial"/>
              <a:buNone/>
            </a:pPr>
            <a:endParaRPr sz="1100" i="0" strike="noStrike" cap="none">
              <a:latin typeface="Arial"/>
              <a:ea typeface="Arial"/>
              <a:cs typeface="Arial"/>
              <a:sym typeface="Arial"/>
            </a:endParaRPr>
          </a:p>
        </p:txBody>
      </p:sp>
      <p:sp>
        <p:nvSpPr>
          <p:cNvPr id="239" name="Google Shape;239;gf3ccb6bff2_3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11e1b9cd22a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JESS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Today’s discussion will answer 4 big questions:</a:t>
            </a:r>
            <a:endParaRPr/>
          </a:p>
          <a:p>
            <a:pPr marL="171450" lvl="0" indent="-171450" algn="l" rtl="0">
              <a:lnSpc>
                <a:spcPct val="100000"/>
              </a:lnSpc>
              <a:spcBef>
                <a:spcPts val="0"/>
              </a:spcBef>
              <a:spcAft>
                <a:spcPts val="0"/>
              </a:spcAft>
              <a:buSzPts val="1400"/>
              <a:buFont typeface="Arial"/>
              <a:buChar char="•"/>
            </a:pPr>
            <a:r>
              <a:rPr lang="en-US"/>
              <a:t>Why did your institution offer NSF CAREER mock review?</a:t>
            </a:r>
            <a:endParaRPr/>
          </a:p>
          <a:p>
            <a:pPr marL="171450" lvl="0" indent="-171450" algn="l" rtl="0">
              <a:lnSpc>
                <a:spcPct val="100000"/>
              </a:lnSpc>
              <a:spcBef>
                <a:spcPts val="0"/>
              </a:spcBef>
              <a:spcAft>
                <a:spcPts val="0"/>
              </a:spcAft>
              <a:buSzPts val="1400"/>
              <a:buFont typeface="Arial"/>
              <a:buChar char="•"/>
            </a:pPr>
            <a:r>
              <a:rPr lang="en-US"/>
              <a:t>How are the NSF CAREER mock reviews structured?</a:t>
            </a:r>
            <a:endParaRPr/>
          </a:p>
          <a:p>
            <a:pPr marL="171450" lvl="0" indent="-171450" algn="l" rtl="0">
              <a:lnSpc>
                <a:spcPct val="100000"/>
              </a:lnSpc>
              <a:spcBef>
                <a:spcPts val="0"/>
              </a:spcBef>
              <a:spcAft>
                <a:spcPts val="0"/>
              </a:spcAft>
              <a:buSzPts val="1400"/>
              <a:buFont typeface="Arial"/>
              <a:buChar char="•"/>
            </a:pPr>
            <a:r>
              <a:rPr lang="en-US"/>
              <a:t>What were the outcomes of the NSF CAREER mock review activity?</a:t>
            </a:r>
            <a:endParaRPr/>
          </a:p>
          <a:p>
            <a:pPr marL="171450" lvl="0" indent="-171450" algn="l" rtl="0">
              <a:lnSpc>
                <a:spcPct val="100000"/>
              </a:lnSpc>
              <a:spcBef>
                <a:spcPts val="0"/>
              </a:spcBef>
              <a:spcAft>
                <a:spcPts val="0"/>
              </a:spcAft>
              <a:buSzPts val="1400"/>
              <a:buFont typeface="Arial"/>
              <a:buChar char="•"/>
            </a:pPr>
            <a:r>
              <a:rPr lang="en-US"/>
              <a:t>If you knew then what you know now, what recommendations would you make to others hoping to design and deliver NSF CAREER mock review activities.</a:t>
            </a:r>
            <a:endParaRPr/>
          </a:p>
          <a:p>
            <a:pPr marL="171450" lvl="0" indent="-171450" algn="l" rtl="0">
              <a:lnSpc>
                <a:spcPct val="100000"/>
              </a:lnSpc>
              <a:spcBef>
                <a:spcPts val="0"/>
              </a:spcBef>
              <a:spcAft>
                <a:spcPts val="0"/>
              </a:spcAft>
              <a:buSzPts val="1400"/>
              <a:buFont typeface="Arial"/>
              <a:buChar char="•"/>
            </a:pPr>
            <a:r>
              <a:rPr lang="en-US"/>
              <a:t>Finally we’ll offer some resources that you can pull from.</a:t>
            </a:r>
            <a:endParaRPr/>
          </a:p>
        </p:txBody>
      </p:sp>
      <p:sp>
        <p:nvSpPr>
          <p:cNvPr id="264" name="Google Shape;264;g11e1b9cd22a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 network">
  <p:cSld name="TITLE_1_1">
    <p:spTree>
      <p:nvGrpSpPr>
        <p:cNvPr id="1" name="Shape 13"/>
        <p:cNvGrpSpPr/>
        <p:nvPr/>
      </p:nvGrpSpPr>
      <p:grpSpPr>
        <a:xfrm>
          <a:off x="0" y="0"/>
          <a:ext cx="0" cy="0"/>
          <a:chOff x="0" y="0"/>
          <a:chExt cx="0" cy="0"/>
        </a:xfrm>
      </p:grpSpPr>
      <p:pic>
        <p:nvPicPr>
          <p:cNvPr id="14" name="Google Shape;14;g12050c48d5f_2_14"/>
          <p:cNvPicPr preferRelativeResize="0"/>
          <p:nvPr/>
        </p:nvPicPr>
        <p:blipFill rotWithShape="1">
          <a:blip r:embed="rId2">
            <a:alphaModFix/>
          </a:blip>
          <a:srcRect t="8892" r="4997"/>
          <a:stretch/>
        </p:blipFill>
        <p:spPr>
          <a:xfrm>
            <a:off x="304800" y="304800"/>
            <a:ext cx="11582403" cy="6248398"/>
          </a:xfrm>
          <a:prstGeom prst="rect">
            <a:avLst/>
          </a:prstGeom>
          <a:noFill/>
          <a:ln>
            <a:noFill/>
          </a:ln>
        </p:spPr>
      </p:pic>
      <p:sp>
        <p:nvSpPr>
          <p:cNvPr id="15" name="Google Shape;15;g12050c48d5f_2_14"/>
          <p:cNvSpPr txBox="1">
            <a:spLocks noGrp="1"/>
          </p:cNvSpPr>
          <p:nvPr>
            <p:ph type="ctrTitle"/>
          </p:nvPr>
        </p:nvSpPr>
        <p:spPr>
          <a:xfrm>
            <a:off x="957800" y="1512041"/>
            <a:ext cx="9666800" cy="2364800"/>
          </a:xfrm>
          <a:prstGeom prst="rect">
            <a:avLst/>
          </a:prstGeom>
          <a:noFill/>
          <a:ln>
            <a:noFill/>
          </a:ln>
        </p:spPr>
        <p:txBody>
          <a:bodyPr spcFirstLastPara="1" wrap="square" lIns="121900" tIns="121900" rIns="121900" bIns="121900" anchor="b" anchorCtr="0">
            <a:noAutofit/>
          </a:bodyPr>
          <a:lstStyle>
            <a:lvl1pPr lvl="0" algn="l">
              <a:lnSpc>
                <a:spcPct val="100000"/>
              </a:lnSpc>
              <a:spcBef>
                <a:spcPts val="0"/>
              </a:spcBef>
              <a:spcAft>
                <a:spcPts val="0"/>
              </a:spcAft>
              <a:buClr>
                <a:schemeClr val="lt1"/>
              </a:buClr>
              <a:buSzPts val="6900"/>
              <a:buFont typeface="Arvo"/>
              <a:buNone/>
              <a:defRPr sz="6900">
                <a:solidFill>
                  <a:schemeClr val="lt1"/>
                </a:solidFill>
                <a:latin typeface="Arvo"/>
                <a:ea typeface="Arvo"/>
                <a:cs typeface="Arvo"/>
                <a:sym typeface="Arvo"/>
              </a:defRPr>
            </a:lvl1pPr>
            <a:lvl2pPr lvl="1"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2pPr>
            <a:lvl3pPr lvl="2"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3pPr>
            <a:lvl4pPr lvl="3"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4pPr>
            <a:lvl5pPr lvl="4"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5pPr>
            <a:lvl6pPr lvl="5"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6pPr>
            <a:lvl7pPr lvl="6"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7pPr>
            <a:lvl8pPr lvl="7"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8pPr>
            <a:lvl9pPr lvl="8"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9pPr>
          </a:lstStyle>
          <a:p>
            <a:endParaRPr/>
          </a:p>
        </p:txBody>
      </p:sp>
      <p:sp>
        <p:nvSpPr>
          <p:cNvPr id="16" name="Google Shape;16;g12050c48d5f_2_14"/>
          <p:cNvSpPr txBox="1">
            <a:spLocks noGrp="1"/>
          </p:cNvSpPr>
          <p:nvPr>
            <p:ph type="subTitle" idx="1"/>
          </p:nvPr>
        </p:nvSpPr>
        <p:spPr>
          <a:xfrm>
            <a:off x="957800" y="4013908"/>
            <a:ext cx="9666800" cy="20464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Clr>
                <a:srgbClr val="E9F2F5"/>
              </a:buClr>
              <a:buSzPts val="2700"/>
              <a:buNone/>
              <a:defRPr sz="2700">
                <a:solidFill>
                  <a:srgbClr val="E9F2F5"/>
                </a:solidFill>
              </a:defRPr>
            </a:lvl1pPr>
            <a:lvl2pPr lvl="1" algn="l">
              <a:lnSpc>
                <a:spcPct val="100000"/>
              </a:lnSpc>
              <a:spcBef>
                <a:spcPts val="0"/>
              </a:spcBef>
              <a:spcAft>
                <a:spcPts val="0"/>
              </a:spcAft>
              <a:buClr>
                <a:srgbClr val="E9F2F5"/>
              </a:buClr>
              <a:buSzPts val="3700"/>
              <a:buNone/>
              <a:defRPr sz="3700">
                <a:solidFill>
                  <a:srgbClr val="E9F2F5"/>
                </a:solidFill>
              </a:defRPr>
            </a:lvl2pPr>
            <a:lvl3pPr lvl="2" algn="l">
              <a:lnSpc>
                <a:spcPct val="100000"/>
              </a:lnSpc>
              <a:spcBef>
                <a:spcPts val="0"/>
              </a:spcBef>
              <a:spcAft>
                <a:spcPts val="0"/>
              </a:spcAft>
              <a:buClr>
                <a:srgbClr val="E9F2F5"/>
              </a:buClr>
              <a:buSzPts val="3700"/>
              <a:buNone/>
              <a:defRPr sz="3700">
                <a:solidFill>
                  <a:srgbClr val="E9F2F5"/>
                </a:solidFill>
              </a:defRPr>
            </a:lvl3pPr>
            <a:lvl4pPr lvl="3" algn="l">
              <a:lnSpc>
                <a:spcPct val="100000"/>
              </a:lnSpc>
              <a:spcBef>
                <a:spcPts val="0"/>
              </a:spcBef>
              <a:spcAft>
                <a:spcPts val="0"/>
              </a:spcAft>
              <a:buClr>
                <a:srgbClr val="E9F2F5"/>
              </a:buClr>
              <a:buSzPts val="3700"/>
              <a:buNone/>
              <a:defRPr sz="3700">
                <a:solidFill>
                  <a:srgbClr val="E9F2F5"/>
                </a:solidFill>
              </a:defRPr>
            </a:lvl4pPr>
            <a:lvl5pPr lvl="4" algn="l">
              <a:lnSpc>
                <a:spcPct val="100000"/>
              </a:lnSpc>
              <a:spcBef>
                <a:spcPts val="0"/>
              </a:spcBef>
              <a:spcAft>
                <a:spcPts val="0"/>
              </a:spcAft>
              <a:buClr>
                <a:srgbClr val="E9F2F5"/>
              </a:buClr>
              <a:buSzPts val="3700"/>
              <a:buNone/>
              <a:defRPr sz="3700">
                <a:solidFill>
                  <a:srgbClr val="E9F2F5"/>
                </a:solidFill>
              </a:defRPr>
            </a:lvl5pPr>
            <a:lvl6pPr lvl="5" algn="l">
              <a:lnSpc>
                <a:spcPct val="100000"/>
              </a:lnSpc>
              <a:spcBef>
                <a:spcPts val="0"/>
              </a:spcBef>
              <a:spcAft>
                <a:spcPts val="0"/>
              </a:spcAft>
              <a:buClr>
                <a:srgbClr val="E9F2F5"/>
              </a:buClr>
              <a:buSzPts val="3700"/>
              <a:buNone/>
              <a:defRPr sz="3700">
                <a:solidFill>
                  <a:srgbClr val="E9F2F5"/>
                </a:solidFill>
              </a:defRPr>
            </a:lvl6pPr>
            <a:lvl7pPr lvl="6" algn="l">
              <a:lnSpc>
                <a:spcPct val="100000"/>
              </a:lnSpc>
              <a:spcBef>
                <a:spcPts val="0"/>
              </a:spcBef>
              <a:spcAft>
                <a:spcPts val="0"/>
              </a:spcAft>
              <a:buClr>
                <a:srgbClr val="E9F2F5"/>
              </a:buClr>
              <a:buSzPts val="3700"/>
              <a:buNone/>
              <a:defRPr sz="3700">
                <a:solidFill>
                  <a:srgbClr val="E9F2F5"/>
                </a:solidFill>
              </a:defRPr>
            </a:lvl7pPr>
            <a:lvl8pPr lvl="7" algn="l">
              <a:lnSpc>
                <a:spcPct val="100000"/>
              </a:lnSpc>
              <a:spcBef>
                <a:spcPts val="0"/>
              </a:spcBef>
              <a:spcAft>
                <a:spcPts val="0"/>
              </a:spcAft>
              <a:buClr>
                <a:srgbClr val="E9F2F5"/>
              </a:buClr>
              <a:buSzPts val="3700"/>
              <a:buNone/>
              <a:defRPr sz="3700">
                <a:solidFill>
                  <a:srgbClr val="E9F2F5"/>
                </a:solidFill>
              </a:defRPr>
            </a:lvl8pPr>
            <a:lvl9pPr lvl="8" algn="l">
              <a:lnSpc>
                <a:spcPct val="100000"/>
              </a:lnSpc>
              <a:spcBef>
                <a:spcPts val="0"/>
              </a:spcBef>
              <a:spcAft>
                <a:spcPts val="0"/>
              </a:spcAft>
              <a:buClr>
                <a:srgbClr val="E9F2F5"/>
              </a:buClr>
              <a:buSzPts val="3700"/>
              <a:buNone/>
              <a:defRPr sz="3700">
                <a:solidFill>
                  <a:srgbClr val="E9F2F5"/>
                </a:solidFill>
              </a:defRPr>
            </a:lvl9pPr>
          </a:lstStyle>
          <a:p>
            <a:endParaRPr/>
          </a:p>
        </p:txBody>
      </p:sp>
      <p:sp>
        <p:nvSpPr>
          <p:cNvPr id="17" name="Google Shape;17;g12050c48d5f_2_14"/>
          <p:cNvSpPr txBox="1">
            <a:spLocks noGrp="1"/>
          </p:cNvSpPr>
          <p:nvPr>
            <p:ph type="sldNum" idx="12"/>
          </p:nvPr>
        </p:nvSpPr>
        <p:spPr>
          <a:xfrm>
            <a:off x="11054010" y="5926789"/>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Half image right">
  <p:cSld name="CUSTOM_2">
    <p:spTree>
      <p:nvGrpSpPr>
        <p:cNvPr id="1" name="Shape 53"/>
        <p:cNvGrpSpPr/>
        <p:nvPr/>
      </p:nvGrpSpPr>
      <p:grpSpPr>
        <a:xfrm>
          <a:off x="0" y="0"/>
          <a:ext cx="0" cy="0"/>
          <a:chOff x="0" y="0"/>
          <a:chExt cx="0" cy="0"/>
        </a:xfrm>
      </p:grpSpPr>
      <p:sp>
        <p:nvSpPr>
          <p:cNvPr id="54" name="Google Shape;54;g12050c48d5f_2_44"/>
          <p:cNvSpPr>
            <a:spLocks noGrp="1"/>
          </p:cNvSpPr>
          <p:nvPr>
            <p:ph type="pic" idx="2"/>
          </p:nvPr>
        </p:nvSpPr>
        <p:spPr>
          <a:xfrm>
            <a:off x="6096000" y="0"/>
            <a:ext cx="6096000" cy="6858000"/>
          </a:xfrm>
          <a:prstGeom prst="rect">
            <a:avLst/>
          </a:prstGeom>
          <a:noFill/>
          <a:ln>
            <a:noFill/>
          </a:ln>
        </p:spPr>
      </p:sp>
      <p:sp>
        <p:nvSpPr>
          <p:cNvPr id="55" name="Google Shape;55;g12050c48d5f_2_44"/>
          <p:cNvSpPr txBox="1">
            <a:spLocks noGrp="1"/>
          </p:cNvSpPr>
          <p:nvPr>
            <p:ph type="title"/>
          </p:nvPr>
        </p:nvSpPr>
        <p:spPr>
          <a:xfrm>
            <a:off x="354000" y="1839200"/>
            <a:ext cx="5393600" cy="31796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4000"/>
              <a:buNone/>
              <a:defRPr sz="4000" b="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Tree>
  </p:cSld>
  <p:clrMapOvr>
    <a:masterClrMapping/>
  </p:clrMapOvr>
  <p:extLst>
    <p:ext uri="{DCECCB84-F9BA-43D5-87BE-67443E8EF086}">
      <p15:sldGuideLst xmlns:p15="http://schemas.microsoft.com/office/powerpoint/2012/main">
        <p15:guide id="1" pos="3840">
          <p15:clr>
            <a:srgbClr val="FA7B17"/>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ird image left">
  <p:cSld name="CUSTOM_2_3">
    <p:spTree>
      <p:nvGrpSpPr>
        <p:cNvPr id="1" name="Shape 56"/>
        <p:cNvGrpSpPr/>
        <p:nvPr/>
      </p:nvGrpSpPr>
      <p:grpSpPr>
        <a:xfrm>
          <a:off x="0" y="0"/>
          <a:ext cx="0" cy="0"/>
          <a:chOff x="0" y="0"/>
          <a:chExt cx="0" cy="0"/>
        </a:xfrm>
      </p:grpSpPr>
      <p:sp>
        <p:nvSpPr>
          <p:cNvPr id="57" name="Google Shape;57;g12050c48d5f_2_47"/>
          <p:cNvSpPr>
            <a:spLocks noGrp="1"/>
          </p:cNvSpPr>
          <p:nvPr>
            <p:ph type="pic" idx="2"/>
          </p:nvPr>
        </p:nvSpPr>
        <p:spPr>
          <a:xfrm>
            <a:off x="2800" y="0"/>
            <a:ext cx="4289600" cy="6858000"/>
          </a:xfrm>
          <a:prstGeom prst="rect">
            <a:avLst/>
          </a:prstGeom>
          <a:noFill/>
          <a:ln>
            <a:noFill/>
          </a:ln>
        </p:spPr>
      </p:sp>
      <p:sp>
        <p:nvSpPr>
          <p:cNvPr id="58" name="Google Shape;58;g12050c48d5f_2_47"/>
          <p:cNvSpPr txBox="1">
            <a:spLocks noGrp="1"/>
          </p:cNvSpPr>
          <p:nvPr>
            <p:ph type="title"/>
          </p:nvPr>
        </p:nvSpPr>
        <p:spPr>
          <a:xfrm>
            <a:off x="5027600" y="1839200"/>
            <a:ext cx="6224800" cy="31796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4000"/>
              <a:buNone/>
              <a:defRPr sz="4000" b="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mage left">
  <p:cSld name="CUSTOM_2_2">
    <p:spTree>
      <p:nvGrpSpPr>
        <p:cNvPr id="1" name="Shape 59"/>
        <p:cNvGrpSpPr/>
        <p:nvPr/>
      </p:nvGrpSpPr>
      <p:grpSpPr>
        <a:xfrm>
          <a:off x="0" y="0"/>
          <a:ext cx="0" cy="0"/>
          <a:chOff x="0" y="0"/>
          <a:chExt cx="0" cy="0"/>
        </a:xfrm>
      </p:grpSpPr>
      <p:sp>
        <p:nvSpPr>
          <p:cNvPr id="60" name="Google Shape;60;g12050c48d5f_2_50"/>
          <p:cNvSpPr txBox="1">
            <a:spLocks noGrp="1"/>
          </p:cNvSpPr>
          <p:nvPr>
            <p:ph type="title"/>
          </p:nvPr>
        </p:nvSpPr>
        <p:spPr>
          <a:xfrm>
            <a:off x="6070600" y="593367"/>
            <a:ext cx="5706000" cy="81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3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61" name="Google Shape;61;g12050c48d5f_2_50"/>
          <p:cNvSpPr txBox="1">
            <a:spLocks noGrp="1"/>
          </p:cNvSpPr>
          <p:nvPr>
            <p:ph type="body" idx="1"/>
          </p:nvPr>
        </p:nvSpPr>
        <p:spPr>
          <a:xfrm>
            <a:off x="6070600" y="2499600"/>
            <a:ext cx="5631600" cy="3179600"/>
          </a:xfrm>
          <a:prstGeom prst="rect">
            <a:avLst/>
          </a:prstGeom>
          <a:noFill/>
          <a:ln>
            <a:noFill/>
          </a:ln>
        </p:spPr>
        <p:txBody>
          <a:bodyPr spcFirstLastPara="1" wrap="square" lIns="121900" tIns="121900" rIns="121900" bIns="121900" anchor="t" anchorCtr="0">
            <a:noAutofit/>
          </a:bodyPr>
          <a:lstStyle>
            <a:lvl1pPr marL="457200" lvl="0" indent="-381000" algn="l">
              <a:lnSpc>
                <a:spcPct val="130000"/>
              </a:lnSpc>
              <a:spcBef>
                <a:spcPts val="0"/>
              </a:spcBef>
              <a:spcAft>
                <a:spcPts val="0"/>
              </a:spcAft>
              <a:buSzPts val="2400"/>
              <a:buChar char="●"/>
              <a:defRPr/>
            </a:lvl1pPr>
            <a:lvl2pPr marL="914400" lvl="1" indent="-349250" algn="l">
              <a:lnSpc>
                <a:spcPct val="130000"/>
              </a:lnSpc>
              <a:spcBef>
                <a:spcPts val="2100"/>
              </a:spcBef>
              <a:spcAft>
                <a:spcPts val="0"/>
              </a:spcAft>
              <a:buSzPts val="1900"/>
              <a:buChar char="○"/>
              <a:defRPr/>
            </a:lvl2pPr>
            <a:lvl3pPr marL="1371600" lvl="2" indent="-349250" algn="l">
              <a:lnSpc>
                <a:spcPct val="130000"/>
              </a:lnSpc>
              <a:spcBef>
                <a:spcPts val="2100"/>
              </a:spcBef>
              <a:spcAft>
                <a:spcPts val="0"/>
              </a:spcAft>
              <a:buSzPts val="1900"/>
              <a:buChar char="■"/>
              <a:defRPr/>
            </a:lvl3pPr>
            <a:lvl4pPr marL="1828800" lvl="3" indent="-349250" algn="l">
              <a:lnSpc>
                <a:spcPct val="130000"/>
              </a:lnSpc>
              <a:spcBef>
                <a:spcPts val="2100"/>
              </a:spcBef>
              <a:spcAft>
                <a:spcPts val="0"/>
              </a:spcAft>
              <a:buSzPts val="1900"/>
              <a:buChar char="●"/>
              <a:defRPr/>
            </a:lvl4pPr>
            <a:lvl5pPr marL="2286000" lvl="4" indent="-349250" algn="l">
              <a:lnSpc>
                <a:spcPct val="130000"/>
              </a:lnSpc>
              <a:spcBef>
                <a:spcPts val="2100"/>
              </a:spcBef>
              <a:spcAft>
                <a:spcPts val="0"/>
              </a:spcAft>
              <a:buSzPts val="1900"/>
              <a:buChar char="○"/>
              <a:defRPr/>
            </a:lvl5pPr>
            <a:lvl6pPr marL="2743200" lvl="5" indent="-349250" algn="l">
              <a:lnSpc>
                <a:spcPct val="130000"/>
              </a:lnSpc>
              <a:spcBef>
                <a:spcPts val="2100"/>
              </a:spcBef>
              <a:spcAft>
                <a:spcPts val="0"/>
              </a:spcAft>
              <a:buSzPts val="1900"/>
              <a:buChar char="■"/>
              <a:defRPr/>
            </a:lvl6pPr>
            <a:lvl7pPr marL="3200400" lvl="6" indent="-349250" algn="l">
              <a:lnSpc>
                <a:spcPct val="130000"/>
              </a:lnSpc>
              <a:spcBef>
                <a:spcPts val="2100"/>
              </a:spcBef>
              <a:spcAft>
                <a:spcPts val="0"/>
              </a:spcAft>
              <a:buSzPts val="1900"/>
              <a:buChar char="●"/>
              <a:defRPr/>
            </a:lvl7pPr>
            <a:lvl8pPr marL="3657600" lvl="7" indent="-349250" algn="l">
              <a:lnSpc>
                <a:spcPct val="130000"/>
              </a:lnSpc>
              <a:spcBef>
                <a:spcPts val="2100"/>
              </a:spcBef>
              <a:spcAft>
                <a:spcPts val="0"/>
              </a:spcAft>
              <a:buSzPts val="1900"/>
              <a:buChar char="○"/>
              <a:defRPr/>
            </a:lvl8pPr>
            <a:lvl9pPr marL="4114800" lvl="8" indent="-349250" algn="l">
              <a:lnSpc>
                <a:spcPct val="130000"/>
              </a:lnSpc>
              <a:spcBef>
                <a:spcPts val="2100"/>
              </a:spcBef>
              <a:spcAft>
                <a:spcPts val="2100"/>
              </a:spcAft>
              <a:buSzPts val="1900"/>
              <a:buChar char="■"/>
              <a:defRPr/>
            </a:lvl9pPr>
          </a:lstStyle>
          <a:p>
            <a:endParaRPr/>
          </a:p>
        </p:txBody>
      </p:sp>
      <p:sp>
        <p:nvSpPr>
          <p:cNvPr id="62" name="Google Shape;62;g12050c48d5f_2_50"/>
          <p:cNvSpPr>
            <a:spLocks noGrp="1"/>
          </p:cNvSpPr>
          <p:nvPr>
            <p:ph type="pic" idx="2"/>
          </p:nvPr>
        </p:nvSpPr>
        <p:spPr>
          <a:xfrm>
            <a:off x="431800" y="0"/>
            <a:ext cx="4724400" cy="6426400"/>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 three">
  <p:cSld name="CUSTOM_2_2_1">
    <p:spTree>
      <p:nvGrpSpPr>
        <p:cNvPr id="1" name="Shape 63"/>
        <p:cNvGrpSpPr/>
        <p:nvPr/>
      </p:nvGrpSpPr>
      <p:grpSpPr>
        <a:xfrm>
          <a:off x="0" y="0"/>
          <a:ext cx="0" cy="0"/>
          <a:chOff x="0" y="0"/>
          <a:chExt cx="0" cy="0"/>
        </a:xfrm>
      </p:grpSpPr>
      <p:sp>
        <p:nvSpPr>
          <p:cNvPr id="64" name="Google Shape;64;g12050c48d5f_2_54"/>
          <p:cNvSpPr txBox="1">
            <a:spLocks noGrp="1"/>
          </p:cNvSpPr>
          <p:nvPr>
            <p:ph type="title"/>
          </p:nvPr>
        </p:nvSpPr>
        <p:spPr>
          <a:xfrm>
            <a:off x="6070600" y="593367"/>
            <a:ext cx="5706000" cy="81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3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65" name="Google Shape;65;g12050c48d5f_2_54"/>
          <p:cNvSpPr>
            <a:spLocks noGrp="1"/>
          </p:cNvSpPr>
          <p:nvPr>
            <p:ph type="pic" idx="2"/>
          </p:nvPr>
        </p:nvSpPr>
        <p:spPr>
          <a:xfrm>
            <a:off x="431800" y="0"/>
            <a:ext cx="4724400" cy="6426400"/>
          </a:xfrm>
          <a:prstGeom prst="rect">
            <a:avLst/>
          </a:prstGeom>
          <a:noFill/>
          <a:ln>
            <a:noFill/>
          </a:ln>
        </p:spPr>
      </p:sp>
      <p:sp>
        <p:nvSpPr>
          <p:cNvPr id="66" name="Google Shape;66;g12050c48d5f_2_54"/>
          <p:cNvSpPr txBox="1">
            <a:spLocks noGrp="1"/>
          </p:cNvSpPr>
          <p:nvPr>
            <p:ph type="subTitle" idx="1"/>
          </p:nvPr>
        </p:nvSpPr>
        <p:spPr>
          <a:xfrm>
            <a:off x="7623767" y="3781634"/>
            <a:ext cx="3941200" cy="12084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Clr>
                <a:srgbClr val="212B36"/>
              </a:buClr>
              <a:buSzPts val="2700"/>
              <a:buNone/>
              <a:defRPr sz="2700">
                <a:solidFill>
                  <a:srgbClr val="212B36"/>
                </a:solidFill>
              </a:defRPr>
            </a:lvl1pPr>
            <a:lvl2pPr lvl="1" algn="l">
              <a:lnSpc>
                <a:spcPct val="100000"/>
              </a:lnSpc>
              <a:spcBef>
                <a:spcPts val="0"/>
              </a:spcBef>
              <a:spcAft>
                <a:spcPts val="0"/>
              </a:spcAft>
              <a:buSzPts val="3700"/>
              <a:buNone/>
              <a:defRPr sz="3700"/>
            </a:lvl2pPr>
            <a:lvl3pPr lvl="2" algn="l">
              <a:lnSpc>
                <a:spcPct val="100000"/>
              </a:lnSpc>
              <a:spcBef>
                <a:spcPts val="0"/>
              </a:spcBef>
              <a:spcAft>
                <a:spcPts val="0"/>
              </a:spcAft>
              <a:buSzPts val="3700"/>
              <a:buNone/>
              <a:defRPr sz="3700"/>
            </a:lvl3pPr>
            <a:lvl4pPr lvl="3" algn="l">
              <a:lnSpc>
                <a:spcPct val="100000"/>
              </a:lnSpc>
              <a:spcBef>
                <a:spcPts val="0"/>
              </a:spcBef>
              <a:spcAft>
                <a:spcPts val="0"/>
              </a:spcAft>
              <a:buSzPts val="3700"/>
              <a:buNone/>
              <a:defRPr sz="3700"/>
            </a:lvl4pPr>
            <a:lvl5pPr lvl="4" algn="l">
              <a:lnSpc>
                <a:spcPct val="100000"/>
              </a:lnSpc>
              <a:spcBef>
                <a:spcPts val="0"/>
              </a:spcBef>
              <a:spcAft>
                <a:spcPts val="0"/>
              </a:spcAft>
              <a:buSzPts val="3700"/>
              <a:buNone/>
              <a:defRPr sz="3700"/>
            </a:lvl5pPr>
            <a:lvl6pPr lvl="5" algn="l">
              <a:lnSpc>
                <a:spcPct val="100000"/>
              </a:lnSpc>
              <a:spcBef>
                <a:spcPts val="0"/>
              </a:spcBef>
              <a:spcAft>
                <a:spcPts val="0"/>
              </a:spcAft>
              <a:buSzPts val="3700"/>
              <a:buNone/>
              <a:defRPr sz="3700"/>
            </a:lvl6pPr>
            <a:lvl7pPr lvl="6" algn="l">
              <a:lnSpc>
                <a:spcPct val="100000"/>
              </a:lnSpc>
              <a:spcBef>
                <a:spcPts val="0"/>
              </a:spcBef>
              <a:spcAft>
                <a:spcPts val="0"/>
              </a:spcAft>
              <a:buSzPts val="3700"/>
              <a:buNone/>
              <a:defRPr sz="3700"/>
            </a:lvl7pPr>
            <a:lvl8pPr lvl="7" algn="l">
              <a:lnSpc>
                <a:spcPct val="100000"/>
              </a:lnSpc>
              <a:spcBef>
                <a:spcPts val="0"/>
              </a:spcBef>
              <a:spcAft>
                <a:spcPts val="0"/>
              </a:spcAft>
              <a:buSzPts val="3700"/>
              <a:buNone/>
              <a:defRPr sz="3700"/>
            </a:lvl8pPr>
            <a:lvl9pPr lvl="8" algn="l">
              <a:lnSpc>
                <a:spcPct val="100000"/>
              </a:lnSpc>
              <a:spcBef>
                <a:spcPts val="0"/>
              </a:spcBef>
              <a:spcAft>
                <a:spcPts val="0"/>
              </a:spcAft>
              <a:buSzPts val="3700"/>
              <a:buNone/>
              <a:defRPr sz="3700"/>
            </a:lvl9pPr>
          </a:lstStyle>
          <a:p>
            <a:endParaRPr/>
          </a:p>
        </p:txBody>
      </p:sp>
      <p:sp>
        <p:nvSpPr>
          <p:cNvPr id="67" name="Google Shape;67;g12050c48d5f_2_54"/>
          <p:cNvSpPr txBox="1">
            <a:spLocks noGrp="1"/>
          </p:cNvSpPr>
          <p:nvPr>
            <p:ph type="subTitle" idx="3"/>
          </p:nvPr>
        </p:nvSpPr>
        <p:spPr>
          <a:xfrm>
            <a:off x="7623767" y="5218025"/>
            <a:ext cx="3941200" cy="12084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Clr>
                <a:srgbClr val="212B36"/>
              </a:buClr>
              <a:buSzPts val="2700"/>
              <a:buNone/>
              <a:defRPr sz="2700">
                <a:solidFill>
                  <a:srgbClr val="212B36"/>
                </a:solidFill>
              </a:defRPr>
            </a:lvl1pPr>
            <a:lvl2pPr lvl="1" algn="l">
              <a:lnSpc>
                <a:spcPct val="100000"/>
              </a:lnSpc>
              <a:spcBef>
                <a:spcPts val="0"/>
              </a:spcBef>
              <a:spcAft>
                <a:spcPts val="0"/>
              </a:spcAft>
              <a:buSzPts val="3700"/>
              <a:buNone/>
              <a:defRPr sz="3700"/>
            </a:lvl2pPr>
            <a:lvl3pPr lvl="2" algn="l">
              <a:lnSpc>
                <a:spcPct val="100000"/>
              </a:lnSpc>
              <a:spcBef>
                <a:spcPts val="0"/>
              </a:spcBef>
              <a:spcAft>
                <a:spcPts val="0"/>
              </a:spcAft>
              <a:buSzPts val="3700"/>
              <a:buNone/>
              <a:defRPr sz="3700"/>
            </a:lvl3pPr>
            <a:lvl4pPr lvl="3" algn="l">
              <a:lnSpc>
                <a:spcPct val="100000"/>
              </a:lnSpc>
              <a:spcBef>
                <a:spcPts val="0"/>
              </a:spcBef>
              <a:spcAft>
                <a:spcPts val="0"/>
              </a:spcAft>
              <a:buSzPts val="3700"/>
              <a:buNone/>
              <a:defRPr sz="3700"/>
            </a:lvl4pPr>
            <a:lvl5pPr lvl="4" algn="l">
              <a:lnSpc>
                <a:spcPct val="100000"/>
              </a:lnSpc>
              <a:spcBef>
                <a:spcPts val="0"/>
              </a:spcBef>
              <a:spcAft>
                <a:spcPts val="0"/>
              </a:spcAft>
              <a:buSzPts val="3700"/>
              <a:buNone/>
              <a:defRPr sz="3700"/>
            </a:lvl5pPr>
            <a:lvl6pPr lvl="5" algn="l">
              <a:lnSpc>
                <a:spcPct val="100000"/>
              </a:lnSpc>
              <a:spcBef>
                <a:spcPts val="0"/>
              </a:spcBef>
              <a:spcAft>
                <a:spcPts val="0"/>
              </a:spcAft>
              <a:buSzPts val="3700"/>
              <a:buNone/>
              <a:defRPr sz="3700"/>
            </a:lvl6pPr>
            <a:lvl7pPr lvl="6" algn="l">
              <a:lnSpc>
                <a:spcPct val="100000"/>
              </a:lnSpc>
              <a:spcBef>
                <a:spcPts val="0"/>
              </a:spcBef>
              <a:spcAft>
                <a:spcPts val="0"/>
              </a:spcAft>
              <a:buSzPts val="3700"/>
              <a:buNone/>
              <a:defRPr sz="3700"/>
            </a:lvl7pPr>
            <a:lvl8pPr lvl="7" algn="l">
              <a:lnSpc>
                <a:spcPct val="100000"/>
              </a:lnSpc>
              <a:spcBef>
                <a:spcPts val="0"/>
              </a:spcBef>
              <a:spcAft>
                <a:spcPts val="0"/>
              </a:spcAft>
              <a:buSzPts val="3700"/>
              <a:buNone/>
              <a:defRPr sz="3700"/>
            </a:lvl8pPr>
            <a:lvl9pPr lvl="8" algn="l">
              <a:lnSpc>
                <a:spcPct val="100000"/>
              </a:lnSpc>
              <a:spcBef>
                <a:spcPts val="0"/>
              </a:spcBef>
              <a:spcAft>
                <a:spcPts val="0"/>
              </a:spcAft>
              <a:buSzPts val="3700"/>
              <a:buNone/>
              <a:defRPr sz="3700"/>
            </a:lvl9pPr>
          </a:lstStyle>
          <a:p>
            <a:endParaRPr/>
          </a:p>
        </p:txBody>
      </p:sp>
      <p:sp>
        <p:nvSpPr>
          <p:cNvPr id="68" name="Google Shape;68;g12050c48d5f_2_54"/>
          <p:cNvSpPr txBox="1">
            <a:spLocks noGrp="1"/>
          </p:cNvSpPr>
          <p:nvPr>
            <p:ph type="subTitle" idx="4"/>
          </p:nvPr>
        </p:nvSpPr>
        <p:spPr>
          <a:xfrm>
            <a:off x="7623767" y="2345234"/>
            <a:ext cx="3941200" cy="12084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Clr>
                <a:srgbClr val="212B36"/>
              </a:buClr>
              <a:buSzPts val="2700"/>
              <a:buNone/>
              <a:defRPr sz="2700">
                <a:solidFill>
                  <a:srgbClr val="212B36"/>
                </a:solidFill>
              </a:defRPr>
            </a:lvl1pPr>
            <a:lvl2pPr lvl="1" algn="l">
              <a:lnSpc>
                <a:spcPct val="100000"/>
              </a:lnSpc>
              <a:spcBef>
                <a:spcPts val="0"/>
              </a:spcBef>
              <a:spcAft>
                <a:spcPts val="0"/>
              </a:spcAft>
              <a:buSzPts val="3700"/>
              <a:buNone/>
              <a:defRPr sz="3700"/>
            </a:lvl2pPr>
            <a:lvl3pPr lvl="2" algn="l">
              <a:lnSpc>
                <a:spcPct val="100000"/>
              </a:lnSpc>
              <a:spcBef>
                <a:spcPts val="0"/>
              </a:spcBef>
              <a:spcAft>
                <a:spcPts val="0"/>
              </a:spcAft>
              <a:buSzPts val="3700"/>
              <a:buNone/>
              <a:defRPr sz="3700"/>
            </a:lvl3pPr>
            <a:lvl4pPr lvl="3" algn="l">
              <a:lnSpc>
                <a:spcPct val="100000"/>
              </a:lnSpc>
              <a:spcBef>
                <a:spcPts val="0"/>
              </a:spcBef>
              <a:spcAft>
                <a:spcPts val="0"/>
              </a:spcAft>
              <a:buSzPts val="3700"/>
              <a:buNone/>
              <a:defRPr sz="3700"/>
            </a:lvl4pPr>
            <a:lvl5pPr lvl="4" algn="l">
              <a:lnSpc>
                <a:spcPct val="100000"/>
              </a:lnSpc>
              <a:spcBef>
                <a:spcPts val="0"/>
              </a:spcBef>
              <a:spcAft>
                <a:spcPts val="0"/>
              </a:spcAft>
              <a:buSzPts val="3700"/>
              <a:buNone/>
              <a:defRPr sz="3700"/>
            </a:lvl5pPr>
            <a:lvl6pPr lvl="5" algn="l">
              <a:lnSpc>
                <a:spcPct val="100000"/>
              </a:lnSpc>
              <a:spcBef>
                <a:spcPts val="0"/>
              </a:spcBef>
              <a:spcAft>
                <a:spcPts val="0"/>
              </a:spcAft>
              <a:buSzPts val="3700"/>
              <a:buNone/>
              <a:defRPr sz="3700"/>
            </a:lvl6pPr>
            <a:lvl7pPr lvl="6" algn="l">
              <a:lnSpc>
                <a:spcPct val="100000"/>
              </a:lnSpc>
              <a:spcBef>
                <a:spcPts val="0"/>
              </a:spcBef>
              <a:spcAft>
                <a:spcPts val="0"/>
              </a:spcAft>
              <a:buSzPts val="3700"/>
              <a:buNone/>
              <a:defRPr sz="3700"/>
            </a:lvl7pPr>
            <a:lvl8pPr lvl="7" algn="l">
              <a:lnSpc>
                <a:spcPct val="100000"/>
              </a:lnSpc>
              <a:spcBef>
                <a:spcPts val="0"/>
              </a:spcBef>
              <a:spcAft>
                <a:spcPts val="0"/>
              </a:spcAft>
              <a:buSzPts val="3700"/>
              <a:buNone/>
              <a:defRPr sz="3700"/>
            </a:lvl8pPr>
            <a:lvl9pPr lvl="8" algn="l">
              <a:lnSpc>
                <a:spcPct val="100000"/>
              </a:lnSpc>
              <a:spcBef>
                <a:spcPts val="0"/>
              </a:spcBef>
              <a:spcAft>
                <a:spcPts val="0"/>
              </a:spcAft>
              <a:buSzPts val="3700"/>
              <a:buNone/>
              <a:defRPr sz="3700"/>
            </a:lvl9pPr>
          </a:lstStyle>
          <a:p>
            <a:endParaRPr/>
          </a:p>
        </p:txBody>
      </p:sp>
      <p:sp>
        <p:nvSpPr>
          <p:cNvPr id="69" name="Google Shape;69;g12050c48d5f_2_54"/>
          <p:cNvSpPr/>
          <p:nvPr/>
        </p:nvSpPr>
        <p:spPr>
          <a:xfrm>
            <a:off x="6252118" y="2826100"/>
            <a:ext cx="866000" cy="96400"/>
          </a:xfrm>
          <a:prstGeom prst="rect">
            <a:avLst/>
          </a:prstGeom>
          <a:solidFill>
            <a:schemeClr val="accent6"/>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g12050c48d5f_2_54"/>
          <p:cNvSpPr/>
          <p:nvPr/>
        </p:nvSpPr>
        <p:spPr>
          <a:xfrm>
            <a:off x="6252118" y="4337633"/>
            <a:ext cx="866000" cy="96400"/>
          </a:xfrm>
          <a:prstGeom prst="rect">
            <a:avLst/>
          </a:prstGeom>
          <a:solidFill>
            <a:schemeClr val="accent6"/>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g12050c48d5f_2_54"/>
          <p:cNvSpPr/>
          <p:nvPr/>
        </p:nvSpPr>
        <p:spPr>
          <a:xfrm>
            <a:off x="6252118" y="5774033"/>
            <a:ext cx="866000" cy="96400"/>
          </a:xfrm>
          <a:prstGeom prst="rect">
            <a:avLst/>
          </a:prstGeom>
          <a:solidFill>
            <a:schemeClr val="accent6"/>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ircle image left">
  <p:cSld name="CUSTOM_2_1">
    <p:spTree>
      <p:nvGrpSpPr>
        <p:cNvPr id="1" name="Shape 72"/>
        <p:cNvGrpSpPr/>
        <p:nvPr/>
      </p:nvGrpSpPr>
      <p:grpSpPr>
        <a:xfrm>
          <a:off x="0" y="0"/>
          <a:ext cx="0" cy="0"/>
          <a:chOff x="0" y="0"/>
          <a:chExt cx="0" cy="0"/>
        </a:xfrm>
      </p:grpSpPr>
      <p:sp>
        <p:nvSpPr>
          <p:cNvPr id="73" name="Google Shape;73;g12050c48d5f_2_63"/>
          <p:cNvSpPr txBox="1">
            <a:spLocks noGrp="1"/>
          </p:cNvSpPr>
          <p:nvPr>
            <p:ph type="title"/>
          </p:nvPr>
        </p:nvSpPr>
        <p:spPr>
          <a:xfrm>
            <a:off x="6070600" y="593367"/>
            <a:ext cx="5706000" cy="81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3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74" name="Google Shape;74;g12050c48d5f_2_63"/>
          <p:cNvSpPr txBox="1">
            <a:spLocks noGrp="1"/>
          </p:cNvSpPr>
          <p:nvPr>
            <p:ph type="body" idx="1"/>
          </p:nvPr>
        </p:nvSpPr>
        <p:spPr>
          <a:xfrm>
            <a:off x="6070600" y="2499600"/>
            <a:ext cx="5631600" cy="3179600"/>
          </a:xfrm>
          <a:prstGeom prst="rect">
            <a:avLst/>
          </a:prstGeom>
          <a:noFill/>
          <a:ln>
            <a:noFill/>
          </a:ln>
        </p:spPr>
        <p:txBody>
          <a:bodyPr spcFirstLastPara="1" wrap="square" lIns="121900" tIns="121900" rIns="121900" bIns="121900" anchor="t" anchorCtr="0">
            <a:noAutofit/>
          </a:bodyPr>
          <a:lstStyle>
            <a:lvl1pPr marL="457200" lvl="0" indent="-381000" algn="l">
              <a:lnSpc>
                <a:spcPct val="130000"/>
              </a:lnSpc>
              <a:spcBef>
                <a:spcPts val="0"/>
              </a:spcBef>
              <a:spcAft>
                <a:spcPts val="0"/>
              </a:spcAft>
              <a:buSzPts val="2400"/>
              <a:buChar char="●"/>
              <a:defRPr/>
            </a:lvl1pPr>
            <a:lvl2pPr marL="914400" lvl="1" indent="-349250" algn="l">
              <a:lnSpc>
                <a:spcPct val="130000"/>
              </a:lnSpc>
              <a:spcBef>
                <a:spcPts val="2100"/>
              </a:spcBef>
              <a:spcAft>
                <a:spcPts val="0"/>
              </a:spcAft>
              <a:buSzPts val="1900"/>
              <a:buChar char="○"/>
              <a:defRPr/>
            </a:lvl2pPr>
            <a:lvl3pPr marL="1371600" lvl="2" indent="-349250" algn="l">
              <a:lnSpc>
                <a:spcPct val="130000"/>
              </a:lnSpc>
              <a:spcBef>
                <a:spcPts val="2100"/>
              </a:spcBef>
              <a:spcAft>
                <a:spcPts val="0"/>
              </a:spcAft>
              <a:buSzPts val="1900"/>
              <a:buChar char="■"/>
              <a:defRPr/>
            </a:lvl3pPr>
            <a:lvl4pPr marL="1828800" lvl="3" indent="-349250" algn="l">
              <a:lnSpc>
                <a:spcPct val="130000"/>
              </a:lnSpc>
              <a:spcBef>
                <a:spcPts val="2100"/>
              </a:spcBef>
              <a:spcAft>
                <a:spcPts val="0"/>
              </a:spcAft>
              <a:buSzPts val="1900"/>
              <a:buChar char="●"/>
              <a:defRPr/>
            </a:lvl4pPr>
            <a:lvl5pPr marL="2286000" lvl="4" indent="-349250" algn="l">
              <a:lnSpc>
                <a:spcPct val="130000"/>
              </a:lnSpc>
              <a:spcBef>
                <a:spcPts val="2100"/>
              </a:spcBef>
              <a:spcAft>
                <a:spcPts val="0"/>
              </a:spcAft>
              <a:buSzPts val="1900"/>
              <a:buChar char="○"/>
              <a:defRPr/>
            </a:lvl5pPr>
            <a:lvl6pPr marL="2743200" lvl="5" indent="-349250" algn="l">
              <a:lnSpc>
                <a:spcPct val="130000"/>
              </a:lnSpc>
              <a:spcBef>
                <a:spcPts val="2100"/>
              </a:spcBef>
              <a:spcAft>
                <a:spcPts val="0"/>
              </a:spcAft>
              <a:buSzPts val="1900"/>
              <a:buChar char="■"/>
              <a:defRPr/>
            </a:lvl6pPr>
            <a:lvl7pPr marL="3200400" lvl="6" indent="-349250" algn="l">
              <a:lnSpc>
                <a:spcPct val="130000"/>
              </a:lnSpc>
              <a:spcBef>
                <a:spcPts val="2100"/>
              </a:spcBef>
              <a:spcAft>
                <a:spcPts val="0"/>
              </a:spcAft>
              <a:buSzPts val="1900"/>
              <a:buChar char="●"/>
              <a:defRPr/>
            </a:lvl7pPr>
            <a:lvl8pPr marL="3657600" lvl="7" indent="-349250" algn="l">
              <a:lnSpc>
                <a:spcPct val="130000"/>
              </a:lnSpc>
              <a:spcBef>
                <a:spcPts val="2100"/>
              </a:spcBef>
              <a:spcAft>
                <a:spcPts val="0"/>
              </a:spcAft>
              <a:buSzPts val="1900"/>
              <a:buChar char="○"/>
              <a:defRPr/>
            </a:lvl8pPr>
            <a:lvl9pPr marL="4114800" lvl="8" indent="-349250" algn="l">
              <a:lnSpc>
                <a:spcPct val="130000"/>
              </a:lnSpc>
              <a:spcBef>
                <a:spcPts val="2100"/>
              </a:spcBef>
              <a:spcAft>
                <a:spcPts val="2100"/>
              </a:spcAft>
              <a:buSzPts val="1900"/>
              <a:buChar char="■"/>
              <a:defRPr/>
            </a:lvl9pPr>
          </a:lstStyle>
          <a:p>
            <a:endParaRPr/>
          </a:p>
        </p:txBody>
      </p:sp>
      <p:sp>
        <p:nvSpPr>
          <p:cNvPr id="75" name="Google Shape;75;g12050c48d5f_2_63"/>
          <p:cNvSpPr>
            <a:spLocks noGrp="1"/>
          </p:cNvSpPr>
          <p:nvPr>
            <p:ph type="pic" idx="2"/>
          </p:nvPr>
        </p:nvSpPr>
        <p:spPr>
          <a:xfrm>
            <a:off x="584200" y="593367"/>
            <a:ext cx="4749600" cy="4749600"/>
          </a:xfrm>
          <a:prstGeom prst="ellipse">
            <a:avLst/>
          </a:prstGeom>
          <a:noFill/>
          <a:ln>
            <a:noFill/>
          </a:ln>
        </p:spPr>
      </p:sp>
      <p:sp>
        <p:nvSpPr>
          <p:cNvPr id="76" name="Google Shape;76;g12050c48d5f_2_63"/>
          <p:cNvSpPr txBox="1">
            <a:spLocks noGrp="1"/>
          </p:cNvSpPr>
          <p:nvPr>
            <p:ph type="subTitle" idx="3"/>
          </p:nvPr>
        </p:nvSpPr>
        <p:spPr>
          <a:xfrm>
            <a:off x="629600" y="5657333"/>
            <a:ext cx="4658800" cy="817600"/>
          </a:xfrm>
          <a:prstGeom prst="rect">
            <a:avLst/>
          </a:prstGeom>
          <a:noFill/>
          <a:ln>
            <a:noFill/>
          </a:ln>
        </p:spPr>
        <p:txBody>
          <a:bodyPr spcFirstLastPara="1" wrap="square" lIns="121900" tIns="121900" rIns="121900" bIns="121900" anchor="t" anchorCtr="0">
            <a:noAutofit/>
          </a:bodyPr>
          <a:lstStyle>
            <a:lvl1pPr lvl="0" algn="ctr">
              <a:lnSpc>
                <a:spcPct val="130000"/>
              </a:lnSpc>
              <a:spcBef>
                <a:spcPts val="0"/>
              </a:spcBef>
              <a:spcAft>
                <a:spcPts val="0"/>
              </a:spcAft>
              <a:buSzPts val="1900"/>
              <a:buNone/>
              <a:defRPr sz="1900"/>
            </a:lvl1pPr>
            <a:lvl2pPr lvl="1" algn="ctr">
              <a:lnSpc>
                <a:spcPct val="130000"/>
              </a:lnSpc>
              <a:spcBef>
                <a:spcPts val="2100"/>
              </a:spcBef>
              <a:spcAft>
                <a:spcPts val="0"/>
              </a:spcAft>
              <a:buSzPts val="1900"/>
              <a:buNone/>
              <a:defRPr/>
            </a:lvl2pPr>
            <a:lvl3pPr lvl="2" algn="ctr">
              <a:lnSpc>
                <a:spcPct val="130000"/>
              </a:lnSpc>
              <a:spcBef>
                <a:spcPts val="2100"/>
              </a:spcBef>
              <a:spcAft>
                <a:spcPts val="0"/>
              </a:spcAft>
              <a:buSzPts val="1900"/>
              <a:buNone/>
              <a:defRPr/>
            </a:lvl3pPr>
            <a:lvl4pPr lvl="3" algn="ctr">
              <a:lnSpc>
                <a:spcPct val="130000"/>
              </a:lnSpc>
              <a:spcBef>
                <a:spcPts val="2100"/>
              </a:spcBef>
              <a:spcAft>
                <a:spcPts val="0"/>
              </a:spcAft>
              <a:buSzPts val="1900"/>
              <a:buNone/>
              <a:defRPr/>
            </a:lvl4pPr>
            <a:lvl5pPr lvl="4" algn="ctr">
              <a:lnSpc>
                <a:spcPct val="130000"/>
              </a:lnSpc>
              <a:spcBef>
                <a:spcPts val="2100"/>
              </a:spcBef>
              <a:spcAft>
                <a:spcPts val="0"/>
              </a:spcAft>
              <a:buSzPts val="1900"/>
              <a:buNone/>
              <a:defRPr/>
            </a:lvl5pPr>
            <a:lvl6pPr lvl="5" algn="ctr">
              <a:lnSpc>
                <a:spcPct val="130000"/>
              </a:lnSpc>
              <a:spcBef>
                <a:spcPts val="2100"/>
              </a:spcBef>
              <a:spcAft>
                <a:spcPts val="0"/>
              </a:spcAft>
              <a:buSzPts val="1900"/>
              <a:buNone/>
              <a:defRPr/>
            </a:lvl6pPr>
            <a:lvl7pPr lvl="6" algn="ctr">
              <a:lnSpc>
                <a:spcPct val="130000"/>
              </a:lnSpc>
              <a:spcBef>
                <a:spcPts val="2100"/>
              </a:spcBef>
              <a:spcAft>
                <a:spcPts val="0"/>
              </a:spcAft>
              <a:buSzPts val="1900"/>
              <a:buNone/>
              <a:defRPr/>
            </a:lvl7pPr>
            <a:lvl8pPr lvl="7" algn="ctr">
              <a:lnSpc>
                <a:spcPct val="130000"/>
              </a:lnSpc>
              <a:spcBef>
                <a:spcPts val="2100"/>
              </a:spcBef>
              <a:spcAft>
                <a:spcPts val="0"/>
              </a:spcAft>
              <a:buSzPts val="1900"/>
              <a:buNone/>
              <a:defRPr/>
            </a:lvl8pPr>
            <a:lvl9pPr lvl="8" algn="ctr">
              <a:lnSpc>
                <a:spcPct val="130000"/>
              </a:lnSpc>
              <a:spcBef>
                <a:spcPts val="2100"/>
              </a:spcBef>
              <a:spcAft>
                <a:spcPts val="2100"/>
              </a:spcAft>
              <a:buSzPts val="19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7"/>
        <p:cNvGrpSpPr/>
        <p:nvPr/>
      </p:nvGrpSpPr>
      <p:grpSpPr>
        <a:xfrm>
          <a:off x="0" y="0"/>
          <a:ext cx="0" cy="0"/>
          <a:chOff x="0" y="0"/>
          <a:chExt cx="0" cy="0"/>
        </a:xfrm>
      </p:grpSpPr>
      <p:sp>
        <p:nvSpPr>
          <p:cNvPr id="78" name="Google Shape;78;g12050c48d5f_2_68"/>
          <p:cNvSpPr txBox="1">
            <a:spLocks noGrp="1"/>
          </p:cNvSpPr>
          <p:nvPr>
            <p:ph type="title"/>
          </p:nvPr>
        </p:nvSpPr>
        <p:spPr>
          <a:xfrm>
            <a:off x="415600" y="826467"/>
            <a:ext cx="11360800" cy="81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3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79" name="Google Shape;79;g12050c48d5f_2_68"/>
          <p:cNvSpPr txBox="1">
            <a:spLocks noGrp="1"/>
          </p:cNvSpPr>
          <p:nvPr>
            <p:ph type="body" idx="1"/>
          </p:nvPr>
        </p:nvSpPr>
        <p:spPr>
          <a:xfrm>
            <a:off x="415600" y="2176333"/>
            <a:ext cx="11360800" cy="3855200"/>
          </a:xfrm>
          <a:prstGeom prst="rect">
            <a:avLst/>
          </a:prstGeom>
          <a:noFill/>
          <a:ln>
            <a:noFill/>
          </a:ln>
        </p:spPr>
        <p:txBody>
          <a:bodyPr spcFirstLastPara="1" wrap="square" lIns="121900" tIns="121900" rIns="121900" bIns="121900" anchor="t" anchorCtr="0">
            <a:noAutofit/>
          </a:bodyPr>
          <a:lstStyle>
            <a:lvl1pPr marL="457200" lvl="0" indent="-381000" algn="l">
              <a:lnSpc>
                <a:spcPct val="150000"/>
              </a:lnSpc>
              <a:spcBef>
                <a:spcPts val="0"/>
              </a:spcBef>
              <a:spcAft>
                <a:spcPts val="0"/>
              </a:spcAft>
              <a:buSzPts val="2400"/>
              <a:buChar char="●"/>
              <a:defRPr/>
            </a:lvl1pPr>
            <a:lvl2pPr marL="914400" lvl="1" indent="-349250" algn="l">
              <a:lnSpc>
                <a:spcPct val="150000"/>
              </a:lnSpc>
              <a:spcBef>
                <a:spcPts val="2100"/>
              </a:spcBef>
              <a:spcAft>
                <a:spcPts val="0"/>
              </a:spcAft>
              <a:buSzPts val="1900"/>
              <a:buChar char="○"/>
              <a:defRPr/>
            </a:lvl2pPr>
            <a:lvl3pPr marL="1371600" lvl="2" indent="-349250" algn="l">
              <a:lnSpc>
                <a:spcPct val="150000"/>
              </a:lnSpc>
              <a:spcBef>
                <a:spcPts val="2100"/>
              </a:spcBef>
              <a:spcAft>
                <a:spcPts val="0"/>
              </a:spcAft>
              <a:buSzPts val="1900"/>
              <a:buChar char="■"/>
              <a:defRPr/>
            </a:lvl3pPr>
            <a:lvl4pPr marL="1828800" lvl="3" indent="-349250" algn="l">
              <a:lnSpc>
                <a:spcPct val="150000"/>
              </a:lnSpc>
              <a:spcBef>
                <a:spcPts val="2100"/>
              </a:spcBef>
              <a:spcAft>
                <a:spcPts val="0"/>
              </a:spcAft>
              <a:buSzPts val="1900"/>
              <a:buChar char="●"/>
              <a:defRPr/>
            </a:lvl4pPr>
            <a:lvl5pPr marL="2286000" lvl="4" indent="-349250" algn="l">
              <a:lnSpc>
                <a:spcPct val="150000"/>
              </a:lnSpc>
              <a:spcBef>
                <a:spcPts val="2100"/>
              </a:spcBef>
              <a:spcAft>
                <a:spcPts val="0"/>
              </a:spcAft>
              <a:buSzPts val="1900"/>
              <a:buChar char="○"/>
              <a:defRPr/>
            </a:lvl5pPr>
            <a:lvl6pPr marL="2743200" lvl="5" indent="-349250" algn="l">
              <a:lnSpc>
                <a:spcPct val="150000"/>
              </a:lnSpc>
              <a:spcBef>
                <a:spcPts val="2100"/>
              </a:spcBef>
              <a:spcAft>
                <a:spcPts val="0"/>
              </a:spcAft>
              <a:buSzPts val="1900"/>
              <a:buChar char="■"/>
              <a:defRPr/>
            </a:lvl6pPr>
            <a:lvl7pPr marL="3200400" lvl="6" indent="-349250" algn="l">
              <a:lnSpc>
                <a:spcPct val="150000"/>
              </a:lnSpc>
              <a:spcBef>
                <a:spcPts val="2100"/>
              </a:spcBef>
              <a:spcAft>
                <a:spcPts val="0"/>
              </a:spcAft>
              <a:buSzPts val="1900"/>
              <a:buChar char="●"/>
              <a:defRPr/>
            </a:lvl7pPr>
            <a:lvl8pPr marL="3657600" lvl="7" indent="-349250" algn="l">
              <a:lnSpc>
                <a:spcPct val="150000"/>
              </a:lnSpc>
              <a:spcBef>
                <a:spcPts val="2100"/>
              </a:spcBef>
              <a:spcAft>
                <a:spcPts val="0"/>
              </a:spcAft>
              <a:buSzPts val="1900"/>
              <a:buChar char="○"/>
              <a:defRPr/>
            </a:lvl8pPr>
            <a:lvl9pPr marL="4114800" lvl="8" indent="-349250" algn="l">
              <a:lnSpc>
                <a:spcPct val="150000"/>
              </a:lnSpc>
              <a:spcBef>
                <a:spcPts val="2100"/>
              </a:spcBef>
              <a:spcAft>
                <a:spcPts val="2100"/>
              </a:spcAft>
              <a:buSzPts val="1900"/>
              <a:buChar char="■"/>
              <a:defRPr/>
            </a:lvl9pPr>
          </a:lstStyle>
          <a:p>
            <a:endParaRPr/>
          </a:p>
        </p:txBody>
      </p:sp>
      <p:sp>
        <p:nvSpPr>
          <p:cNvPr id="80" name="Google Shape;80;g12050c48d5f_2_68"/>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1" name="Google Shape;81;g12050c48d5f_2_68"/>
          <p:cNvSpPr/>
          <p:nvPr/>
        </p:nvSpPr>
        <p:spPr>
          <a:xfrm>
            <a:off x="549746" y="1810633"/>
            <a:ext cx="1594400" cy="96400"/>
          </a:xfrm>
          <a:prstGeom prst="rect">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2"/>
        <p:cNvGrpSpPr/>
        <p:nvPr/>
      </p:nvGrpSpPr>
      <p:grpSpPr>
        <a:xfrm>
          <a:off x="0" y="0"/>
          <a:ext cx="0" cy="0"/>
          <a:chOff x="0" y="0"/>
          <a:chExt cx="0" cy="0"/>
        </a:xfrm>
      </p:grpSpPr>
      <p:sp>
        <p:nvSpPr>
          <p:cNvPr id="83" name="Google Shape;83;g12050c48d5f_2_73"/>
          <p:cNvSpPr txBox="1">
            <a:spLocks noGrp="1"/>
          </p:cNvSpPr>
          <p:nvPr>
            <p:ph type="body" idx="1"/>
          </p:nvPr>
        </p:nvSpPr>
        <p:spPr>
          <a:xfrm>
            <a:off x="415600" y="2187467"/>
            <a:ext cx="5333200" cy="4030000"/>
          </a:xfrm>
          <a:prstGeom prst="rect">
            <a:avLst/>
          </a:prstGeom>
          <a:noFill/>
          <a:ln>
            <a:noFill/>
          </a:ln>
        </p:spPr>
        <p:txBody>
          <a:bodyPr spcFirstLastPara="1" wrap="square" lIns="121900" tIns="121900" rIns="121900" bIns="121900" anchor="t" anchorCtr="0">
            <a:noAutofit/>
          </a:bodyPr>
          <a:lstStyle>
            <a:lvl1pPr marL="457200" lvl="0" indent="-381000" algn="l">
              <a:lnSpc>
                <a:spcPct val="130000"/>
              </a:lnSpc>
              <a:spcBef>
                <a:spcPts val="0"/>
              </a:spcBef>
              <a:spcAft>
                <a:spcPts val="0"/>
              </a:spcAft>
              <a:buSzPts val="2400"/>
              <a:buChar char="●"/>
              <a:defRPr/>
            </a:lvl1pPr>
            <a:lvl2pPr marL="914400" lvl="1" indent="-349250" algn="l">
              <a:lnSpc>
                <a:spcPct val="130000"/>
              </a:lnSpc>
              <a:spcBef>
                <a:spcPts val="2100"/>
              </a:spcBef>
              <a:spcAft>
                <a:spcPts val="0"/>
              </a:spcAft>
              <a:buSzPts val="1900"/>
              <a:buChar char="○"/>
              <a:defRPr/>
            </a:lvl2pPr>
            <a:lvl3pPr marL="1371600" lvl="2" indent="-349250" algn="l">
              <a:lnSpc>
                <a:spcPct val="130000"/>
              </a:lnSpc>
              <a:spcBef>
                <a:spcPts val="2100"/>
              </a:spcBef>
              <a:spcAft>
                <a:spcPts val="0"/>
              </a:spcAft>
              <a:buSzPts val="1900"/>
              <a:buChar char="■"/>
              <a:defRPr/>
            </a:lvl3pPr>
            <a:lvl4pPr marL="1828800" lvl="3" indent="-349250" algn="l">
              <a:lnSpc>
                <a:spcPct val="130000"/>
              </a:lnSpc>
              <a:spcBef>
                <a:spcPts val="2100"/>
              </a:spcBef>
              <a:spcAft>
                <a:spcPts val="0"/>
              </a:spcAft>
              <a:buSzPts val="1900"/>
              <a:buChar char="●"/>
              <a:defRPr/>
            </a:lvl4pPr>
            <a:lvl5pPr marL="2286000" lvl="4" indent="-349250" algn="l">
              <a:lnSpc>
                <a:spcPct val="130000"/>
              </a:lnSpc>
              <a:spcBef>
                <a:spcPts val="2100"/>
              </a:spcBef>
              <a:spcAft>
                <a:spcPts val="0"/>
              </a:spcAft>
              <a:buSzPts val="1900"/>
              <a:buChar char="○"/>
              <a:defRPr/>
            </a:lvl5pPr>
            <a:lvl6pPr marL="2743200" lvl="5" indent="-349250" algn="l">
              <a:lnSpc>
                <a:spcPct val="130000"/>
              </a:lnSpc>
              <a:spcBef>
                <a:spcPts val="2100"/>
              </a:spcBef>
              <a:spcAft>
                <a:spcPts val="0"/>
              </a:spcAft>
              <a:buSzPts val="1900"/>
              <a:buChar char="■"/>
              <a:defRPr/>
            </a:lvl6pPr>
            <a:lvl7pPr marL="3200400" lvl="6" indent="-349250" algn="l">
              <a:lnSpc>
                <a:spcPct val="130000"/>
              </a:lnSpc>
              <a:spcBef>
                <a:spcPts val="2100"/>
              </a:spcBef>
              <a:spcAft>
                <a:spcPts val="0"/>
              </a:spcAft>
              <a:buSzPts val="1900"/>
              <a:buChar char="●"/>
              <a:defRPr/>
            </a:lvl7pPr>
            <a:lvl8pPr marL="3657600" lvl="7" indent="-349250" algn="l">
              <a:lnSpc>
                <a:spcPct val="130000"/>
              </a:lnSpc>
              <a:spcBef>
                <a:spcPts val="2100"/>
              </a:spcBef>
              <a:spcAft>
                <a:spcPts val="0"/>
              </a:spcAft>
              <a:buSzPts val="1900"/>
              <a:buChar char="○"/>
              <a:defRPr/>
            </a:lvl8pPr>
            <a:lvl9pPr marL="4114800" lvl="8" indent="-349250" algn="l">
              <a:lnSpc>
                <a:spcPct val="130000"/>
              </a:lnSpc>
              <a:spcBef>
                <a:spcPts val="2100"/>
              </a:spcBef>
              <a:spcAft>
                <a:spcPts val="2100"/>
              </a:spcAft>
              <a:buSzPts val="1900"/>
              <a:buChar char="■"/>
              <a:defRPr/>
            </a:lvl9pPr>
          </a:lstStyle>
          <a:p>
            <a:endParaRPr/>
          </a:p>
        </p:txBody>
      </p:sp>
      <p:sp>
        <p:nvSpPr>
          <p:cNvPr id="84" name="Google Shape;84;g12050c48d5f_2_73"/>
          <p:cNvSpPr txBox="1">
            <a:spLocks noGrp="1"/>
          </p:cNvSpPr>
          <p:nvPr>
            <p:ph type="body" idx="2"/>
          </p:nvPr>
        </p:nvSpPr>
        <p:spPr>
          <a:xfrm>
            <a:off x="6443200" y="2187467"/>
            <a:ext cx="5333200" cy="4030000"/>
          </a:xfrm>
          <a:prstGeom prst="rect">
            <a:avLst/>
          </a:prstGeom>
          <a:noFill/>
          <a:ln>
            <a:noFill/>
          </a:ln>
        </p:spPr>
        <p:txBody>
          <a:bodyPr spcFirstLastPara="1" wrap="square" lIns="121900" tIns="121900" rIns="121900" bIns="121900" anchor="t" anchorCtr="0">
            <a:noAutofit/>
          </a:bodyPr>
          <a:lstStyle>
            <a:lvl1pPr marL="457200" lvl="0" indent="-381000" algn="l">
              <a:lnSpc>
                <a:spcPct val="130000"/>
              </a:lnSpc>
              <a:spcBef>
                <a:spcPts val="0"/>
              </a:spcBef>
              <a:spcAft>
                <a:spcPts val="0"/>
              </a:spcAft>
              <a:buSzPts val="2400"/>
              <a:buChar char="●"/>
              <a:defRPr/>
            </a:lvl1pPr>
            <a:lvl2pPr marL="914400" lvl="1" indent="-349250" algn="l">
              <a:lnSpc>
                <a:spcPct val="130000"/>
              </a:lnSpc>
              <a:spcBef>
                <a:spcPts val="2100"/>
              </a:spcBef>
              <a:spcAft>
                <a:spcPts val="0"/>
              </a:spcAft>
              <a:buSzPts val="1900"/>
              <a:buChar char="○"/>
              <a:defRPr/>
            </a:lvl2pPr>
            <a:lvl3pPr marL="1371600" lvl="2" indent="-349250" algn="l">
              <a:lnSpc>
                <a:spcPct val="130000"/>
              </a:lnSpc>
              <a:spcBef>
                <a:spcPts val="2100"/>
              </a:spcBef>
              <a:spcAft>
                <a:spcPts val="0"/>
              </a:spcAft>
              <a:buSzPts val="1900"/>
              <a:buChar char="■"/>
              <a:defRPr/>
            </a:lvl3pPr>
            <a:lvl4pPr marL="1828800" lvl="3" indent="-349250" algn="l">
              <a:lnSpc>
                <a:spcPct val="130000"/>
              </a:lnSpc>
              <a:spcBef>
                <a:spcPts val="2100"/>
              </a:spcBef>
              <a:spcAft>
                <a:spcPts val="0"/>
              </a:spcAft>
              <a:buSzPts val="1900"/>
              <a:buChar char="●"/>
              <a:defRPr/>
            </a:lvl4pPr>
            <a:lvl5pPr marL="2286000" lvl="4" indent="-349250" algn="l">
              <a:lnSpc>
                <a:spcPct val="130000"/>
              </a:lnSpc>
              <a:spcBef>
                <a:spcPts val="2100"/>
              </a:spcBef>
              <a:spcAft>
                <a:spcPts val="0"/>
              </a:spcAft>
              <a:buSzPts val="1900"/>
              <a:buChar char="○"/>
              <a:defRPr/>
            </a:lvl5pPr>
            <a:lvl6pPr marL="2743200" lvl="5" indent="-349250" algn="l">
              <a:lnSpc>
                <a:spcPct val="130000"/>
              </a:lnSpc>
              <a:spcBef>
                <a:spcPts val="2100"/>
              </a:spcBef>
              <a:spcAft>
                <a:spcPts val="0"/>
              </a:spcAft>
              <a:buSzPts val="1900"/>
              <a:buChar char="■"/>
              <a:defRPr/>
            </a:lvl6pPr>
            <a:lvl7pPr marL="3200400" lvl="6" indent="-349250" algn="l">
              <a:lnSpc>
                <a:spcPct val="130000"/>
              </a:lnSpc>
              <a:spcBef>
                <a:spcPts val="2100"/>
              </a:spcBef>
              <a:spcAft>
                <a:spcPts val="0"/>
              </a:spcAft>
              <a:buSzPts val="1900"/>
              <a:buChar char="●"/>
              <a:defRPr/>
            </a:lvl7pPr>
            <a:lvl8pPr marL="3657600" lvl="7" indent="-349250" algn="l">
              <a:lnSpc>
                <a:spcPct val="130000"/>
              </a:lnSpc>
              <a:spcBef>
                <a:spcPts val="2100"/>
              </a:spcBef>
              <a:spcAft>
                <a:spcPts val="0"/>
              </a:spcAft>
              <a:buSzPts val="1900"/>
              <a:buChar char="○"/>
              <a:defRPr/>
            </a:lvl8pPr>
            <a:lvl9pPr marL="4114800" lvl="8" indent="-349250" algn="l">
              <a:lnSpc>
                <a:spcPct val="130000"/>
              </a:lnSpc>
              <a:spcBef>
                <a:spcPts val="2100"/>
              </a:spcBef>
              <a:spcAft>
                <a:spcPts val="2100"/>
              </a:spcAft>
              <a:buSzPts val="1900"/>
              <a:buChar char="■"/>
              <a:defRPr/>
            </a:lvl9pPr>
          </a:lstStyle>
          <a:p>
            <a:endParaRPr/>
          </a:p>
        </p:txBody>
      </p:sp>
      <p:sp>
        <p:nvSpPr>
          <p:cNvPr id="85" name="Google Shape;85;g12050c48d5f_2_73"/>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g12050c48d5f_2_73"/>
          <p:cNvSpPr txBox="1">
            <a:spLocks noGrp="1"/>
          </p:cNvSpPr>
          <p:nvPr>
            <p:ph type="title"/>
          </p:nvPr>
        </p:nvSpPr>
        <p:spPr>
          <a:xfrm>
            <a:off x="415600" y="826467"/>
            <a:ext cx="11360800" cy="81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3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87" name="Google Shape;87;g12050c48d5f_2_73"/>
          <p:cNvSpPr/>
          <p:nvPr/>
        </p:nvSpPr>
        <p:spPr>
          <a:xfrm>
            <a:off x="549746" y="1810633"/>
            <a:ext cx="1594400" cy="96400"/>
          </a:xfrm>
          <a:prstGeom prst="rect">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8"/>
        <p:cNvGrpSpPr/>
        <p:nvPr/>
      </p:nvGrpSpPr>
      <p:grpSpPr>
        <a:xfrm>
          <a:off x="0" y="0"/>
          <a:ext cx="0" cy="0"/>
          <a:chOff x="0" y="0"/>
          <a:chExt cx="0" cy="0"/>
        </a:xfrm>
      </p:grpSpPr>
      <p:sp>
        <p:nvSpPr>
          <p:cNvPr id="89" name="Google Shape;89;g12050c48d5f_2_79"/>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0" name="Google Shape;90;g12050c48d5f_2_79"/>
          <p:cNvSpPr txBox="1">
            <a:spLocks noGrp="1"/>
          </p:cNvSpPr>
          <p:nvPr>
            <p:ph type="title"/>
          </p:nvPr>
        </p:nvSpPr>
        <p:spPr>
          <a:xfrm>
            <a:off x="415600" y="826467"/>
            <a:ext cx="11360800" cy="81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3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91" name="Google Shape;91;g12050c48d5f_2_79"/>
          <p:cNvSpPr/>
          <p:nvPr/>
        </p:nvSpPr>
        <p:spPr>
          <a:xfrm>
            <a:off x="549746" y="1810633"/>
            <a:ext cx="1594400" cy="96400"/>
          </a:xfrm>
          <a:prstGeom prst="rect">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2"/>
        <p:cNvGrpSpPr/>
        <p:nvPr/>
      </p:nvGrpSpPr>
      <p:grpSpPr>
        <a:xfrm>
          <a:off x="0" y="0"/>
          <a:ext cx="0" cy="0"/>
          <a:chOff x="0" y="0"/>
          <a:chExt cx="0" cy="0"/>
        </a:xfrm>
      </p:grpSpPr>
      <p:sp>
        <p:nvSpPr>
          <p:cNvPr id="93" name="Google Shape;93;g12050c48d5f_2_83"/>
          <p:cNvSpPr txBox="1">
            <a:spLocks noGrp="1"/>
          </p:cNvSpPr>
          <p:nvPr>
            <p:ph type="body" idx="1"/>
          </p:nvPr>
        </p:nvSpPr>
        <p:spPr>
          <a:xfrm>
            <a:off x="415600" y="2817400"/>
            <a:ext cx="5727600" cy="3214000"/>
          </a:xfrm>
          <a:prstGeom prst="rect">
            <a:avLst/>
          </a:prstGeom>
          <a:noFill/>
          <a:ln>
            <a:noFill/>
          </a:ln>
        </p:spPr>
        <p:txBody>
          <a:bodyPr spcFirstLastPara="1" wrap="square" lIns="121900" tIns="121900" rIns="121900" bIns="121900" anchor="t" anchorCtr="0">
            <a:noAutofit/>
          </a:bodyPr>
          <a:lstStyle>
            <a:lvl1pPr marL="457200" lvl="0" indent="-381000" algn="l">
              <a:lnSpc>
                <a:spcPct val="130000"/>
              </a:lnSpc>
              <a:spcBef>
                <a:spcPts val="0"/>
              </a:spcBef>
              <a:spcAft>
                <a:spcPts val="0"/>
              </a:spcAft>
              <a:buSzPts val="2400"/>
              <a:buChar char="●"/>
              <a:defRPr/>
            </a:lvl1pPr>
            <a:lvl2pPr marL="914400" lvl="1" indent="-349250" algn="l">
              <a:lnSpc>
                <a:spcPct val="130000"/>
              </a:lnSpc>
              <a:spcBef>
                <a:spcPts val="2100"/>
              </a:spcBef>
              <a:spcAft>
                <a:spcPts val="0"/>
              </a:spcAft>
              <a:buSzPts val="1900"/>
              <a:buChar char="○"/>
              <a:defRPr/>
            </a:lvl2pPr>
            <a:lvl3pPr marL="1371600" lvl="2" indent="-349250" algn="l">
              <a:lnSpc>
                <a:spcPct val="130000"/>
              </a:lnSpc>
              <a:spcBef>
                <a:spcPts val="2100"/>
              </a:spcBef>
              <a:spcAft>
                <a:spcPts val="0"/>
              </a:spcAft>
              <a:buSzPts val="1900"/>
              <a:buChar char="■"/>
              <a:defRPr/>
            </a:lvl3pPr>
            <a:lvl4pPr marL="1828800" lvl="3" indent="-349250" algn="l">
              <a:lnSpc>
                <a:spcPct val="130000"/>
              </a:lnSpc>
              <a:spcBef>
                <a:spcPts val="2100"/>
              </a:spcBef>
              <a:spcAft>
                <a:spcPts val="0"/>
              </a:spcAft>
              <a:buSzPts val="1900"/>
              <a:buChar char="●"/>
              <a:defRPr/>
            </a:lvl4pPr>
            <a:lvl5pPr marL="2286000" lvl="4" indent="-349250" algn="l">
              <a:lnSpc>
                <a:spcPct val="130000"/>
              </a:lnSpc>
              <a:spcBef>
                <a:spcPts val="2100"/>
              </a:spcBef>
              <a:spcAft>
                <a:spcPts val="0"/>
              </a:spcAft>
              <a:buSzPts val="1900"/>
              <a:buChar char="○"/>
              <a:defRPr/>
            </a:lvl5pPr>
            <a:lvl6pPr marL="2743200" lvl="5" indent="-349250" algn="l">
              <a:lnSpc>
                <a:spcPct val="130000"/>
              </a:lnSpc>
              <a:spcBef>
                <a:spcPts val="2100"/>
              </a:spcBef>
              <a:spcAft>
                <a:spcPts val="0"/>
              </a:spcAft>
              <a:buSzPts val="1900"/>
              <a:buChar char="■"/>
              <a:defRPr/>
            </a:lvl6pPr>
            <a:lvl7pPr marL="3200400" lvl="6" indent="-349250" algn="l">
              <a:lnSpc>
                <a:spcPct val="130000"/>
              </a:lnSpc>
              <a:spcBef>
                <a:spcPts val="2100"/>
              </a:spcBef>
              <a:spcAft>
                <a:spcPts val="0"/>
              </a:spcAft>
              <a:buSzPts val="1900"/>
              <a:buChar char="●"/>
              <a:defRPr/>
            </a:lvl7pPr>
            <a:lvl8pPr marL="3657600" lvl="7" indent="-349250" algn="l">
              <a:lnSpc>
                <a:spcPct val="130000"/>
              </a:lnSpc>
              <a:spcBef>
                <a:spcPts val="2100"/>
              </a:spcBef>
              <a:spcAft>
                <a:spcPts val="0"/>
              </a:spcAft>
              <a:buSzPts val="1900"/>
              <a:buChar char="○"/>
              <a:defRPr/>
            </a:lvl8pPr>
            <a:lvl9pPr marL="4114800" lvl="8" indent="-349250" algn="l">
              <a:lnSpc>
                <a:spcPct val="130000"/>
              </a:lnSpc>
              <a:spcBef>
                <a:spcPts val="2100"/>
              </a:spcBef>
              <a:spcAft>
                <a:spcPts val="2100"/>
              </a:spcAft>
              <a:buSzPts val="1900"/>
              <a:buChar char="■"/>
              <a:defRPr/>
            </a:lvl9pPr>
          </a:lstStyle>
          <a:p>
            <a:endParaRPr/>
          </a:p>
        </p:txBody>
      </p:sp>
      <p:sp>
        <p:nvSpPr>
          <p:cNvPr id="94" name="Google Shape;94;g12050c48d5f_2_83"/>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5" name="Google Shape;95;g12050c48d5f_2_83"/>
          <p:cNvSpPr txBox="1">
            <a:spLocks noGrp="1"/>
          </p:cNvSpPr>
          <p:nvPr>
            <p:ph type="title"/>
          </p:nvPr>
        </p:nvSpPr>
        <p:spPr>
          <a:xfrm>
            <a:off x="415600" y="826467"/>
            <a:ext cx="5727600" cy="15040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43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96" name="Google Shape;96;g12050c48d5f_2_83"/>
          <p:cNvSpPr/>
          <p:nvPr/>
        </p:nvSpPr>
        <p:spPr>
          <a:xfrm>
            <a:off x="549746" y="2420233"/>
            <a:ext cx="1594400" cy="96400"/>
          </a:xfrm>
          <a:prstGeom prst="rect">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g12050c48d5f_2_83"/>
          <p:cNvSpPr/>
          <p:nvPr/>
        </p:nvSpPr>
        <p:spPr>
          <a:xfrm>
            <a:off x="6928889" y="1658989"/>
            <a:ext cx="4755600" cy="3729200"/>
          </a:xfrm>
          <a:prstGeom prst="rect">
            <a:avLst/>
          </a:prstGeom>
          <a:solidFill>
            <a:schemeClr val="accen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g12050c48d5f_2_83"/>
          <p:cNvSpPr>
            <a:spLocks noGrp="1"/>
          </p:cNvSpPr>
          <p:nvPr>
            <p:ph type="pic" idx="2"/>
          </p:nvPr>
        </p:nvSpPr>
        <p:spPr>
          <a:xfrm>
            <a:off x="6731300" y="1437033"/>
            <a:ext cx="4755600" cy="3729200"/>
          </a:xfrm>
          <a:prstGeom prst="rect">
            <a:avLst/>
          </a:prstGeom>
          <a:no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9"/>
        <p:cNvGrpSpPr/>
        <p:nvPr/>
      </p:nvGrpSpPr>
      <p:grpSpPr>
        <a:xfrm>
          <a:off x="0" y="0"/>
          <a:ext cx="0" cy="0"/>
          <a:chOff x="0" y="0"/>
          <a:chExt cx="0" cy="0"/>
        </a:xfrm>
      </p:grpSpPr>
      <p:sp>
        <p:nvSpPr>
          <p:cNvPr id="100" name="Google Shape;100;g12050c48d5f_2_90"/>
          <p:cNvSpPr/>
          <p:nvPr/>
        </p:nvSpPr>
        <p:spPr>
          <a:xfrm>
            <a:off x="304800" y="304800"/>
            <a:ext cx="11582400" cy="6248400"/>
          </a:xfrm>
          <a:prstGeom prst="rect">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g12050c48d5f_2_90"/>
          <p:cNvSpPr txBox="1">
            <a:spLocks noGrp="1"/>
          </p:cNvSpPr>
          <p:nvPr>
            <p:ph type="title"/>
          </p:nvPr>
        </p:nvSpPr>
        <p:spPr>
          <a:xfrm>
            <a:off x="653667" y="701800"/>
            <a:ext cx="8490400" cy="5454400"/>
          </a:xfrm>
          <a:prstGeom prst="rect">
            <a:avLst/>
          </a:prstGeom>
          <a:noFill/>
          <a:ln>
            <a:noFill/>
          </a:ln>
        </p:spPr>
        <p:txBody>
          <a:bodyPr spcFirstLastPara="1" wrap="square" lIns="121900" tIns="121900" rIns="121900" bIns="121900" anchor="ctr" anchorCtr="0">
            <a:noAutofit/>
          </a:bodyPr>
          <a:lstStyle>
            <a:lvl1pPr lvl="0" algn="l">
              <a:lnSpc>
                <a:spcPct val="100000"/>
              </a:lnSpc>
              <a:spcBef>
                <a:spcPts val="0"/>
              </a:spcBef>
              <a:spcAft>
                <a:spcPts val="0"/>
              </a:spcAft>
              <a:buClr>
                <a:schemeClr val="lt1"/>
              </a:buClr>
              <a:buSzPts val="6400"/>
              <a:buNone/>
              <a:defRPr sz="6400">
                <a:solidFill>
                  <a:schemeClr val="lt1"/>
                </a:solidFill>
              </a:defRPr>
            </a:lvl1pPr>
            <a:lvl2pPr lvl="1" algn="l">
              <a:lnSpc>
                <a:spcPct val="100000"/>
              </a:lnSpc>
              <a:spcBef>
                <a:spcPts val="0"/>
              </a:spcBef>
              <a:spcAft>
                <a:spcPts val="0"/>
              </a:spcAft>
              <a:buClr>
                <a:schemeClr val="lt1"/>
              </a:buClr>
              <a:buSzPts val="6400"/>
              <a:buNone/>
              <a:defRPr sz="6400">
                <a:solidFill>
                  <a:schemeClr val="lt1"/>
                </a:solidFill>
              </a:defRPr>
            </a:lvl2pPr>
            <a:lvl3pPr lvl="2" algn="l">
              <a:lnSpc>
                <a:spcPct val="100000"/>
              </a:lnSpc>
              <a:spcBef>
                <a:spcPts val="0"/>
              </a:spcBef>
              <a:spcAft>
                <a:spcPts val="0"/>
              </a:spcAft>
              <a:buClr>
                <a:schemeClr val="lt1"/>
              </a:buClr>
              <a:buSzPts val="6400"/>
              <a:buNone/>
              <a:defRPr sz="6400">
                <a:solidFill>
                  <a:schemeClr val="lt1"/>
                </a:solidFill>
              </a:defRPr>
            </a:lvl3pPr>
            <a:lvl4pPr lvl="3" algn="l">
              <a:lnSpc>
                <a:spcPct val="100000"/>
              </a:lnSpc>
              <a:spcBef>
                <a:spcPts val="0"/>
              </a:spcBef>
              <a:spcAft>
                <a:spcPts val="0"/>
              </a:spcAft>
              <a:buClr>
                <a:schemeClr val="lt1"/>
              </a:buClr>
              <a:buSzPts val="6400"/>
              <a:buNone/>
              <a:defRPr sz="6400">
                <a:solidFill>
                  <a:schemeClr val="lt1"/>
                </a:solidFill>
              </a:defRPr>
            </a:lvl4pPr>
            <a:lvl5pPr lvl="4" algn="l">
              <a:lnSpc>
                <a:spcPct val="100000"/>
              </a:lnSpc>
              <a:spcBef>
                <a:spcPts val="0"/>
              </a:spcBef>
              <a:spcAft>
                <a:spcPts val="0"/>
              </a:spcAft>
              <a:buClr>
                <a:schemeClr val="lt1"/>
              </a:buClr>
              <a:buSzPts val="6400"/>
              <a:buNone/>
              <a:defRPr sz="6400">
                <a:solidFill>
                  <a:schemeClr val="lt1"/>
                </a:solidFill>
              </a:defRPr>
            </a:lvl5pPr>
            <a:lvl6pPr lvl="5" algn="l">
              <a:lnSpc>
                <a:spcPct val="100000"/>
              </a:lnSpc>
              <a:spcBef>
                <a:spcPts val="0"/>
              </a:spcBef>
              <a:spcAft>
                <a:spcPts val="0"/>
              </a:spcAft>
              <a:buClr>
                <a:schemeClr val="lt1"/>
              </a:buClr>
              <a:buSzPts val="6400"/>
              <a:buNone/>
              <a:defRPr sz="6400">
                <a:solidFill>
                  <a:schemeClr val="lt1"/>
                </a:solidFill>
              </a:defRPr>
            </a:lvl6pPr>
            <a:lvl7pPr lvl="6" algn="l">
              <a:lnSpc>
                <a:spcPct val="100000"/>
              </a:lnSpc>
              <a:spcBef>
                <a:spcPts val="0"/>
              </a:spcBef>
              <a:spcAft>
                <a:spcPts val="0"/>
              </a:spcAft>
              <a:buClr>
                <a:schemeClr val="lt1"/>
              </a:buClr>
              <a:buSzPts val="6400"/>
              <a:buNone/>
              <a:defRPr sz="6400">
                <a:solidFill>
                  <a:schemeClr val="lt1"/>
                </a:solidFill>
              </a:defRPr>
            </a:lvl7pPr>
            <a:lvl8pPr lvl="7" algn="l">
              <a:lnSpc>
                <a:spcPct val="100000"/>
              </a:lnSpc>
              <a:spcBef>
                <a:spcPts val="0"/>
              </a:spcBef>
              <a:spcAft>
                <a:spcPts val="0"/>
              </a:spcAft>
              <a:buClr>
                <a:schemeClr val="lt1"/>
              </a:buClr>
              <a:buSzPts val="6400"/>
              <a:buNone/>
              <a:defRPr sz="6400">
                <a:solidFill>
                  <a:schemeClr val="lt1"/>
                </a:solidFill>
              </a:defRPr>
            </a:lvl8pPr>
            <a:lvl9pPr lvl="8" algn="l">
              <a:lnSpc>
                <a:spcPct val="100000"/>
              </a:lnSpc>
              <a:spcBef>
                <a:spcPts val="0"/>
              </a:spcBef>
              <a:spcAft>
                <a:spcPts val="0"/>
              </a:spcAft>
              <a:buClr>
                <a:schemeClr val="lt1"/>
              </a:buClr>
              <a:buSzPts val="6400"/>
              <a:buNone/>
              <a:defRPr sz="6400">
                <a:solidFill>
                  <a:schemeClr val="lt1"/>
                </a:solidFill>
              </a:defRPr>
            </a:lvl9pPr>
          </a:lstStyle>
          <a:p>
            <a:endParaRPr/>
          </a:p>
        </p:txBody>
      </p:sp>
      <p:sp>
        <p:nvSpPr>
          <p:cNvPr id="102" name="Google Shape;102;g12050c48d5f_2_90"/>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ig number 2">
  <p:cSld name="BIG_NUMBER_1">
    <p:spTree>
      <p:nvGrpSpPr>
        <p:cNvPr id="1" name="Shape 18"/>
        <p:cNvGrpSpPr/>
        <p:nvPr/>
      </p:nvGrpSpPr>
      <p:grpSpPr>
        <a:xfrm>
          <a:off x="0" y="0"/>
          <a:ext cx="0" cy="0"/>
          <a:chOff x="0" y="0"/>
          <a:chExt cx="0" cy="0"/>
        </a:xfrm>
      </p:grpSpPr>
      <p:pic>
        <p:nvPicPr>
          <p:cNvPr id="19" name="Google Shape;19;g12050c48d5f_2_114"/>
          <p:cNvPicPr preferRelativeResize="0"/>
          <p:nvPr/>
        </p:nvPicPr>
        <p:blipFill rotWithShape="1">
          <a:blip r:embed="rId2">
            <a:alphaModFix/>
          </a:blip>
          <a:srcRect t="4093"/>
          <a:stretch/>
        </p:blipFill>
        <p:spPr>
          <a:xfrm>
            <a:off x="304800" y="304800"/>
            <a:ext cx="11582403" cy="6248398"/>
          </a:xfrm>
          <a:prstGeom prst="rect">
            <a:avLst/>
          </a:prstGeom>
          <a:noFill/>
          <a:ln>
            <a:noFill/>
          </a:ln>
        </p:spPr>
      </p:pic>
      <p:sp>
        <p:nvSpPr>
          <p:cNvPr id="20" name="Google Shape;20;g12050c48d5f_2_114"/>
          <p:cNvSpPr txBox="1">
            <a:spLocks noGrp="1"/>
          </p:cNvSpPr>
          <p:nvPr>
            <p:ph type="title"/>
          </p:nvPr>
        </p:nvSpPr>
        <p:spPr>
          <a:xfrm>
            <a:off x="1293600" y="1488567"/>
            <a:ext cx="9604800" cy="2618000"/>
          </a:xfrm>
          <a:prstGeom prst="rect">
            <a:avLst/>
          </a:prstGeom>
          <a:noFill/>
          <a:ln>
            <a:noFill/>
          </a:ln>
        </p:spPr>
        <p:txBody>
          <a:bodyPr spcFirstLastPara="1" wrap="square" lIns="121900" tIns="121900" rIns="121900" bIns="121900" anchor="b" anchorCtr="0">
            <a:noAutofit/>
          </a:bodyPr>
          <a:lstStyle>
            <a:lvl1pPr lvl="0"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1pPr>
            <a:lvl2pPr lvl="1"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2pPr>
            <a:lvl3pPr lvl="2"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3pPr>
            <a:lvl4pPr lvl="3"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4pPr>
            <a:lvl5pPr lvl="4"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5pPr>
            <a:lvl6pPr lvl="5"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6pPr>
            <a:lvl7pPr lvl="6"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7pPr>
            <a:lvl8pPr lvl="7"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8pPr>
            <a:lvl9pPr lvl="8" algn="ctr">
              <a:lnSpc>
                <a:spcPct val="100000"/>
              </a:lnSpc>
              <a:spcBef>
                <a:spcPts val="0"/>
              </a:spcBef>
              <a:spcAft>
                <a:spcPts val="0"/>
              </a:spcAft>
              <a:buClr>
                <a:schemeClr val="lt1"/>
              </a:buClr>
              <a:buSzPts val="16000"/>
              <a:buFont typeface="Arvo"/>
              <a:buNone/>
              <a:defRPr sz="16000">
                <a:solidFill>
                  <a:schemeClr val="lt1"/>
                </a:solidFill>
                <a:latin typeface="Arvo"/>
                <a:ea typeface="Arvo"/>
                <a:cs typeface="Arvo"/>
                <a:sym typeface="Arvo"/>
              </a:defRPr>
            </a:lvl9pPr>
          </a:lstStyle>
          <a:p>
            <a:endParaRPr/>
          </a:p>
        </p:txBody>
      </p:sp>
      <p:sp>
        <p:nvSpPr>
          <p:cNvPr id="21" name="Google Shape;21;g12050c48d5f_2_114"/>
          <p:cNvSpPr txBox="1">
            <a:spLocks noGrp="1"/>
          </p:cNvSpPr>
          <p:nvPr>
            <p:ph type="body" idx="1"/>
          </p:nvPr>
        </p:nvSpPr>
        <p:spPr>
          <a:xfrm>
            <a:off x="1293600" y="4202967"/>
            <a:ext cx="9604800" cy="1734400"/>
          </a:xfrm>
          <a:prstGeom prst="rect">
            <a:avLst/>
          </a:prstGeom>
          <a:noFill/>
          <a:ln>
            <a:noFill/>
          </a:ln>
        </p:spPr>
        <p:txBody>
          <a:bodyPr spcFirstLastPara="1" wrap="square" lIns="121900" tIns="121900" rIns="121900" bIns="121900" anchor="t" anchorCtr="0">
            <a:noAutofit/>
          </a:bodyPr>
          <a:lstStyle>
            <a:lvl1pPr marL="457200" lvl="0" indent="-381000" algn="ctr">
              <a:lnSpc>
                <a:spcPct val="130000"/>
              </a:lnSpc>
              <a:spcBef>
                <a:spcPts val="0"/>
              </a:spcBef>
              <a:spcAft>
                <a:spcPts val="0"/>
              </a:spcAft>
              <a:buClr>
                <a:schemeClr val="lt1"/>
              </a:buClr>
              <a:buSzPts val="2400"/>
              <a:buChar char="●"/>
              <a:defRPr>
                <a:solidFill>
                  <a:schemeClr val="lt1"/>
                </a:solidFill>
              </a:defRPr>
            </a:lvl1pPr>
            <a:lvl2pPr marL="914400" lvl="1" indent="-349250" algn="ctr">
              <a:lnSpc>
                <a:spcPct val="130000"/>
              </a:lnSpc>
              <a:spcBef>
                <a:spcPts val="2100"/>
              </a:spcBef>
              <a:spcAft>
                <a:spcPts val="0"/>
              </a:spcAft>
              <a:buClr>
                <a:schemeClr val="lt1"/>
              </a:buClr>
              <a:buSzPts val="1900"/>
              <a:buChar char="○"/>
              <a:defRPr>
                <a:solidFill>
                  <a:schemeClr val="lt1"/>
                </a:solidFill>
              </a:defRPr>
            </a:lvl2pPr>
            <a:lvl3pPr marL="1371600" lvl="2" indent="-349250" algn="ctr">
              <a:lnSpc>
                <a:spcPct val="130000"/>
              </a:lnSpc>
              <a:spcBef>
                <a:spcPts val="2100"/>
              </a:spcBef>
              <a:spcAft>
                <a:spcPts val="0"/>
              </a:spcAft>
              <a:buClr>
                <a:schemeClr val="lt1"/>
              </a:buClr>
              <a:buSzPts val="1900"/>
              <a:buChar char="■"/>
              <a:defRPr>
                <a:solidFill>
                  <a:schemeClr val="lt1"/>
                </a:solidFill>
              </a:defRPr>
            </a:lvl3pPr>
            <a:lvl4pPr marL="1828800" lvl="3" indent="-349250" algn="ctr">
              <a:lnSpc>
                <a:spcPct val="130000"/>
              </a:lnSpc>
              <a:spcBef>
                <a:spcPts val="2100"/>
              </a:spcBef>
              <a:spcAft>
                <a:spcPts val="0"/>
              </a:spcAft>
              <a:buClr>
                <a:schemeClr val="lt1"/>
              </a:buClr>
              <a:buSzPts val="1900"/>
              <a:buChar char="●"/>
              <a:defRPr>
                <a:solidFill>
                  <a:schemeClr val="lt1"/>
                </a:solidFill>
              </a:defRPr>
            </a:lvl4pPr>
            <a:lvl5pPr marL="2286000" lvl="4" indent="-349250" algn="ctr">
              <a:lnSpc>
                <a:spcPct val="130000"/>
              </a:lnSpc>
              <a:spcBef>
                <a:spcPts val="2100"/>
              </a:spcBef>
              <a:spcAft>
                <a:spcPts val="0"/>
              </a:spcAft>
              <a:buClr>
                <a:schemeClr val="lt1"/>
              </a:buClr>
              <a:buSzPts val="1900"/>
              <a:buChar char="○"/>
              <a:defRPr>
                <a:solidFill>
                  <a:schemeClr val="lt1"/>
                </a:solidFill>
              </a:defRPr>
            </a:lvl5pPr>
            <a:lvl6pPr marL="2743200" lvl="5" indent="-349250" algn="ctr">
              <a:lnSpc>
                <a:spcPct val="130000"/>
              </a:lnSpc>
              <a:spcBef>
                <a:spcPts val="2100"/>
              </a:spcBef>
              <a:spcAft>
                <a:spcPts val="0"/>
              </a:spcAft>
              <a:buClr>
                <a:schemeClr val="lt1"/>
              </a:buClr>
              <a:buSzPts val="1900"/>
              <a:buChar char="■"/>
              <a:defRPr>
                <a:solidFill>
                  <a:schemeClr val="lt1"/>
                </a:solidFill>
              </a:defRPr>
            </a:lvl6pPr>
            <a:lvl7pPr marL="3200400" lvl="6" indent="-349250" algn="ctr">
              <a:lnSpc>
                <a:spcPct val="130000"/>
              </a:lnSpc>
              <a:spcBef>
                <a:spcPts val="2100"/>
              </a:spcBef>
              <a:spcAft>
                <a:spcPts val="0"/>
              </a:spcAft>
              <a:buClr>
                <a:schemeClr val="lt1"/>
              </a:buClr>
              <a:buSzPts val="1900"/>
              <a:buChar char="●"/>
              <a:defRPr>
                <a:solidFill>
                  <a:schemeClr val="lt1"/>
                </a:solidFill>
              </a:defRPr>
            </a:lvl7pPr>
            <a:lvl8pPr marL="3657600" lvl="7" indent="-349250" algn="ctr">
              <a:lnSpc>
                <a:spcPct val="130000"/>
              </a:lnSpc>
              <a:spcBef>
                <a:spcPts val="2100"/>
              </a:spcBef>
              <a:spcAft>
                <a:spcPts val="0"/>
              </a:spcAft>
              <a:buClr>
                <a:schemeClr val="lt1"/>
              </a:buClr>
              <a:buSzPts val="1900"/>
              <a:buChar char="○"/>
              <a:defRPr>
                <a:solidFill>
                  <a:schemeClr val="lt1"/>
                </a:solidFill>
              </a:defRPr>
            </a:lvl8pPr>
            <a:lvl9pPr marL="4114800" lvl="8" indent="-349250" algn="ctr">
              <a:lnSpc>
                <a:spcPct val="130000"/>
              </a:lnSpc>
              <a:spcBef>
                <a:spcPts val="2100"/>
              </a:spcBef>
              <a:spcAft>
                <a:spcPts val="2100"/>
              </a:spcAft>
              <a:buClr>
                <a:schemeClr val="lt1"/>
              </a:buClr>
              <a:buSzPts val="1900"/>
              <a:buChar char="■"/>
              <a:defRPr>
                <a:solidFill>
                  <a:schemeClr val="lt1"/>
                </a:solidFill>
              </a:defRPr>
            </a:lvl9pPr>
          </a:lstStyle>
          <a:p>
            <a:endParaRPr/>
          </a:p>
        </p:txBody>
      </p:sp>
      <p:sp>
        <p:nvSpPr>
          <p:cNvPr id="22" name="Google Shape;22;g12050c48d5f_2_114"/>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onger main point">
  <p:cSld name="CUSTOM_3">
    <p:spTree>
      <p:nvGrpSpPr>
        <p:cNvPr id="1" name="Shape 103"/>
        <p:cNvGrpSpPr/>
        <p:nvPr/>
      </p:nvGrpSpPr>
      <p:grpSpPr>
        <a:xfrm>
          <a:off x="0" y="0"/>
          <a:ext cx="0" cy="0"/>
          <a:chOff x="0" y="0"/>
          <a:chExt cx="0" cy="0"/>
        </a:xfrm>
      </p:grpSpPr>
      <p:sp>
        <p:nvSpPr>
          <p:cNvPr id="104" name="Google Shape;104;g12050c48d5f_2_94"/>
          <p:cNvSpPr/>
          <p:nvPr/>
        </p:nvSpPr>
        <p:spPr>
          <a:xfrm>
            <a:off x="304800" y="304800"/>
            <a:ext cx="11582400" cy="6248400"/>
          </a:xfrm>
          <a:prstGeom prst="rect">
            <a:avLst/>
          </a:prstGeom>
          <a:solidFill>
            <a:schemeClr val="accen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g12050c48d5f_2_94"/>
          <p:cNvSpPr txBox="1">
            <a:spLocks noGrp="1"/>
          </p:cNvSpPr>
          <p:nvPr>
            <p:ph type="title"/>
          </p:nvPr>
        </p:nvSpPr>
        <p:spPr>
          <a:xfrm>
            <a:off x="685800" y="593367"/>
            <a:ext cx="10846000" cy="55788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Clr>
                <a:schemeClr val="lt1"/>
              </a:buClr>
              <a:buSzPts val="3200"/>
              <a:buNone/>
              <a:defRPr sz="3200" b="0">
                <a:solidFill>
                  <a:schemeClr val="lt1"/>
                </a:solidFill>
              </a:defRPr>
            </a:lvl1pPr>
            <a:lvl2pPr lvl="1" algn="ctr">
              <a:lnSpc>
                <a:spcPct val="100000"/>
              </a:lnSpc>
              <a:spcBef>
                <a:spcPts val="0"/>
              </a:spcBef>
              <a:spcAft>
                <a:spcPts val="0"/>
              </a:spcAft>
              <a:buClr>
                <a:schemeClr val="lt1"/>
              </a:buClr>
              <a:buSzPts val="3200"/>
              <a:buNone/>
              <a:defRPr sz="3200">
                <a:solidFill>
                  <a:schemeClr val="lt1"/>
                </a:solidFill>
              </a:defRPr>
            </a:lvl2pPr>
            <a:lvl3pPr lvl="2" algn="ctr">
              <a:lnSpc>
                <a:spcPct val="100000"/>
              </a:lnSpc>
              <a:spcBef>
                <a:spcPts val="0"/>
              </a:spcBef>
              <a:spcAft>
                <a:spcPts val="0"/>
              </a:spcAft>
              <a:buClr>
                <a:schemeClr val="lt1"/>
              </a:buClr>
              <a:buSzPts val="3200"/>
              <a:buNone/>
              <a:defRPr sz="3200">
                <a:solidFill>
                  <a:schemeClr val="lt1"/>
                </a:solidFill>
              </a:defRPr>
            </a:lvl3pPr>
            <a:lvl4pPr lvl="3" algn="ctr">
              <a:lnSpc>
                <a:spcPct val="100000"/>
              </a:lnSpc>
              <a:spcBef>
                <a:spcPts val="0"/>
              </a:spcBef>
              <a:spcAft>
                <a:spcPts val="0"/>
              </a:spcAft>
              <a:buClr>
                <a:schemeClr val="lt1"/>
              </a:buClr>
              <a:buSzPts val="3200"/>
              <a:buNone/>
              <a:defRPr sz="3200">
                <a:solidFill>
                  <a:schemeClr val="lt1"/>
                </a:solidFill>
              </a:defRPr>
            </a:lvl4pPr>
            <a:lvl5pPr lvl="4" algn="ctr">
              <a:lnSpc>
                <a:spcPct val="100000"/>
              </a:lnSpc>
              <a:spcBef>
                <a:spcPts val="0"/>
              </a:spcBef>
              <a:spcAft>
                <a:spcPts val="0"/>
              </a:spcAft>
              <a:buClr>
                <a:schemeClr val="lt1"/>
              </a:buClr>
              <a:buSzPts val="3200"/>
              <a:buNone/>
              <a:defRPr sz="3200">
                <a:solidFill>
                  <a:schemeClr val="lt1"/>
                </a:solidFill>
              </a:defRPr>
            </a:lvl5pPr>
            <a:lvl6pPr lvl="5" algn="ctr">
              <a:lnSpc>
                <a:spcPct val="100000"/>
              </a:lnSpc>
              <a:spcBef>
                <a:spcPts val="0"/>
              </a:spcBef>
              <a:spcAft>
                <a:spcPts val="0"/>
              </a:spcAft>
              <a:buClr>
                <a:schemeClr val="lt1"/>
              </a:buClr>
              <a:buSzPts val="3200"/>
              <a:buNone/>
              <a:defRPr sz="3200">
                <a:solidFill>
                  <a:schemeClr val="lt1"/>
                </a:solidFill>
              </a:defRPr>
            </a:lvl6pPr>
            <a:lvl7pPr lvl="6" algn="ctr">
              <a:lnSpc>
                <a:spcPct val="100000"/>
              </a:lnSpc>
              <a:spcBef>
                <a:spcPts val="0"/>
              </a:spcBef>
              <a:spcAft>
                <a:spcPts val="0"/>
              </a:spcAft>
              <a:buClr>
                <a:schemeClr val="lt1"/>
              </a:buClr>
              <a:buSzPts val="3200"/>
              <a:buNone/>
              <a:defRPr sz="3200">
                <a:solidFill>
                  <a:schemeClr val="lt1"/>
                </a:solidFill>
              </a:defRPr>
            </a:lvl7pPr>
            <a:lvl8pPr lvl="7" algn="ctr">
              <a:lnSpc>
                <a:spcPct val="100000"/>
              </a:lnSpc>
              <a:spcBef>
                <a:spcPts val="0"/>
              </a:spcBef>
              <a:spcAft>
                <a:spcPts val="0"/>
              </a:spcAft>
              <a:buClr>
                <a:schemeClr val="lt1"/>
              </a:buClr>
              <a:buSzPts val="3200"/>
              <a:buNone/>
              <a:defRPr sz="3200">
                <a:solidFill>
                  <a:schemeClr val="lt1"/>
                </a:solidFill>
              </a:defRPr>
            </a:lvl8pPr>
            <a:lvl9pPr lvl="8" algn="ctr">
              <a:lnSpc>
                <a:spcPct val="100000"/>
              </a:lnSpc>
              <a:spcBef>
                <a:spcPts val="0"/>
              </a:spcBef>
              <a:spcAft>
                <a:spcPts val="0"/>
              </a:spcAft>
              <a:buClr>
                <a:schemeClr val="lt1"/>
              </a:buClr>
              <a:buSzPts val="3200"/>
              <a:buNone/>
              <a:defRPr sz="3200">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ree main points">
  <p:cSld name="CUSTOM_3_1">
    <p:spTree>
      <p:nvGrpSpPr>
        <p:cNvPr id="1" name="Shape 106"/>
        <p:cNvGrpSpPr/>
        <p:nvPr/>
      </p:nvGrpSpPr>
      <p:grpSpPr>
        <a:xfrm>
          <a:off x="0" y="0"/>
          <a:ext cx="0" cy="0"/>
          <a:chOff x="0" y="0"/>
          <a:chExt cx="0" cy="0"/>
        </a:xfrm>
      </p:grpSpPr>
      <p:sp>
        <p:nvSpPr>
          <p:cNvPr id="107" name="Google Shape;107;g12050c48d5f_2_97"/>
          <p:cNvSpPr/>
          <p:nvPr/>
        </p:nvSpPr>
        <p:spPr>
          <a:xfrm>
            <a:off x="304800" y="304800"/>
            <a:ext cx="11582400" cy="6248400"/>
          </a:xfrm>
          <a:prstGeom prst="rect">
            <a:avLst/>
          </a:prstGeom>
          <a:solidFill>
            <a:schemeClr val="accen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g12050c48d5f_2_97"/>
          <p:cNvSpPr txBox="1">
            <a:spLocks noGrp="1"/>
          </p:cNvSpPr>
          <p:nvPr>
            <p:ph type="title"/>
          </p:nvPr>
        </p:nvSpPr>
        <p:spPr>
          <a:xfrm>
            <a:off x="685800" y="3784600"/>
            <a:ext cx="3340000" cy="238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Clr>
                <a:schemeClr val="lt1"/>
              </a:buClr>
              <a:buSzPts val="2900"/>
              <a:buNone/>
              <a:defRPr sz="2900" b="0">
                <a:solidFill>
                  <a:schemeClr val="lt1"/>
                </a:solidFill>
              </a:defRPr>
            </a:lvl1pPr>
            <a:lvl2pPr lvl="1" algn="l">
              <a:lnSpc>
                <a:spcPct val="100000"/>
              </a:lnSpc>
              <a:spcBef>
                <a:spcPts val="0"/>
              </a:spcBef>
              <a:spcAft>
                <a:spcPts val="0"/>
              </a:spcAft>
              <a:buClr>
                <a:schemeClr val="lt1"/>
              </a:buClr>
              <a:buSzPts val="2900"/>
              <a:buNone/>
              <a:defRPr sz="2900">
                <a:solidFill>
                  <a:schemeClr val="lt1"/>
                </a:solidFill>
              </a:defRPr>
            </a:lvl2pPr>
            <a:lvl3pPr lvl="2" algn="l">
              <a:lnSpc>
                <a:spcPct val="100000"/>
              </a:lnSpc>
              <a:spcBef>
                <a:spcPts val="0"/>
              </a:spcBef>
              <a:spcAft>
                <a:spcPts val="0"/>
              </a:spcAft>
              <a:buClr>
                <a:schemeClr val="lt1"/>
              </a:buClr>
              <a:buSzPts val="2900"/>
              <a:buNone/>
              <a:defRPr sz="2900">
                <a:solidFill>
                  <a:schemeClr val="lt1"/>
                </a:solidFill>
              </a:defRPr>
            </a:lvl3pPr>
            <a:lvl4pPr lvl="3" algn="l">
              <a:lnSpc>
                <a:spcPct val="100000"/>
              </a:lnSpc>
              <a:spcBef>
                <a:spcPts val="0"/>
              </a:spcBef>
              <a:spcAft>
                <a:spcPts val="0"/>
              </a:spcAft>
              <a:buClr>
                <a:schemeClr val="lt1"/>
              </a:buClr>
              <a:buSzPts val="2900"/>
              <a:buNone/>
              <a:defRPr sz="2900">
                <a:solidFill>
                  <a:schemeClr val="lt1"/>
                </a:solidFill>
              </a:defRPr>
            </a:lvl4pPr>
            <a:lvl5pPr lvl="4" algn="l">
              <a:lnSpc>
                <a:spcPct val="100000"/>
              </a:lnSpc>
              <a:spcBef>
                <a:spcPts val="0"/>
              </a:spcBef>
              <a:spcAft>
                <a:spcPts val="0"/>
              </a:spcAft>
              <a:buClr>
                <a:schemeClr val="lt1"/>
              </a:buClr>
              <a:buSzPts val="2900"/>
              <a:buNone/>
              <a:defRPr sz="2900">
                <a:solidFill>
                  <a:schemeClr val="lt1"/>
                </a:solidFill>
              </a:defRPr>
            </a:lvl5pPr>
            <a:lvl6pPr lvl="5" algn="l">
              <a:lnSpc>
                <a:spcPct val="100000"/>
              </a:lnSpc>
              <a:spcBef>
                <a:spcPts val="0"/>
              </a:spcBef>
              <a:spcAft>
                <a:spcPts val="0"/>
              </a:spcAft>
              <a:buClr>
                <a:schemeClr val="lt1"/>
              </a:buClr>
              <a:buSzPts val="2900"/>
              <a:buNone/>
              <a:defRPr sz="2900">
                <a:solidFill>
                  <a:schemeClr val="lt1"/>
                </a:solidFill>
              </a:defRPr>
            </a:lvl6pPr>
            <a:lvl7pPr lvl="6" algn="l">
              <a:lnSpc>
                <a:spcPct val="100000"/>
              </a:lnSpc>
              <a:spcBef>
                <a:spcPts val="0"/>
              </a:spcBef>
              <a:spcAft>
                <a:spcPts val="0"/>
              </a:spcAft>
              <a:buClr>
                <a:schemeClr val="lt1"/>
              </a:buClr>
              <a:buSzPts val="2900"/>
              <a:buNone/>
              <a:defRPr sz="2900">
                <a:solidFill>
                  <a:schemeClr val="lt1"/>
                </a:solidFill>
              </a:defRPr>
            </a:lvl7pPr>
            <a:lvl8pPr lvl="7" algn="l">
              <a:lnSpc>
                <a:spcPct val="100000"/>
              </a:lnSpc>
              <a:spcBef>
                <a:spcPts val="0"/>
              </a:spcBef>
              <a:spcAft>
                <a:spcPts val="0"/>
              </a:spcAft>
              <a:buClr>
                <a:schemeClr val="lt1"/>
              </a:buClr>
              <a:buSzPts val="2900"/>
              <a:buNone/>
              <a:defRPr sz="2900">
                <a:solidFill>
                  <a:schemeClr val="lt1"/>
                </a:solidFill>
              </a:defRPr>
            </a:lvl8pPr>
            <a:lvl9pPr lvl="8" algn="l">
              <a:lnSpc>
                <a:spcPct val="100000"/>
              </a:lnSpc>
              <a:spcBef>
                <a:spcPts val="0"/>
              </a:spcBef>
              <a:spcAft>
                <a:spcPts val="0"/>
              </a:spcAft>
              <a:buClr>
                <a:schemeClr val="lt1"/>
              </a:buClr>
              <a:buSzPts val="2900"/>
              <a:buNone/>
              <a:defRPr sz="2900">
                <a:solidFill>
                  <a:schemeClr val="lt1"/>
                </a:solidFill>
              </a:defRPr>
            </a:lvl9pPr>
          </a:lstStyle>
          <a:p>
            <a:endParaRPr/>
          </a:p>
        </p:txBody>
      </p:sp>
      <p:sp>
        <p:nvSpPr>
          <p:cNvPr id="109" name="Google Shape;109;g12050c48d5f_2_97"/>
          <p:cNvSpPr txBox="1">
            <a:spLocks noGrp="1"/>
          </p:cNvSpPr>
          <p:nvPr>
            <p:ph type="title" idx="2"/>
          </p:nvPr>
        </p:nvSpPr>
        <p:spPr>
          <a:xfrm>
            <a:off x="685800" y="826467"/>
            <a:ext cx="10846000" cy="81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Clr>
                <a:schemeClr val="lt1"/>
              </a:buClr>
              <a:buSzPts val="6400"/>
              <a:buNone/>
              <a:defRPr sz="6400">
                <a:solidFill>
                  <a:schemeClr val="lt1"/>
                </a:solidFill>
              </a:defRPr>
            </a:lvl1pPr>
            <a:lvl2pPr lvl="1" algn="l">
              <a:lnSpc>
                <a:spcPct val="100000"/>
              </a:lnSpc>
              <a:spcBef>
                <a:spcPts val="0"/>
              </a:spcBef>
              <a:spcAft>
                <a:spcPts val="0"/>
              </a:spcAft>
              <a:buClr>
                <a:schemeClr val="lt1"/>
              </a:buClr>
              <a:buSzPts val="6400"/>
              <a:buNone/>
              <a:defRPr sz="6400">
                <a:solidFill>
                  <a:schemeClr val="lt1"/>
                </a:solidFill>
              </a:defRPr>
            </a:lvl2pPr>
            <a:lvl3pPr lvl="2" algn="l">
              <a:lnSpc>
                <a:spcPct val="100000"/>
              </a:lnSpc>
              <a:spcBef>
                <a:spcPts val="0"/>
              </a:spcBef>
              <a:spcAft>
                <a:spcPts val="0"/>
              </a:spcAft>
              <a:buClr>
                <a:schemeClr val="lt1"/>
              </a:buClr>
              <a:buSzPts val="6400"/>
              <a:buNone/>
              <a:defRPr sz="6400">
                <a:solidFill>
                  <a:schemeClr val="lt1"/>
                </a:solidFill>
              </a:defRPr>
            </a:lvl3pPr>
            <a:lvl4pPr lvl="3" algn="l">
              <a:lnSpc>
                <a:spcPct val="100000"/>
              </a:lnSpc>
              <a:spcBef>
                <a:spcPts val="0"/>
              </a:spcBef>
              <a:spcAft>
                <a:spcPts val="0"/>
              </a:spcAft>
              <a:buClr>
                <a:schemeClr val="lt1"/>
              </a:buClr>
              <a:buSzPts val="6400"/>
              <a:buNone/>
              <a:defRPr sz="6400">
                <a:solidFill>
                  <a:schemeClr val="lt1"/>
                </a:solidFill>
              </a:defRPr>
            </a:lvl4pPr>
            <a:lvl5pPr lvl="4" algn="l">
              <a:lnSpc>
                <a:spcPct val="100000"/>
              </a:lnSpc>
              <a:spcBef>
                <a:spcPts val="0"/>
              </a:spcBef>
              <a:spcAft>
                <a:spcPts val="0"/>
              </a:spcAft>
              <a:buClr>
                <a:schemeClr val="lt1"/>
              </a:buClr>
              <a:buSzPts val="6400"/>
              <a:buNone/>
              <a:defRPr sz="6400">
                <a:solidFill>
                  <a:schemeClr val="lt1"/>
                </a:solidFill>
              </a:defRPr>
            </a:lvl5pPr>
            <a:lvl6pPr lvl="5" algn="l">
              <a:lnSpc>
                <a:spcPct val="100000"/>
              </a:lnSpc>
              <a:spcBef>
                <a:spcPts val="0"/>
              </a:spcBef>
              <a:spcAft>
                <a:spcPts val="0"/>
              </a:spcAft>
              <a:buClr>
                <a:schemeClr val="lt1"/>
              </a:buClr>
              <a:buSzPts val="6400"/>
              <a:buNone/>
              <a:defRPr sz="6400">
                <a:solidFill>
                  <a:schemeClr val="lt1"/>
                </a:solidFill>
              </a:defRPr>
            </a:lvl6pPr>
            <a:lvl7pPr lvl="6" algn="l">
              <a:lnSpc>
                <a:spcPct val="100000"/>
              </a:lnSpc>
              <a:spcBef>
                <a:spcPts val="0"/>
              </a:spcBef>
              <a:spcAft>
                <a:spcPts val="0"/>
              </a:spcAft>
              <a:buClr>
                <a:schemeClr val="lt1"/>
              </a:buClr>
              <a:buSzPts val="6400"/>
              <a:buNone/>
              <a:defRPr sz="6400">
                <a:solidFill>
                  <a:schemeClr val="lt1"/>
                </a:solidFill>
              </a:defRPr>
            </a:lvl7pPr>
            <a:lvl8pPr lvl="7" algn="l">
              <a:lnSpc>
                <a:spcPct val="100000"/>
              </a:lnSpc>
              <a:spcBef>
                <a:spcPts val="0"/>
              </a:spcBef>
              <a:spcAft>
                <a:spcPts val="0"/>
              </a:spcAft>
              <a:buClr>
                <a:schemeClr val="lt1"/>
              </a:buClr>
              <a:buSzPts val="6400"/>
              <a:buNone/>
              <a:defRPr sz="6400">
                <a:solidFill>
                  <a:schemeClr val="lt1"/>
                </a:solidFill>
              </a:defRPr>
            </a:lvl8pPr>
            <a:lvl9pPr lvl="8" algn="l">
              <a:lnSpc>
                <a:spcPct val="100000"/>
              </a:lnSpc>
              <a:spcBef>
                <a:spcPts val="0"/>
              </a:spcBef>
              <a:spcAft>
                <a:spcPts val="0"/>
              </a:spcAft>
              <a:buClr>
                <a:schemeClr val="lt1"/>
              </a:buClr>
              <a:buSzPts val="6400"/>
              <a:buNone/>
              <a:defRPr sz="6400">
                <a:solidFill>
                  <a:schemeClr val="lt1"/>
                </a:solidFill>
              </a:defRPr>
            </a:lvl9pPr>
          </a:lstStyle>
          <a:p>
            <a:endParaRPr/>
          </a:p>
        </p:txBody>
      </p:sp>
      <p:sp>
        <p:nvSpPr>
          <p:cNvPr id="110" name="Google Shape;110;g12050c48d5f_2_97"/>
          <p:cNvSpPr txBox="1">
            <a:spLocks noGrp="1"/>
          </p:cNvSpPr>
          <p:nvPr>
            <p:ph type="title" idx="3"/>
          </p:nvPr>
        </p:nvSpPr>
        <p:spPr>
          <a:xfrm>
            <a:off x="4172010" y="3784600"/>
            <a:ext cx="3340000" cy="238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Clr>
                <a:schemeClr val="lt1"/>
              </a:buClr>
              <a:buSzPts val="2900"/>
              <a:buNone/>
              <a:defRPr sz="2900" b="0">
                <a:solidFill>
                  <a:schemeClr val="lt1"/>
                </a:solidFill>
              </a:defRPr>
            </a:lvl1pPr>
            <a:lvl2pPr lvl="1" algn="l">
              <a:lnSpc>
                <a:spcPct val="100000"/>
              </a:lnSpc>
              <a:spcBef>
                <a:spcPts val="0"/>
              </a:spcBef>
              <a:spcAft>
                <a:spcPts val="0"/>
              </a:spcAft>
              <a:buClr>
                <a:schemeClr val="lt1"/>
              </a:buClr>
              <a:buSzPts val="2900"/>
              <a:buNone/>
              <a:defRPr sz="2900">
                <a:solidFill>
                  <a:schemeClr val="lt1"/>
                </a:solidFill>
              </a:defRPr>
            </a:lvl2pPr>
            <a:lvl3pPr lvl="2" algn="l">
              <a:lnSpc>
                <a:spcPct val="100000"/>
              </a:lnSpc>
              <a:spcBef>
                <a:spcPts val="0"/>
              </a:spcBef>
              <a:spcAft>
                <a:spcPts val="0"/>
              </a:spcAft>
              <a:buClr>
                <a:schemeClr val="lt1"/>
              </a:buClr>
              <a:buSzPts val="2900"/>
              <a:buNone/>
              <a:defRPr sz="2900">
                <a:solidFill>
                  <a:schemeClr val="lt1"/>
                </a:solidFill>
              </a:defRPr>
            </a:lvl3pPr>
            <a:lvl4pPr lvl="3" algn="l">
              <a:lnSpc>
                <a:spcPct val="100000"/>
              </a:lnSpc>
              <a:spcBef>
                <a:spcPts val="0"/>
              </a:spcBef>
              <a:spcAft>
                <a:spcPts val="0"/>
              </a:spcAft>
              <a:buClr>
                <a:schemeClr val="lt1"/>
              </a:buClr>
              <a:buSzPts val="2900"/>
              <a:buNone/>
              <a:defRPr sz="2900">
                <a:solidFill>
                  <a:schemeClr val="lt1"/>
                </a:solidFill>
              </a:defRPr>
            </a:lvl4pPr>
            <a:lvl5pPr lvl="4" algn="l">
              <a:lnSpc>
                <a:spcPct val="100000"/>
              </a:lnSpc>
              <a:spcBef>
                <a:spcPts val="0"/>
              </a:spcBef>
              <a:spcAft>
                <a:spcPts val="0"/>
              </a:spcAft>
              <a:buClr>
                <a:schemeClr val="lt1"/>
              </a:buClr>
              <a:buSzPts val="2900"/>
              <a:buNone/>
              <a:defRPr sz="2900">
                <a:solidFill>
                  <a:schemeClr val="lt1"/>
                </a:solidFill>
              </a:defRPr>
            </a:lvl5pPr>
            <a:lvl6pPr lvl="5" algn="l">
              <a:lnSpc>
                <a:spcPct val="100000"/>
              </a:lnSpc>
              <a:spcBef>
                <a:spcPts val="0"/>
              </a:spcBef>
              <a:spcAft>
                <a:spcPts val="0"/>
              </a:spcAft>
              <a:buClr>
                <a:schemeClr val="lt1"/>
              </a:buClr>
              <a:buSzPts val="2900"/>
              <a:buNone/>
              <a:defRPr sz="2900">
                <a:solidFill>
                  <a:schemeClr val="lt1"/>
                </a:solidFill>
              </a:defRPr>
            </a:lvl6pPr>
            <a:lvl7pPr lvl="6" algn="l">
              <a:lnSpc>
                <a:spcPct val="100000"/>
              </a:lnSpc>
              <a:spcBef>
                <a:spcPts val="0"/>
              </a:spcBef>
              <a:spcAft>
                <a:spcPts val="0"/>
              </a:spcAft>
              <a:buClr>
                <a:schemeClr val="lt1"/>
              </a:buClr>
              <a:buSzPts val="2900"/>
              <a:buNone/>
              <a:defRPr sz="2900">
                <a:solidFill>
                  <a:schemeClr val="lt1"/>
                </a:solidFill>
              </a:defRPr>
            </a:lvl7pPr>
            <a:lvl8pPr lvl="7" algn="l">
              <a:lnSpc>
                <a:spcPct val="100000"/>
              </a:lnSpc>
              <a:spcBef>
                <a:spcPts val="0"/>
              </a:spcBef>
              <a:spcAft>
                <a:spcPts val="0"/>
              </a:spcAft>
              <a:buClr>
                <a:schemeClr val="lt1"/>
              </a:buClr>
              <a:buSzPts val="2900"/>
              <a:buNone/>
              <a:defRPr sz="2900">
                <a:solidFill>
                  <a:schemeClr val="lt1"/>
                </a:solidFill>
              </a:defRPr>
            </a:lvl8pPr>
            <a:lvl9pPr lvl="8" algn="l">
              <a:lnSpc>
                <a:spcPct val="100000"/>
              </a:lnSpc>
              <a:spcBef>
                <a:spcPts val="0"/>
              </a:spcBef>
              <a:spcAft>
                <a:spcPts val="0"/>
              </a:spcAft>
              <a:buClr>
                <a:schemeClr val="lt1"/>
              </a:buClr>
              <a:buSzPts val="2900"/>
              <a:buNone/>
              <a:defRPr sz="2900">
                <a:solidFill>
                  <a:schemeClr val="lt1"/>
                </a:solidFill>
              </a:defRPr>
            </a:lvl9pPr>
          </a:lstStyle>
          <a:p>
            <a:endParaRPr/>
          </a:p>
        </p:txBody>
      </p:sp>
      <p:sp>
        <p:nvSpPr>
          <p:cNvPr id="111" name="Google Shape;111;g12050c48d5f_2_97"/>
          <p:cNvSpPr txBox="1">
            <a:spLocks noGrp="1"/>
          </p:cNvSpPr>
          <p:nvPr>
            <p:ph type="title" idx="4"/>
          </p:nvPr>
        </p:nvSpPr>
        <p:spPr>
          <a:xfrm>
            <a:off x="7658224" y="3784600"/>
            <a:ext cx="3340000" cy="23876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Clr>
                <a:schemeClr val="lt1"/>
              </a:buClr>
              <a:buSzPts val="2900"/>
              <a:buNone/>
              <a:defRPr sz="2900" b="0">
                <a:solidFill>
                  <a:schemeClr val="lt1"/>
                </a:solidFill>
              </a:defRPr>
            </a:lvl1pPr>
            <a:lvl2pPr lvl="1" algn="l">
              <a:lnSpc>
                <a:spcPct val="100000"/>
              </a:lnSpc>
              <a:spcBef>
                <a:spcPts val="0"/>
              </a:spcBef>
              <a:spcAft>
                <a:spcPts val="0"/>
              </a:spcAft>
              <a:buClr>
                <a:schemeClr val="lt1"/>
              </a:buClr>
              <a:buSzPts val="2900"/>
              <a:buNone/>
              <a:defRPr sz="2900">
                <a:solidFill>
                  <a:schemeClr val="lt1"/>
                </a:solidFill>
              </a:defRPr>
            </a:lvl2pPr>
            <a:lvl3pPr lvl="2" algn="l">
              <a:lnSpc>
                <a:spcPct val="100000"/>
              </a:lnSpc>
              <a:spcBef>
                <a:spcPts val="0"/>
              </a:spcBef>
              <a:spcAft>
                <a:spcPts val="0"/>
              </a:spcAft>
              <a:buClr>
                <a:schemeClr val="lt1"/>
              </a:buClr>
              <a:buSzPts val="2900"/>
              <a:buNone/>
              <a:defRPr sz="2900">
                <a:solidFill>
                  <a:schemeClr val="lt1"/>
                </a:solidFill>
              </a:defRPr>
            </a:lvl3pPr>
            <a:lvl4pPr lvl="3" algn="l">
              <a:lnSpc>
                <a:spcPct val="100000"/>
              </a:lnSpc>
              <a:spcBef>
                <a:spcPts val="0"/>
              </a:spcBef>
              <a:spcAft>
                <a:spcPts val="0"/>
              </a:spcAft>
              <a:buClr>
                <a:schemeClr val="lt1"/>
              </a:buClr>
              <a:buSzPts val="2900"/>
              <a:buNone/>
              <a:defRPr sz="2900">
                <a:solidFill>
                  <a:schemeClr val="lt1"/>
                </a:solidFill>
              </a:defRPr>
            </a:lvl4pPr>
            <a:lvl5pPr lvl="4" algn="l">
              <a:lnSpc>
                <a:spcPct val="100000"/>
              </a:lnSpc>
              <a:spcBef>
                <a:spcPts val="0"/>
              </a:spcBef>
              <a:spcAft>
                <a:spcPts val="0"/>
              </a:spcAft>
              <a:buClr>
                <a:schemeClr val="lt1"/>
              </a:buClr>
              <a:buSzPts val="2900"/>
              <a:buNone/>
              <a:defRPr sz="2900">
                <a:solidFill>
                  <a:schemeClr val="lt1"/>
                </a:solidFill>
              </a:defRPr>
            </a:lvl5pPr>
            <a:lvl6pPr lvl="5" algn="l">
              <a:lnSpc>
                <a:spcPct val="100000"/>
              </a:lnSpc>
              <a:spcBef>
                <a:spcPts val="0"/>
              </a:spcBef>
              <a:spcAft>
                <a:spcPts val="0"/>
              </a:spcAft>
              <a:buClr>
                <a:schemeClr val="lt1"/>
              </a:buClr>
              <a:buSzPts val="2900"/>
              <a:buNone/>
              <a:defRPr sz="2900">
                <a:solidFill>
                  <a:schemeClr val="lt1"/>
                </a:solidFill>
              </a:defRPr>
            </a:lvl6pPr>
            <a:lvl7pPr lvl="6" algn="l">
              <a:lnSpc>
                <a:spcPct val="100000"/>
              </a:lnSpc>
              <a:spcBef>
                <a:spcPts val="0"/>
              </a:spcBef>
              <a:spcAft>
                <a:spcPts val="0"/>
              </a:spcAft>
              <a:buClr>
                <a:schemeClr val="lt1"/>
              </a:buClr>
              <a:buSzPts val="2900"/>
              <a:buNone/>
              <a:defRPr sz="2900">
                <a:solidFill>
                  <a:schemeClr val="lt1"/>
                </a:solidFill>
              </a:defRPr>
            </a:lvl7pPr>
            <a:lvl8pPr lvl="7" algn="l">
              <a:lnSpc>
                <a:spcPct val="100000"/>
              </a:lnSpc>
              <a:spcBef>
                <a:spcPts val="0"/>
              </a:spcBef>
              <a:spcAft>
                <a:spcPts val="0"/>
              </a:spcAft>
              <a:buClr>
                <a:schemeClr val="lt1"/>
              </a:buClr>
              <a:buSzPts val="2900"/>
              <a:buNone/>
              <a:defRPr sz="2900">
                <a:solidFill>
                  <a:schemeClr val="lt1"/>
                </a:solidFill>
              </a:defRPr>
            </a:lvl8pPr>
            <a:lvl9pPr lvl="8" algn="l">
              <a:lnSpc>
                <a:spcPct val="100000"/>
              </a:lnSpc>
              <a:spcBef>
                <a:spcPts val="0"/>
              </a:spcBef>
              <a:spcAft>
                <a:spcPts val="0"/>
              </a:spcAft>
              <a:buClr>
                <a:schemeClr val="lt1"/>
              </a:buClr>
              <a:buSzPts val="2900"/>
              <a:buNone/>
              <a:defRPr sz="2900">
                <a:solidFill>
                  <a:schemeClr val="lt1"/>
                </a:solidFill>
              </a:defRPr>
            </a:lvl9pPr>
          </a:lstStyle>
          <a:p>
            <a:endParaRPr/>
          </a:p>
        </p:txBody>
      </p:sp>
      <p:sp>
        <p:nvSpPr>
          <p:cNvPr id="112" name="Google Shape;112;g12050c48d5f_2_97"/>
          <p:cNvSpPr/>
          <p:nvPr/>
        </p:nvSpPr>
        <p:spPr>
          <a:xfrm>
            <a:off x="685801" y="3380800"/>
            <a:ext cx="866000" cy="96400"/>
          </a:xfrm>
          <a:prstGeom prst="rect">
            <a:avLst/>
          </a:prstGeom>
          <a:solidFill>
            <a:schemeClr val="accent6"/>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g12050c48d5f_2_97"/>
          <p:cNvSpPr/>
          <p:nvPr/>
        </p:nvSpPr>
        <p:spPr>
          <a:xfrm>
            <a:off x="4172018" y="3380800"/>
            <a:ext cx="866000" cy="96400"/>
          </a:xfrm>
          <a:prstGeom prst="rect">
            <a:avLst/>
          </a:prstGeom>
          <a:solidFill>
            <a:schemeClr val="accent6"/>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g12050c48d5f_2_97"/>
          <p:cNvSpPr/>
          <p:nvPr/>
        </p:nvSpPr>
        <p:spPr>
          <a:xfrm>
            <a:off x="7658236" y="3380800"/>
            <a:ext cx="866000" cy="96400"/>
          </a:xfrm>
          <a:prstGeom prst="rect">
            <a:avLst/>
          </a:prstGeom>
          <a:solidFill>
            <a:schemeClr val="accent6"/>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5"/>
        <p:cNvGrpSpPr/>
        <p:nvPr/>
      </p:nvGrpSpPr>
      <p:grpSpPr>
        <a:xfrm>
          <a:off x="0" y="0"/>
          <a:ext cx="0" cy="0"/>
          <a:chOff x="0" y="0"/>
          <a:chExt cx="0" cy="0"/>
        </a:xfrm>
      </p:grpSpPr>
      <p:sp>
        <p:nvSpPr>
          <p:cNvPr id="116" name="Google Shape;116;g12050c48d5f_2_106"/>
          <p:cNvSpPr txBox="1">
            <a:spLocks noGrp="1"/>
          </p:cNvSpPr>
          <p:nvPr>
            <p:ph type="body" idx="1"/>
          </p:nvPr>
        </p:nvSpPr>
        <p:spPr>
          <a:xfrm>
            <a:off x="415600" y="5640767"/>
            <a:ext cx="7998400" cy="806800"/>
          </a:xfrm>
          <a:prstGeom prst="rect">
            <a:avLst/>
          </a:prstGeom>
          <a:noFill/>
          <a:ln>
            <a:noFill/>
          </a:ln>
        </p:spPr>
        <p:txBody>
          <a:bodyPr spcFirstLastPara="1" wrap="square" lIns="121900" tIns="121900" rIns="121900" bIns="121900" anchor="ctr" anchorCtr="0">
            <a:noAutofit/>
          </a:bodyPr>
          <a:lstStyle>
            <a:lvl1pPr marL="457200" lvl="0" indent="-228600" algn="l">
              <a:lnSpc>
                <a:spcPct val="100000"/>
              </a:lnSpc>
              <a:spcBef>
                <a:spcPts val="0"/>
              </a:spcBef>
              <a:spcAft>
                <a:spcPts val="0"/>
              </a:spcAft>
              <a:buClr>
                <a:srgbClr val="637381"/>
              </a:buClr>
              <a:buSzPts val="1900"/>
              <a:buNone/>
              <a:defRPr sz="1900">
                <a:solidFill>
                  <a:srgbClr val="637381"/>
                </a:solidFill>
              </a:defRPr>
            </a:lvl1pPr>
          </a:lstStyle>
          <a:p>
            <a:endParaRPr/>
          </a:p>
        </p:txBody>
      </p:sp>
      <p:sp>
        <p:nvSpPr>
          <p:cNvPr id="117" name="Google Shape;117;g12050c48d5f_2_106"/>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1">
  <p:cSld name="BIG_NUMBER">
    <p:spTree>
      <p:nvGrpSpPr>
        <p:cNvPr id="1" name="Shape 118"/>
        <p:cNvGrpSpPr/>
        <p:nvPr/>
      </p:nvGrpSpPr>
      <p:grpSpPr>
        <a:xfrm>
          <a:off x="0" y="0"/>
          <a:ext cx="0" cy="0"/>
          <a:chOff x="0" y="0"/>
          <a:chExt cx="0" cy="0"/>
        </a:xfrm>
      </p:grpSpPr>
      <p:sp>
        <p:nvSpPr>
          <p:cNvPr id="119" name="Google Shape;119;g12050c48d5f_2_109"/>
          <p:cNvSpPr/>
          <p:nvPr/>
        </p:nvSpPr>
        <p:spPr>
          <a:xfrm>
            <a:off x="304800" y="304800"/>
            <a:ext cx="11582400" cy="6248400"/>
          </a:xfrm>
          <a:prstGeom prst="rect">
            <a:avLst/>
          </a:prstGeom>
          <a:solidFill>
            <a:schemeClr val="accen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a:ea typeface="Arial"/>
              <a:cs typeface="Arial"/>
              <a:sym typeface="Arial"/>
            </a:endParaRPr>
          </a:p>
        </p:txBody>
      </p:sp>
      <p:sp>
        <p:nvSpPr>
          <p:cNvPr id="120" name="Google Shape;120;g12050c48d5f_2_109"/>
          <p:cNvSpPr txBox="1">
            <a:spLocks noGrp="1"/>
          </p:cNvSpPr>
          <p:nvPr>
            <p:ph type="title" hasCustomPrompt="1"/>
          </p:nvPr>
        </p:nvSpPr>
        <p:spPr>
          <a:xfrm>
            <a:off x="1293600" y="1488567"/>
            <a:ext cx="9604800" cy="2618000"/>
          </a:xfrm>
          <a:prstGeom prst="rect">
            <a:avLst/>
          </a:prstGeom>
          <a:noFill/>
          <a:ln>
            <a:noFill/>
          </a:ln>
        </p:spPr>
        <p:txBody>
          <a:bodyPr spcFirstLastPara="1" wrap="square" lIns="121900" tIns="121900" rIns="121900" bIns="121900" anchor="b" anchorCtr="0">
            <a:noAutofit/>
          </a:bodyPr>
          <a:lstStyle>
            <a:lvl1pPr lvl="0"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1pPr>
            <a:lvl2pPr lvl="1"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2pPr>
            <a:lvl3pPr lvl="2"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3pPr>
            <a:lvl4pPr lvl="3"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4pPr>
            <a:lvl5pPr lvl="4"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5pPr>
            <a:lvl6pPr lvl="5"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6pPr>
            <a:lvl7pPr lvl="6"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7pPr>
            <a:lvl8pPr lvl="7"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8pPr>
            <a:lvl9pPr lvl="8" algn="ctr">
              <a:lnSpc>
                <a:spcPct val="100000"/>
              </a:lnSpc>
              <a:spcBef>
                <a:spcPts val="0"/>
              </a:spcBef>
              <a:spcAft>
                <a:spcPts val="0"/>
              </a:spcAft>
              <a:buClr>
                <a:schemeClr val="accent1"/>
              </a:buClr>
              <a:buSzPts val="16000"/>
              <a:buFont typeface="Arvo"/>
              <a:buNone/>
              <a:defRPr sz="16000">
                <a:solidFill>
                  <a:schemeClr val="accent1"/>
                </a:solidFill>
                <a:latin typeface="Arvo"/>
                <a:ea typeface="Arvo"/>
                <a:cs typeface="Arvo"/>
                <a:sym typeface="Arvo"/>
              </a:defRPr>
            </a:lvl9pPr>
          </a:lstStyle>
          <a:p>
            <a:r>
              <a:t>xx%</a:t>
            </a:r>
          </a:p>
        </p:txBody>
      </p:sp>
      <p:sp>
        <p:nvSpPr>
          <p:cNvPr id="121" name="Google Shape;121;g12050c48d5f_2_109"/>
          <p:cNvSpPr txBox="1">
            <a:spLocks noGrp="1"/>
          </p:cNvSpPr>
          <p:nvPr>
            <p:ph type="body" idx="1"/>
          </p:nvPr>
        </p:nvSpPr>
        <p:spPr>
          <a:xfrm>
            <a:off x="1293600" y="4202967"/>
            <a:ext cx="9604800" cy="1734400"/>
          </a:xfrm>
          <a:prstGeom prst="rect">
            <a:avLst/>
          </a:prstGeom>
          <a:noFill/>
          <a:ln>
            <a:noFill/>
          </a:ln>
        </p:spPr>
        <p:txBody>
          <a:bodyPr spcFirstLastPara="1" wrap="square" lIns="121900" tIns="121900" rIns="121900" bIns="121900" anchor="t" anchorCtr="0">
            <a:noAutofit/>
          </a:bodyPr>
          <a:lstStyle>
            <a:lvl1pPr marL="457200" lvl="0" indent="-381000" algn="ctr">
              <a:lnSpc>
                <a:spcPct val="130000"/>
              </a:lnSpc>
              <a:spcBef>
                <a:spcPts val="0"/>
              </a:spcBef>
              <a:spcAft>
                <a:spcPts val="0"/>
              </a:spcAft>
              <a:buClr>
                <a:schemeClr val="lt1"/>
              </a:buClr>
              <a:buSzPts val="2400"/>
              <a:buChar char="●"/>
              <a:defRPr>
                <a:solidFill>
                  <a:schemeClr val="lt1"/>
                </a:solidFill>
              </a:defRPr>
            </a:lvl1pPr>
            <a:lvl2pPr marL="914400" lvl="1" indent="-349250" algn="ctr">
              <a:lnSpc>
                <a:spcPct val="130000"/>
              </a:lnSpc>
              <a:spcBef>
                <a:spcPts val="2100"/>
              </a:spcBef>
              <a:spcAft>
                <a:spcPts val="0"/>
              </a:spcAft>
              <a:buClr>
                <a:schemeClr val="lt1"/>
              </a:buClr>
              <a:buSzPts val="1900"/>
              <a:buChar char="○"/>
              <a:defRPr>
                <a:solidFill>
                  <a:schemeClr val="lt1"/>
                </a:solidFill>
              </a:defRPr>
            </a:lvl2pPr>
            <a:lvl3pPr marL="1371600" lvl="2" indent="-349250" algn="ctr">
              <a:lnSpc>
                <a:spcPct val="130000"/>
              </a:lnSpc>
              <a:spcBef>
                <a:spcPts val="2100"/>
              </a:spcBef>
              <a:spcAft>
                <a:spcPts val="0"/>
              </a:spcAft>
              <a:buClr>
                <a:schemeClr val="lt1"/>
              </a:buClr>
              <a:buSzPts val="1900"/>
              <a:buChar char="■"/>
              <a:defRPr>
                <a:solidFill>
                  <a:schemeClr val="lt1"/>
                </a:solidFill>
              </a:defRPr>
            </a:lvl3pPr>
            <a:lvl4pPr marL="1828800" lvl="3" indent="-349250" algn="ctr">
              <a:lnSpc>
                <a:spcPct val="130000"/>
              </a:lnSpc>
              <a:spcBef>
                <a:spcPts val="2100"/>
              </a:spcBef>
              <a:spcAft>
                <a:spcPts val="0"/>
              </a:spcAft>
              <a:buClr>
                <a:schemeClr val="lt1"/>
              </a:buClr>
              <a:buSzPts val="1900"/>
              <a:buChar char="●"/>
              <a:defRPr>
                <a:solidFill>
                  <a:schemeClr val="lt1"/>
                </a:solidFill>
              </a:defRPr>
            </a:lvl4pPr>
            <a:lvl5pPr marL="2286000" lvl="4" indent="-349250" algn="ctr">
              <a:lnSpc>
                <a:spcPct val="130000"/>
              </a:lnSpc>
              <a:spcBef>
                <a:spcPts val="2100"/>
              </a:spcBef>
              <a:spcAft>
                <a:spcPts val="0"/>
              </a:spcAft>
              <a:buClr>
                <a:schemeClr val="lt1"/>
              </a:buClr>
              <a:buSzPts val="1900"/>
              <a:buChar char="○"/>
              <a:defRPr>
                <a:solidFill>
                  <a:schemeClr val="lt1"/>
                </a:solidFill>
              </a:defRPr>
            </a:lvl5pPr>
            <a:lvl6pPr marL="2743200" lvl="5" indent="-349250" algn="ctr">
              <a:lnSpc>
                <a:spcPct val="130000"/>
              </a:lnSpc>
              <a:spcBef>
                <a:spcPts val="2100"/>
              </a:spcBef>
              <a:spcAft>
                <a:spcPts val="0"/>
              </a:spcAft>
              <a:buClr>
                <a:schemeClr val="lt1"/>
              </a:buClr>
              <a:buSzPts val="1900"/>
              <a:buChar char="■"/>
              <a:defRPr>
                <a:solidFill>
                  <a:schemeClr val="lt1"/>
                </a:solidFill>
              </a:defRPr>
            </a:lvl6pPr>
            <a:lvl7pPr marL="3200400" lvl="6" indent="-349250" algn="ctr">
              <a:lnSpc>
                <a:spcPct val="130000"/>
              </a:lnSpc>
              <a:spcBef>
                <a:spcPts val="2100"/>
              </a:spcBef>
              <a:spcAft>
                <a:spcPts val="0"/>
              </a:spcAft>
              <a:buClr>
                <a:schemeClr val="lt1"/>
              </a:buClr>
              <a:buSzPts val="1900"/>
              <a:buChar char="●"/>
              <a:defRPr>
                <a:solidFill>
                  <a:schemeClr val="lt1"/>
                </a:solidFill>
              </a:defRPr>
            </a:lvl7pPr>
            <a:lvl8pPr marL="3657600" lvl="7" indent="-349250" algn="ctr">
              <a:lnSpc>
                <a:spcPct val="130000"/>
              </a:lnSpc>
              <a:spcBef>
                <a:spcPts val="2100"/>
              </a:spcBef>
              <a:spcAft>
                <a:spcPts val="0"/>
              </a:spcAft>
              <a:buClr>
                <a:schemeClr val="lt1"/>
              </a:buClr>
              <a:buSzPts val="1900"/>
              <a:buChar char="○"/>
              <a:defRPr>
                <a:solidFill>
                  <a:schemeClr val="lt1"/>
                </a:solidFill>
              </a:defRPr>
            </a:lvl8pPr>
            <a:lvl9pPr marL="4114800" lvl="8" indent="-349250" algn="ctr">
              <a:lnSpc>
                <a:spcPct val="130000"/>
              </a:lnSpc>
              <a:spcBef>
                <a:spcPts val="2100"/>
              </a:spcBef>
              <a:spcAft>
                <a:spcPts val="2100"/>
              </a:spcAft>
              <a:buClr>
                <a:schemeClr val="lt1"/>
              </a:buClr>
              <a:buSzPts val="1900"/>
              <a:buChar char="■"/>
              <a:defRPr>
                <a:solidFill>
                  <a:schemeClr val="lt1"/>
                </a:solidFill>
              </a:defRPr>
            </a:lvl9pPr>
          </a:lstStyle>
          <a:p>
            <a:endParaRPr/>
          </a:p>
        </p:txBody>
      </p:sp>
      <p:sp>
        <p:nvSpPr>
          <p:cNvPr id="122" name="Google Shape;122;g12050c48d5f_2_109"/>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3"/>
        <p:cNvGrpSpPr/>
        <p:nvPr/>
      </p:nvGrpSpPr>
      <p:grpSpPr>
        <a:xfrm>
          <a:off x="0" y="0"/>
          <a:ext cx="0" cy="0"/>
          <a:chOff x="0" y="0"/>
          <a:chExt cx="0" cy="0"/>
        </a:xfrm>
      </p:grpSpPr>
      <p:sp>
        <p:nvSpPr>
          <p:cNvPr id="124" name="Google Shape;124;g12050c48d5f_2_119"/>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1"/>
        <p:cNvGrpSpPr/>
        <p:nvPr/>
      </p:nvGrpSpPr>
      <p:grpSpPr>
        <a:xfrm>
          <a:off x="0" y="0"/>
          <a:ext cx="0" cy="0"/>
          <a:chOff x="0" y="0"/>
          <a:chExt cx="0" cy="0"/>
        </a:xfrm>
      </p:grpSpPr>
      <p:sp>
        <p:nvSpPr>
          <p:cNvPr id="132" name="Google Shape;13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Content_v 2">
  <p:cSld name="Title and Content_v 2">
    <p:spTree>
      <p:nvGrpSpPr>
        <p:cNvPr id="1" name="Shape 135"/>
        <p:cNvGrpSpPr/>
        <p:nvPr/>
      </p:nvGrpSpPr>
      <p:grpSpPr>
        <a:xfrm>
          <a:off x="0" y="0"/>
          <a:ext cx="0" cy="0"/>
          <a:chOff x="0" y="0"/>
          <a:chExt cx="0" cy="0"/>
        </a:xfrm>
      </p:grpSpPr>
      <p:sp>
        <p:nvSpPr>
          <p:cNvPr id="136" name="Google Shape;136;p25"/>
          <p:cNvSpPr/>
          <p:nvPr/>
        </p:nvSpPr>
        <p:spPr>
          <a:xfrm>
            <a:off x="0" y="0"/>
            <a:ext cx="12192000" cy="1512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imes New Roman"/>
              <a:ea typeface="Times New Roman"/>
              <a:cs typeface="Times New Roman"/>
              <a:sym typeface="Times New Roman"/>
            </a:endParaRPr>
          </a:p>
        </p:txBody>
      </p:sp>
      <p:sp>
        <p:nvSpPr>
          <p:cNvPr id="137" name="Google Shape;137;p25"/>
          <p:cNvSpPr txBox="1">
            <a:spLocks noGrp="1"/>
          </p:cNvSpPr>
          <p:nvPr>
            <p:ph type="title"/>
          </p:nvPr>
        </p:nvSpPr>
        <p:spPr>
          <a:xfrm>
            <a:off x="525500" y="278235"/>
            <a:ext cx="10711545" cy="72022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3000"/>
              <a:buFont typeface="Tahoma"/>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25"/>
          <p:cNvSpPr txBox="1">
            <a:spLocks noGrp="1"/>
          </p:cNvSpPr>
          <p:nvPr>
            <p:ph type="body" idx="1"/>
          </p:nvPr>
        </p:nvSpPr>
        <p:spPr>
          <a:xfrm>
            <a:off x="525500" y="1786436"/>
            <a:ext cx="11065865" cy="453368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39" name="Google Shape;139;p25"/>
          <p:cNvCxnSpPr/>
          <p:nvPr/>
        </p:nvCxnSpPr>
        <p:spPr>
          <a:xfrm>
            <a:off x="625355" y="919827"/>
            <a:ext cx="4770000" cy="0"/>
          </a:xfrm>
          <a:prstGeom prst="straightConnector1">
            <a:avLst/>
          </a:prstGeom>
          <a:noFill/>
          <a:ln w="19050" cap="flat" cmpd="sng">
            <a:solidFill>
              <a:schemeClr val="lt2"/>
            </a:solidFill>
            <a:prstDash val="solid"/>
            <a:miter lim="800000"/>
            <a:headEnd type="none" w="sm" len="sm"/>
            <a:tailEnd type="none" w="sm" len="sm"/>
          </a:ln>
        </p:spPr>
      </p:cxnSp>
      <p:sp>
        <p:nvSpPr>
          <p:cNvPr id="140" name="Google Shape;140;p25"/>
          <p:cNvSpPr txBox="1">
            <a:spLocks noGrp="1"/>
          </p:cNvSpPr>
          <p:nvPr>
            <p:ph type="body" idx="2"/>
          </p:nvPr>
        </p:nvSpPr>
        <p:spPr>
          <a:xfrm>
            <a:off x="526183" y="966464"/>
            <a:ext cx="10710862" cy="4125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2"/>
              </a:buClr>
              <a:buSzPts val="2300"/>
              <a:buNone/>
              <a:defRPr sz="2300" i="1">
                <a:solidFill>
                  <a:schemeClr val="dk2"/>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Content_v 1">
  <p:cSld name="Title and Content_v 1">
    <p:spTree>
      <p:nvGrpSpPr>
        <p:cNvPr id="1" name="Shape 141"/>
        <p:cNvGrpSpPr/>
        <p:nvPr/>
      </p:nvGrpSpPr>
      <p:grpSpPr>
        <a:xfrm>
          <a:off x="0" y="0"/>
          <a:ext cx="0" cy="0"/>
          <a:chOff x="0" y="0"/>
          <a:chExt cx="0" cy="0"/>
        </a:xfrm>
      </p:grpSpPr>
      <p:sp>
        <p:nvSpPr>
          <p:cNvPr id="142" name="Google Shape;142;p26"/>
          <p:cNvSpPr txBox="1">
            <a:spLocks noGrp="1"/>
          </p:cNvSpPr>
          <p:nvPr>
            <p:ph type="title"/>
          </p:nvPr>
        </p:nvSpPr>
        <p:spPr>
          <a:xfrm>
            <a:off x="525500" y="264167"/>
            <a:ext cx="11065865" cy="1315434"/>
          </a:xfrm>
          <a:prstGeom prst="rect">
            <a:avLst/>
          </a:prstGeom>
          <a:noFill/>
          <a:ln>
            <a:noFill/>
          </a:ln>
        </p:spPr>
        <p:txBody>
          <a:bodyPr spcFirstLastPara="1" wrap="square" lIns="91425" tIns="0" rIns="91425" bIns="45700" anchor="t" anchorCtr="0">
            <a:normAutofit/>
          </a:bodyPr>
          <a:lstStyle>
            <a:lvl1pPr lvl="0" algn="l">
              <a:lnSpc>
                <a:spcPct val="150000"/>
              </a:lnSpc>
              <a:spcBef>
                <a:spcPts val="0"/>
              </a:spcBef>
              <a:spcAft>
                <a:spcPts val="0"/>
              </a:spcAft>
              <a:buClr>
                <a:schemeClr val="accent1"/>
              </a:buClr>
              <a:buSzPts val="2700"/>
              <a:buFont typeface="Tahoma"/>
              <a:buNone/>
              <a:defRPr sz="27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26"/>
          <p:cNvSpPr txBox="1">
            <a:spLocks noGrp="1"/>
          </p:cNvSpPr>
          <p:nvPr>
            <p:ph type="body" idx="1"/>
          </p:nvPr>
        </p:nvSpPr>
        <p:spPr>
          <a:xfrm>
            <a:off x="525500" y="1786436"/>
            <a:ext cx="11065865" cy="453368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44" name="Google Shape;144;p26"/>
          <p:cNvCxnSpPr/>
          <p:nvPr/>
        </p:nvCxnSpPr>
        <p:spPr>
          <a:xfrm>
            <a:off x="625355" y="919827"/>
            <a:ext cx="4284000" cy="0"/>
          </a:xfrm>
          <a:prstGeom prst="straightConnector1">
            <a:avLst/>
          </a:prstGeom>
          <a:noFill/>
          <a:ln w="19050" cap="flat" cmpd="sng">
            <a:solidFill>
              <a:schemeClr val="lt2"/>
            </a:solidFill>
            <a:prstDash val="solid"/>
            <a:miter lim="800000"/>
            <a:headEnd type="none" w="sm" len="sm"/>
            <a:tailEnd type="none" w="sm" len="sm"/>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 Dark">
  <p:cSld name="TITLE_1">
    <p:spTree>
      <p:nvGrpSpPr>
        <p:cNvPr id="1" name="Shape 145"/>
        <p:cNvGrpSpPr/>
        <p:nvPr/>
      </p:nvGrpSpPr>
      <p:grpSpPr>
        <a:xfrm>
          <a:off x="0" y="0"/>
          <a:ext cx="0" cy="0"/>
          <a:chOff x="0" y="0"/>
          <a:chExt cx="0" cy="0"/>
        </a:xfrm>
      </p:grpSpPr>
      <p:sp>
        <p:nvSpPr>
          <p:cNvPr id="146" name="Google Shape;146;g12050c48d5f_0_127"/>
          <p:cNvSpPr/>
          <p:nvPr/>
        </p:nvSpPr>
        <p:spPr>
          <a:xfrm>
            <a:off x="304800" y="304800"/>
            <a:ext cx="11582400" cy="6248400"/>
          </a:xfrm>
          <a:prstGeom prst="rect">
            <a:avLst/>
          </a:prstGeom>
          <a:solidFill>
            <a:schemeClr val="accen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g12050c48d5f_0_127"/>
          <p:cNvSpPr txBox="1">
            <a:spLocks noGrp="1"/>
          </p:cNvSpPr>
          <p:nvPr>
            <p:ph type="ctrTitle"/>
          </p:nvPr>
        </p:nvSpPr>
        <p:spPr>
          <a:xfrm>
            <a:off x="957800" y="1512041"/>
            <a:ext cx="9666900" cy="2364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900"/>
              <a:buFont typeface="Arvo"/>
              <a:buNone/>
              <a:defRPr sz="6900">
                <a:solidFill>
                  <a:schemeClr val="lt1"/>
                </a:solidFill>
                <a:latin typeface="Arvo"/>
                <a:ea typeface="Arvo"/>
                <a:cs typeface="Arvo"/>
                <a:sym typeface="Arvo"/>
              </a:defRPr>
            </a:lvl1pPr>
            <a:lvl2pPr lvl="1"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2pPr>
            <a:lvl3pPr lvl="2"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3pPr>
            <a:lvl4pPr lvl="3"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4pPr>
            <a:lvl5pPr lvl="4"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5pPr>
            <a:lvl6pPr lvl="5"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6pPr>
            <a:lvl7pPr lvl="6"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7pPr>
            <a:lvl8pPr lvl="7"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8pPr>
            <a:lvl9pPr lvl="8" algn="l">
              <a:lnSpc>
                <a:spcPct val="100000"/>
              </a:lnSpc>
              <a:spcBef>
                <a:spcPts val="0"/>
              </a:spcBef>
              <a:spcAft>
                <a:spcPts val="0"/>
              </a:spcAft>
              <a:buClr>
                <a:schemeClr val="lt1"/>
              </a:buClr>
              <a:buSzPts val="6900"/>
              <a:buFont typeface="Arvo"/>
              <a:buNone/>
              <a:defRPr sz="6900" b="1">
                <a:solidFill>
                  <a:schemeClr val="lt1"/>
                </a:solidFill>
                <a:latin typeface="Arvo"/>
                <a:ea typeface="Arvo"/>
                <a:cs typeface="Arvo"/>
                <a:sym typeface="Arvo"/>
              </a:defRPr>
            </a:lvl9pPr>
          </a:lstStyle>
          <a:p>
            <a:endParaRPr/>
          </a:p>
        </p:txBody>
      </p:sp>
      <p:sp>
        <p:nvSpPr>
          <p:cNvPr id="148" name="Google Shape;148;g12050c48d5f_0_127"/>
          <p:cNvSpPr txBox="1">
            <a:spLocks noGrp="1"/>
          </p:cNvSpPr>
          <p:nvPr>
            <p:ph type="subTitle" idx="1"/>
          </p:nvPr>
        </p:nvSpPr>
        <p:spPr>
          <a:xfrm>
            <a:off x="957800" y="4013908"/>
            <a:ext cx="9666900" cy="20463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1000"/>
              </a:spcBef>
              <a:spcAft>
                <a:spcPts val="0"/>
              </a:spcAft>
              <a:buClr>
                <a:srgbClr val="E9F2F5"/>
              </a:buClr>
              <a:buSzPts val="2700"/>
              <a:buNone/>
              <a:defRPr sz="2700">
                <a:solidFill>
                  <a:srgbClr val="E9F2F5"/>
                </a:solidFill>
              </a:defRPr>
            </a:lvl1pPr>
            <a:lvl2pPr lvl="1" algn="l">
              <a:lnSpc>
                <a:spcPct val="100000"/>
              </a:lnSpc>
              <a:spcBef>
                <a:spcPts val="500"/>
              </a:spcBef>
              <a:spcAft>
                <a:spcPts val="0"/>
              </a:spcAft>
              <a:buClr>
                <a:srgbClr val="E9F2F5"/>
              </a:buClr>
              <a:buSzPts val="3700"/>
              <a:buNone/>
              <a:defRPr sz="3700">
                <a:solidFill>
                  <a:srgbClr val="E9F2F5"/>
                </a:solidFill>
              </a:defRPr>
            </a:lvl2pPr>
            <a:lvl3pPr lvl="2" algn="l">
              <a:lnSpc>
                <a:spcPct val="100000"/>
              </a:lnSpc>
              <a:spcBef>
                <a:spcPts val="500"/>
              </a:spcBef>
              <a:spcAft>
                <a:spcPts val="0"/>
              </a:spcAft>
              <a:buClr>
                <a:srgbClr val="E9F2F5"/>
              </a:buClr>
              <a:buSzPts val="3700"/>
              <a:buNone/>
              <a:defRPr sz="3700">
                <a:solidFill>
                  <a:srgbClr val="E9F2F5"/>
                </a:solidFill>
              </a:defRPr>
            </a:lvl3pPr>
            <a:lvl4pPr lvl="3" algn="l">
              <a:lnSpc>
                <a:spcPct val="100000"/>
              </a:lnSpc>
              <a:spcBef>
                <a:spcPts val="500"/>
              </a:spcBef>
              <a:spcAft>
                <a:spcPts val="0"/>
              </a:spcAft>
              <a:buClr>
                <a:srgbClr val="E9F2F5"/>
              </a:buClr>
              <a:buSzPts val="3700"/>
              <a:buNone/>
              <a:defRPr sz="3700">
                <a:solidFill>
                  <a:srgbClr val="E9F2F5"/>
                </a:solidFill>
              </a:defRPr>
            </a:lvl4pPr>
            <a:lvl5pPr lvl="4" algn="l">
              <a:lnSpc>
                <a:spcPct val="100000"/>
              </a:lnSpc>
              <a:spcBef>
                <a:spcPts val="500"/>
              </a:spcBef>
              <a:spcAft>
                <a:spcPts val="0"/>
              </a:spcAft>
              <a:buClr>
                <a:srgbClr val="E9F2F5"/>
              </a:buClr>
              <a:buSzPts val="3700"/>
              <a:buNone/>
              <a:defRPr sz="3700">
                <a:solidFill>
                  <a:srgbClr val="E9F2F5"/>
                </a:solidFill>
              </a:defRPr>
            </a:lvl5pPr>
            <a:lvl6pPr lvl="5" algn="l">
              <a:lnSpc>
                <a:spcPct val="100000"/>
              </a:lnSpc>
              <a:spcBef>
                <a:spcPts val="500"/>
              </a:spcBef>
              <a:spcAft>
                <a:spcPts val="0"/>
              </a:spcAft>
              <a:buClr>
                <a:srgbClr val="E9F2F5"/>
              </a:buClr>
              <a:buSzPts val="3700"/>
              <a:buNone/>
              <a:defRPr sz="3700">
                <a:solidFill>
                  <a:srgbClr val="E9F2F5"/>
                </a:solidFill>
              </a:defRPr>
            </a:lvl6pPr>
            <a:lvl7pPr lvl="6" algn="l">
              <a:lnSpc>
                <a:spcPct val="100000"/>
              </a:lnSpc>
              <a:spcBef>
                <a:spcPts val="500"/>
              </a:spcBef>
              <a:spcAft>
                <a:spcPts val="0"/>
              </a:spcAft>
              <a:buClr>
                <a:srgbClr val="E9F2F5"/>
              </a:buClr>
              <a:buSzPts val="3700"/>
              <a:buNone/>
              <a:defRPr sz="3700">
                <a:solidFill>
                  <a:srgbClr val="E9F2F5"/>
                </a:solidFill>
              </a:defRPr>
            </a:lvl7pPr>
            <a:lvl8pPr lvl="7" algn="l">
              <a:lnSpc>
                <a:spcPct val="100000"/>
              </a:lnSpc>
              <a:spcBef>
                <a:spcPts val="500"/>
              </a:spcBef>
              <a:spcAft>
                <a:spcPts val="0"/>
              </a:spcAft>
              <a:buClr>
                <a:srgbClr val="E9F2F5"/>
              </a:buClr>
              <a:buSzPts val="3700"/>
              <a:buNone/>
              <a:defRPr sz="3700">
                <a:solidFill>
                  <a:srgbClr val="E9F2F5"/>
                </a:solidFill>
              </a:defRPr>
            </a:lvl8pPr>
            <a:lvl9pPr lvl="8" algn="l">
              <a:lnSpc>
                <a:spcPct val="100000"/>
              </a:lnSpc>
              <a:spcBef>
                <a:spcPts val="500"/>
              </a:spcBef>
              <a:spcAft>
                <a:spcPts val="0"/>
              </a:spcAft>
              <a:buClr>
                <a:srgbClr val="E9F2F5"/>
              </a:buClr>
              <a:buSzPts val="3700"/>
              <a:buNone/>
              <a:defRPr sz="3700">
                <a:solidFill>
                  <a:srgbClr val="E9F2F5"/>
                </a:solidFill>
              </a:defRPr>
            </a:lvl9pPr>
          </a:lstStyle>
          <a:p>
            <a:endParaRPr/>
          </a:p>
        </p:txBody>
      </p:sp>
      <p:sp>
        <p:nvSpPr>
          <p:cNvPr id="149" name="Google Shape;149;g12050c48d5f_0_127"/>
          <p:cNvSpPr txBox="1">
            <a:spLocks noGrp="1"/>
          </p:cNvSpPr>
          <p:nvPr>
            <p:ph type="sldNum" idx="12"/>
          </p:nvPr>
        </p:nvSpPr>
        <p:spPr>
          <a:xfrm>
            <a:off x="11054010" y="5926789"/>
            <a:ext cx="731700" cy="5247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63738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 light/center" type="title">
  <p:cSld name="TITLE">
    <p:spTree>
      <p:nvGrpSpPr>
        <p:cNvPr id="1" name="Shape 23"/>
        <p:cNvGrpSpPr/>
        <p:nvPr/>
      </p:nvGrpSpPr>
      <p:grpSpPr>
        <a:xfrm>
          <a:off x="0" y="0"/>
          <a:ext cx="0" cy="0"/>
          <a:chOff x="0" y="0"/>
          <a:chExt cx="0" cy="0"/>
        </a:xfrm>
      </p:grpSpPr>
      <p:sp>
        <p:nvSpPr>
          <p:cNvPr id="24" name="Google Shape;24;g12050c48d5f_2_4"/>
          <p:cNvSpPr/>
          <p:nvPr/>
        </p:nvSpPr>
        <p:spPr>
          <a:xfrm>
            <a:off x="304800" y="304800"/>
            <a:ext cx="11582400" cy="62484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g12050c48d5f_2_4"/>
          <p:cNvSpPr txBox="1">
            <a:spLocks noGrp="1"/>
          </p:cNvSpPr>
          <p:nvPr>
            <p:ph type="ctrTitle"/>
          </p:nvPr>
        </p:nvSpPr>
        <p:spPr>
          <a:xfrm>
            <a:off x="1262600" y="1006500"/>
            <a:ext cx="9666800" cy="2736800"/>
          </a:xfrm>
          <a:prstGeom prst="rect">
            <a:avLst/>
          </a:prstGeom>
          <a:noFill/>
          <a:ln>
            <a:noFill/>
          </a:ln>
        </p:spPr>
        <p:txBody>
          <a:bodyPr spcFirstLastPara="1" wrap="square" lIns="121900" tIns="121900" rIns="121900" bIns="121900" anchor="b" anchorCtr="0">
            <a:noAutofit/>
          </a:bodyPr>
          <a:lstStyle>
            <a:lvl1pPr lvl="0" algn="ctr">
              <a:lnSpc>
                <a:spcPct val="100000"/>
              </a:lnSpc>
              <a:spcBef>
                <a:spcPts val="0"/>
              </a:spcBef>
              <a:spcAft>
                <a:spcPts val="0"/>
              </a:spcAft>
              <a:buSzPts val="6900"/>
              <a:buFont typeface="Arvo"/>
              <a:buNone/>
              <a:defRPr sz="6900">
                <a:latin typeface="Arvo"/>
                <a:ea typeface="Arvo"/>
                <a:cs typeface="Arvo"/>
                <a:sym typeface="Arvo"/>
              </a:defRPr>
            </a:lvl1pPr>
            <a:lvl2pPr lvl="1" algn="ctr">
              <a:lnSpc>
                <a:spcPct val="100000"/>
              </a:lnSpc>
              <a:spcBef>
                <a:spcPts val="0"/>
              </a:spcBef>
              <a:spcAft>
                <a:spcPts val="0"/>
              </a:spcAft>
              <a:buSzPts val="6900"/>
              <a:buFont typeface="Arvo"/>
              <a:buNone/>
              <a:defRPr sz="6900" b="1">
                <a:latin typeface="Arvo"/>
                <a:ea typeface="Arvo"/>
                <a:cs typeface="Arvo"/>
                <a:sym typeface="Arvo"/>
              </a:defRPr>
            </a:lvl2pPr>
            <a:lvl3pPr lvl="2" algn="ctr">
              <a:lnSpc>
                <a:spcPct val="100000"/>
              </a:lnSpc>
              <a:spcBef>
                <a:spcPts val="0"/>
              </a:spcBef>
              <a:spcAft>
                <a:spcPts val="0"/>
              </a:spcAft>
              <a:buSzPts val="6900"/>
              <a:buFont typeface="Arvo"/>
              <a:buNone/>
              <a:defRPr sz="6900" b="1">
                <a:latin typeface="Arvo"/>
                <a:ea typeface="Arvo"/>
                <a:cs typeface="Arvo"/>
                <a:sym typeface="Arvo"/>
              </a:defRPr>
            </a:lvl3pPr>
            <a:lvl4pPr lvl="3" algn="ctr">
              <a:lnSpc>
                <a:spcPct val="100000"/>
              </a:lnSpc>
              <a:spcBef>
                <a:spcPts val="0"/>
              </a:spcBef>
              <a:spcAft>
                <a:spcPts val="0"/>
              </a:spcAft>
              <a:buSzPts val="6900"/>
              <a:buFont typeface="Arvo"/>
              <a:buNone/>
              <a:defRPr sz="6900" b="1">
                <a:latin typeface="Arvo"/>
                <a:ea typeface="Arvo"/>
                <a:cs typeface="Arvo"/>
                <a:sym typeface="Arvo"/>
              </a:defRPr>
            </a:lvl4pPr>
            <a:lvl5pPr lvl="4" algn="ctr">
              <a:lnSpc>
                <a:spcPct val="100000"/>
              </a:lnSpc>
              <a:spcBef>
                <a:spcPts val="0"/>
              </a:spcBef>
              <a:spcAft>
                <a:spcPts val="0"/>
              </a:spcAft>
              <a:buSzPts val="6900"/>
              <a:buFont typeface="Arvo"/>
              <a:buNone/>
              <a:defRPr sz="6900" b="1">
                <a:latin typeface="Arvo"/>
                <a:ea typeface="Arvo"/>
                <a:cs typeface="Arvo"/>
                <a:sym typeface="Arvo"/>
              </a:defRPr>
            </a:lvl5pPr>
            <a:lvl6pPr lvl="5" algn="ctr">
              <a:lnSpc>
                <a:spcPct val="100000"/>
              </a:lnSpc>
              <a:spcBef>
                <a:spcPts val="0"/>
              </a:spcBef>
              <a:spcAft>
                <a:spcPts val="0"/>
              </a:spcAft>
              <a:buSzPts val="6900"/>
              <a:buFont typeface="Arvo"/>
              <a:buNone/>
              <a:defRPr sz="6900" b="1">
                <a:latin typeface="Arvo"/>
                <a:ea typeface="Arvo"/>
                <a:cs typeface="Arvo"/>
                <a:sym typeface="Arvo"/>
              </a:defRPr>
            </a:lvl6pPr>
            <a:lvl7pPr lvl="6" algn="ctr">
              <a:lnSpc>
                <a:spcPct val="100000"/>
              </a:lnSpc>
              <a:spcBef>
                <a:spcPts val="0"/>
              </a:spcBef>
              <a:spcAft>
                <a:spcPts val="0"/>
              </a:spcAft>
              <a:buSzPts val="6900"/>
              <a:buFont typeface="Arvo"/>
              <a:buNone/>
              <a:defRPr sz="6900" b="1">
                <a:latin typeface="Arvo"/>
                <a:ea typeface="Arvo"/>
                <a:cs typeface="Arvo"/>
                <a:sym typeface="Arvo"/>
              </a:defRPr>
            </a:lvl7pPr>
            <a:lvl8pPr lvl="7" algn="ctr">
              <a:lnSpc>
                <a:spcPct val="100000"/>
              </a:lnSpc>
              <a:spcBef>
                <a:spcPts val="0"/>
              </a:spcBef>
              <a:spcAft>
                <a:spcPts val="0"/>
              </a:spcAft>
              <a:buSzPts val="6900"/>
              <a:buFont typeface="Arvo"/>
              <a:buNone/>
              <a:defRPr sz="6900" b="1">
                <a:latin typeface="Arvo"/>
                <a:ea typeface="Arvo"/>
                <a:cs typeface="Arvo"/>
                <a:sym typeface="Arvo"/>
              </a:defRPr>
            </a:lvl8pPr>
            <a:lvl9pPr lvl="8" algn="ctr">
              <a:lnSpc>
                <a:spcPct val="100000"/>
              </a:lnSpc>
              <a:spcBef>
                <a:spcPts val="0"/>
              </a:spcBef>
              <a:spcAft>
                <a:spcPts val="0"/>
              </a:spcAft>
              <a:buSzPts val="6900"/>
              <a:buFont typeface="Arvo"/>
              <a:buNone/>
              <a:defRPr sz="6900" b="1">
                <a:latin typeface="Arvo"/>
                <a:ea typeface="Arvo"/>
                <a:cs typeface="Arvo"/>
                <a:sym typeface="Arvo"/>
              </a:defRPr>
            </a:lvl9pPr>
          </a:lstStyle>
          <a:p>
            <a:endParaRPr/>
          </a:p>
        </p:txBody>
      </p:sp>
      <p:sp>
        <p:nvSpPr>
          <p:cNvPr id="26" name="Google Shape;26;g12050c48d5f_2_4"/>
          <p:cNvSpPr txBox="1">
            <a:spLocks noGrp="1"/>
          </p:cNvSpPr>
          <p:nvPr>
            <p:ph type="subTitle" idx="1"/>
          </p:nvPr>
        </p:nvSpPr>
        <p:spPr>
          <a:xfrm>
            <a:off x="1262600" y="3880433"/>
            <a:ext cx="9666800" cy="2046400"/>
          </a:xfrm>
          <a:prstGeom prst="rect">
            <a:avLst/>
          </a:prstGeom>
          <a:noFill/>
          <a:ln>
            <a:noFill/>
          </a:ln>
        </p:spPr>
        <p:txBody>
          <a:bodyPr spcFirstLastPara="1" wrap="square" lIns="121900" tIns="121900" rIns="121900" bIns="121900" anchor="t" anchorCtr="0">
            <a:noAutofit/>
          </a:bodyPr>
          <a:lstStyle>
            <a:lvl1pPr lvl="0" algn="ctr">
              <a:lnSpc>
                <a:spcPct val="100000"/>
              </a:lnSpc>
              <a:spcBef>
                <a:spcPts val="0"/>
              </a:spcBef>
              <a:spcAft>
                <a:spcPts val="0"/>
              </a:spcAft>
              <a:buClr>
                <a:srgbClr val="212B36"/>
              </a:buClr>
              <a:buSzPts val="2700"/>
              <a:buNone/>
              <a:defRPr sz="2700">
                <a:solidFill>
                  <a:srgbClr val="212B36"/>
                </a:solidFill>
              </a:defRPr>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a:endParaRPr/>
          </a:p>
        </p:txBody>
      </p:sp>
      <p:sp>
        <p:nvSpPr>
          <p:cNvPr id="27" name="Google Shape;27;g12050c48d5f_2_4"/>
          <p:cNvSpPr txBox="1">
            <a:spLocks noGrp="1"/>
          </p:cNvSpPr>
          <p:nvPr>
            <p:ph type="sldNum" idx="12"/>
          </p:nvPr>
        </p:nvSpPr>
        <p:spPr>
          <a:xfrm>
            <a:off x="11054010" y="5926789"/>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8"/>
        <p:cNvGrpSpPr/>
        <p:nvPr/>
      </p:nvGrpSpPr>
      <p:grpSpPr>
        <a:xfrm>
          <a:off x="0" y="0"/>
          <a:ext cx="0" cy="0"/>
          <a:chOff x="0" y="0"/>
          <a:chExt cx="0" cy="0"/>
        </a:xfrm>
      </p:grpSpPr>
      <p:sp>
        <p:nvSpPr>
          <p:cNvPr id="29" name="Google Shape;29;g12050c48d5f_2_19"/>
          <p:cNvSpPr/>
          <p:nvPr/>
        </p:nvSpPr>
        <p:spPr>
          <a:xfrm>
            <a:off x="6096000" y="-167"/>
            <a:ext cx="6096000" cy="6858000"/>
          </a:xfrm>
          <a:prstGeom prst="rect">
            <a:avLst/>
          </a:prstGeom>
          <a:solidFill>
            <a:schemeClr val="accent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g12050c48d5f_2_19"/>
          <p:cNvSpPr txBox="1">
            <a:spLocks noGrp="1"/>
          </p:cNvSpPr>
          <p:nvPr>
            <p:ph type="title"/>
          </p:nvPr>
        </p:nvSpPr>
        <p:spPr>
          <a:xfrm>
            <a:off x="354000" y="1839200"/>
            <a:ext cx="5393600" cy="31796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a:endParaRPr/>
          </a:p>
        </p:txBody>
      </p:sp>
      <p:sp>
        <p:nvSpPr>
          <p:cNvPr id="31" name="Google Shape;31;g12050c48d5f_2_19"/>
          <p:cNvSpPr txBox="1">
            <a:spLocks noGrp="1"/>
          </p:cNvSpPr>
          <p:nvPr>
            <p:ph type="body" idx="1"/>
          </p:nvPr>
        </p:nvSpPr>
        <p:spPr>
          <a:xfrm>
            <a:off x="6586000" y="1839200"/>
            <a:ext cx="5116000" cy="3179600"/>
          </a:xfrm>
          <a:prstGeom prst="rect">
            <a:avLst/>
          </a:prstGeom>
          <a:noFill/>
          <a:ln>
            <a:noFill/>
          </a:ln>
        </p:spPr>
        <p:txBody>
          <a:bodyPr spcFirstLastPara="1" wrap="square" lIns="121900" tIns="121900" rIns="121900" bIns="121900" anchor="ctr" anchorCtr="0">
            <a:noAutofit/>
          </a:bodyPr>
          <a:lstStyle>
            <a:lvl1pPr marL="457200" lvl="0" indent="-381000" algn="l">
              <a:lnSpc>
                <a:spcPct val="130000"/>
              </a:lnSpc>
              <a:spcBef>
                <a:spcPts val="0"/>
              </a:spcBef>
              <a:spcAft>
                <a:spcPts val="0"/>
              </a:spcAft>
              <a:buSzPts val="2400"/>
              <a:buChar char="●"/>
              <a:defRPr/>
            </a:lvl1pPr>
            <a:lvl2pPr marL="914400" lvl="1" indent="-349250" algn="l">
              <a:lnSpc>
                <a:spcPct val="130000"/>
              </a:lnSpc>
              <a:spcBef>
                <a:spcPts val="2100"/>
              </a:spcBef>
              <a:spcAft>
                <a:spcPts val="0"/>
              </a:spcAft>
              <a:buSzPts val="1900"/>
              <a:buChar char="○"/>
              <a:defRPr/>
            </a:lvl2pPr>
            <a:lvl3pPr marL="1371600" lvl="2" indent="-349250" algn="l">
              <a:lnSpc>
                <a:spcPct val="130000"/>
              </a:lnSpc>
              <a:spcBef>
                <a:spcPts val="2100"/>
              </a:spcBef>
              <a:spcAft>
                <a:spcPts val="0"/>
              </a:spcAft>
              <a:buSzPts val="1900"/>
              <a:buChar char="■"/>
              <a:defRPr/>
            </a:lvl3pPr>
            <a:lvl4pPr marL="1828800" lvl="3" indent="-349250" algn="l">
              <a:lnSpc>
                <a:spcPct val="130000"/>
              </a:lnSpc>
              <a:spcBef>
                <a:spcPts val="2100"/>
              </a:spcBef>
              <a:spcAft>
                <a:spcPts val="0"/>
              </a:spcAft>
              <a:buSzPts val="1900"/>
              <a:buChar char="●"/>
              <a:defRPr/>
            </a:lvl4pPr>
            <a:lvl5pPr marL="2286000" lvl="4" indent="-349250" algn="l">
              <a:lnSpc>
                <a:spcPct val="130000"/>
              </a:lnSpc>
              <a:spcBef>
                <a:spcPts val="2100"/>
              </a:spcBef>
              <a:spcAft>
                <a:spcPts val="0"/>
              </a:spcAft>
              <a:buSzPts val="1900"/>
              <a:buChar char="○"/>
              <a:defRPr/>
            </a:lvl5pPr>
            <a:lvl6pPr marL="2743200" lvl="5" indent="-349250" algn="l">
              <a:lnSpc>
                <a:spcPct val="130000"/>
              </a:lnSpc>
              <a:spcBef>
                <a:spcPts val="2100"/>
              </a:spcBef>
              <a:spcAft>
                <a:spcPts val="0"/>
              </a:spcAft>
              <a:buSzPts val="1900"/>
              <a:buChar char="■"/>
              <a:defRPr/>
            </a:lvl6pPr>
            <a:lvl7pPr marL="3200400" lvl="6" indent="-349250" algn="l">
              <a:lnSpc>
                <a:spcPct val="130000"/>
              </a:lnSpc>
              <a:spcBef>
                <a:spcPts val="2100"/>
              </a:spcBef>
              <a:spcAft>
                <a:spcPts val="0"/>
              </a:spcAft>
              <a:buSzPts val="1900"/>
              <a:buChar char="●"/>
              <a:defRPr/>
            </a:lvl7pPr>
            <a:lvl8pPr marL="3657600" lvl="7" indent="-349250" algn="l">
              <a:lnSpc>
                <a:spcPct val="130000"/>
              </a:lnSpc>
              <a:spcBef>
                <a:spcPts val="2100"/>
              </a:spcBef>
              <a:spcAft>
                <a:spcPts val="0"/>
              </a:spcAft>
              <a:buSzPts val="1900"/>
              <a:buChar char="○"/>
              <a:defRPr/>
            </a:lvl8pPr>
            <a:lvl9pPr marL="4114800" lvl="8" indent="-349250" algn="l">
              <a:lnSpc>
                <a:spcPct val="130000"/>
              </a:lnSpc>
              <a:spcBef>
                <a:spcPts val="2100"/>
              </a:spcBef>
              <a:spcAft>
                <a:spcPts val="2100"/>
              </a:spcAft>
              <a:buSzPts val="1900"/>
              <a:buChar char="■"/>
              <a:defRPr/>
            </a:lvl9pPr>
          </a:lstStyle>
          <a:p>
            <a:endParaRPr/>
          </a:p>
        </p:txBody>
      </p:sp>
      <p:sp>
        <p:nvSpPr>
          <p:cNvPr id="32" name="Google Shape;32;g12050c48d5f_2_19"/>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2">
  <p:cSld name="CUSTOM">
    <p:spTree>
      <p:nvGrpSpPr>
        <p:cNvPr id="1" name="Shape 33"/>
        <p:cNvGrpSpPr/>
        <p:nvPr/>
      </p:nvGrpSpPr>
      <p:grpSpPr>
        <a:xfrm>
          <a:off x="0" y="0"/>
          <a:ext cx="0" cy="0"/>
          <a:chOff x="0" y="0"/>
          <a:chExt cx="0" cy="0"/>
        </a:xfrm>
      </p:grpSpPr>
      <p:sp>
        <p:nvSpPr>
          <p:cNvPr id="34" name="Google Shape;34;g12050c48d5f_2_24"/>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g12050c48d5f_2_24"/>
          <p:cNvSpPr txBox="1">
            <a:spLocks noGrp="1"/>
          </p:cNvSpPr>
          <p:nvPr>
            <p:ph type="title"/>
          </p:nvPr>
        </p:nvSpPr>
        <p:spPr>
          <a:xfrm>
            <a:off x="354000" y="1839200"/>
            <a:ext cx="5393600" cy="31796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a:endParaRPr/>
          </a:p>
        </p:txBody>
      </p:sp>
      <p:sp>
        <p:nvSpPr>
          <p:cNvPr id="36" name="Google Shape;36;g12050c48d5f_2_24"/>
          <p:cNvSpPr txBox="1">
            <a:spLocks noGrp="1"/>
          </p:cNvSpPr>
          <p:nvPr>
            <p:ph type="body" idx="1"/>
          </p:nvPr>
        </p:nvSpPr>
        <p:spPr>
          <a:xfrm>
            <a:off x="6586000" y="1839200"/>
            <a:ext cx="5116000" cy="3179600"/>
          </a:xfrm>
          <a:prstGeom prst="rect">
            <a:avLst/>
          </a:prstGeom>
          <a:noFill/>
          <a:ln>
            <a:noFill/>
          </a:ln>
        </p:spPr>
        <p:txBody>
          <a:bodyPr spcFirstLastPara="1" wrap="square" lIns="121900" tIns="121900" rIns="121900" bIns="121900" anchor="ctr" anchorCtr="0">
            <a:noAutofit/>
          </a:bodyPr>
          <a:lstStyle>
            <a:lvl1pPr marL="457200" lvl="0" indent="-381000" algn="l">
              <a:lnSpc>
                <a:spcPct val="130000"/>
              </a:lnSpc>
              <a:spcBef>
                <a:spcPts val="0"/>
              </a:spcBef>
              <a:spcAft>
                <a:spcPts val="0"/>
              </a:spcAft>
              <a:buSzPts val="2400"/>
              <a:buChar char="●"/>
              <a:defRPr/>
            </a:lvl1pPr>
            <a:lvl2pPr marL="914400" lvl="1" indent="-349250" algn="l">
              <a:lnSpc>
                <a:spcPct val="130000"/>
              </a:lnSpc>
              <a:spcBef>
                <a:spcPts val="2100"/>
              </a:spcBef>
              <a:spcAft>
                <a:spcPts val="0"/>
              </a:spcAft>
              <a:buSzPts val="1900"/>
              <a:buChar char="○"/>
              <a:defRPr/>
            </a:lvl2pPr>
            <a:lvl3pPr marL="1371600" lvl="2" indent="-349250" algn="l">
              <a:lnSpc>
                <a:spcPct val="130000"/>
              </a:lnSpc>
              <a:spcBef>
                <a:spcPts val="2100"/>
              </a:spcBef>
              <a:spcAft>
                <a:spcPts val="0"/>
              </a:spcAft>
              <a:buSzPts val="1900"/>
              <a:buChar char="■"/>
              <a:defRPr/>
            </a:lvl3pPr>
            <a:lvl4pPr marL="1828800" lvl="3" indent="-349250" algn="l">
              <a:lnSpc>
                <a:spcPct val="130000"/>
              </a:lnSpc>
              <a:spcBef>
                <a:spcPts val="2100"/>
              </a:spcBef>
              <a:spcAft>
                <a:spcPts val="0"/>
              </a:spcAft>
              <a:buSzPts val="1900"/>
              <a:buChar char="●"/>
              <a:defRPr/>
            </a:lvl4pPr>
            <a:lvl5pPr marL="2286000" lvl="4" indent="-349250" algn="l">
              <a:lnSpc>
                <a:spcPct val="130000"/>
              </a:lnSpc>
              <a:spcBef>
                <a:spcPts val="2100"/>
              </a:spcBef>
              <a:spcAft>
                <a:spcPts val="0"/>
              </a:spcAft>
              <a:buSzPts val="1900"/>
              <a:buChar char="○"/>
              <a:defRPr/>
            </a:lvl5pPr>
            <a:lvl6pPr marL="2743200" lvl="5" indent="-349250" algn="l">
              <a:lnSpc>
                <a:spcPct val="130000"/>
              </a:lnSpc>
              <a:spcBef>
                <a:spcPts val="2100"/>
              </a:spcBef>
              <a:spcAft>
                <a:spcPts val="0"/>
              </a:spcAft>
              <a:buSzPts val="1900"/>
              <a:buChar char="■"/>
              <a:defRPr/>
            </a:lvl6pPr>
            <a:lvl7pPr marL="3200400" lvl="6" indent="-349250" algn="l">
              <a:lnSpc>
                <a:spcPct val="130000"/>
              </a:lnSpc>
              <a:spcBef>
                <a:spcPts val="2100"/>
              </a:spcBef>
              <a:spcAft>
                <a:spcPts val="0"/>
              </a:spcAft>
              <a:buSzPts val="1900"/>
              <a:buChar char="●"/>
              <a:defRPr/>
            </a:lvl7pPr>
            <a:lvl8pPr marL="3657600" lvl="7" indent="-349250" algn="l">
              <a:lnSpc>
                <a:spcPct val="130000"/>
              </a:lnSpc>
              <a:spcBef>
                <a:spcPts val="2100"/>
              </a:spcBef>
              <a:spcAft>
                <a:spcPts val="0"/>
              </a:spcAft>
              <a:buSzPts val="1900"/>
              <a:buChar char="○"/>
              <a:defRPr/>
            </a:lvl8pPr>
            <a:lvl9pPr marL="4114800" lvl="8" indent="-349250" algn="l">
              <a:lnSpc>
                <a:spcPct val="130000"/>
              </a:lnSpc>
              <a:spcBef>
                <a:spcPts val="2100"/>
              </a:spcBef>
              <a:spcAft>
                <a:spcPts val="2100"/>
              </a:spcAft>
              <a:buSzPts val="19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3">
  <p:cSld name="CUSTOM_1">
    <p:spTree>
      <p:nvGrpSpPr>
        <p:cNvPr id="1" name="Shape 37"/>
        <p:cNvGrpSpPr/>
        <p:nvPr/>
      </p:nvGrpSpPr>
      <p:grpSpPr>
        <a:xfrm>
          <a:off x="0" y="0"/>
          <a:ext cx="0" cy="0"/>
          <a:chOff x="0" y="0"/>
          <a:chExt cx="0" cy="0"/>
        </a:xfrm>
      </p:grpSpPr>
      <p:sp>
        <p:nvSpPr>
          <p:cNvPr id="38" name="Google Shape;38;g12050c48d5f_2_28"/>
          <p:cNvSpPr/>
          <p:nvPr/>
        </p:nvSpPr>
        <p:spPr>
          <a:xfrm>
            <a:off x="6096000" y="-167"/>
            <a:ext cx="6096000" cy="6858000"/>
          </a:xfrm>
          <a:prstGeom prst="rect">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g12050c48d5f_2_28"/>
          <p:cNvSpPr txBox="1">
            <a:spLocks noGrp="1"/>
          </p:cNvSpPr>
          <p:nvPr>
            <p:ph type="title"/>
          </p:nvPr>
        </p:nvSpPr>
        <p:spPr>
          <a:xfrm>
            <a:off x="354000" y="1839200"/>
            <a:ext cx="5393600" cy="31796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a:endParaRPr/>
          </a:p>
        </p:txBody>
      </p:sp>
      <p:sp>
        <p:nvSpPr>
          <p:cNvPr id="40" name="Google Shape;40;g12050c48d5f_2_28"/>
          <p:cNvSpPr txBox="1">
            <a:spLocks noGrp="1"/>
          </p:cNvSpPr>
          <p:nvPr>
            <p:ph type="body" idx="1"/>
          </p:nvPr>
        </p:nvSpPr>
        <p:spPr>
          <a:xfrm>
            <a:off x="6586000" y="1839200"/>
            <a:ext cx="5116000" cy="3179600"/>
          </a:xfrm>
          <a:prstGeom prst="rect">
            <a:avLst/>
          </a:prstGeom>
          <a:noFill/>
          <a:ln>
            <a:noFill/>
          </a:ln>
        </p:spPr>
        <p:txBody>
          <a:bodyPr spcFirstLastPara="1" wrap="square" lIns="121900" tIns="121900" rIns="121900" bIns="121900" anchor="ctr" anchorCtr="0">
            <a:noAutofit/>
          </a:bodyPr>
          <a:lstStyle>
            <a:lvl1pPr marL="457200" lvl="0" indent="-381000" algn="l">
              <a:lnSpc>
                <a:spcPct val="130000"/>
              </a:lnSpc>
              <a:spcBef>
                <a:spcPts val="0"/>
              </a:spcBef>
              <a:spcAft>
                <a:spcPts val="0"/>
              </a:spcAft>
              <a:buClr>
                <a:schemeClr val="lt1"/>
              </a:buClr>
              <a:buSzPts val="2400"/>
              <a:buChar char="●"/>
              <a:defRPr>
                <a:solidFill>
                  <a:schemeClr val="lt1"/>
                </a:solidFill>
              </a:defRPr>
            </a:lvl1pPr>
            <a:lvl2pPr marL="914400" lvl="1" indent="-349250" algn="l">
              <a:lnSpc>
                <a:spcPct val="130000"/>
              </a:lnSpc>
              <a:spcBef>
                <a:spcPts val="2100"/>
              </a:spcBef>
              <a:spcAft>
                <a:spcPts val="0"/>
              </a:spcAft>
              <a:buClr>
                <a:schemeClr val="lt1"/>
              </a:buClr>
              <a:buSzPts val="1900"/>
              <a:buChar char="○"/>
              <a:defRPr>
                <a:solidFill>
                  <a:schemeClr val="lt1"/>
                </a:solidFill>
              </a:defRPr>
            </a:lvl2pPr>
            <a:lvl3pPr marL="1371600" lvl="2" indent="-349250" algn="l">
              <a:lnSpc>
                <a:spcPct val="130000"/>
              </a:lnSpc>
              <a:spcBef>
                <a:spcPts val="2100"/>
              </a:spcBef>
              <a:spcAft>
                <a:spcPts val="0"/>
              </a:spcAft>
              <a:buClr>
                <a:schemeClr val="lt1"/>
              </a:buClr>
              <a:buSzPts val="1900"/>
              <a:buChar char="■"/>
              <a:defRPr>
                <a:solidFill>
                  <a:schemeClr val="lt1"/>
                </a:solidFill>
              </a:defRPr>
            </a:lvl3pPr>
            <a:lvl4pPr marL="1828800" lvl="3" indent="-349250" algn="l">
              <a:lnSpc>
                <a:spcPct val="130000"/>
              </a:lnSpc>
              <a:spcBef>
                <a:spcPts val="2100"/>
              </a:spcBef>
              <a:spcAft>
                <a:spcPts val="0"/>
              </a:spcAft>
              <a:buClr>
                <a:schemeClr val="lt1"/>
              </a:buClr>
              <a:buSzPts val="1900"/>
              <a:buChar char="●"/>
              <a:defRPr>
                <a:solidFill>
                  <a:schemeClr val="lt1"/>
                </a:solidFill>
              </a:defRPr>
            </a:lvl4pPr>
            <a:lvl5pPr marL="2286000" lvl="4" indent="-349250" algn="l">
              <a:lnSpc>
                <a:spcPct val="130000"/>
              </a:lnSpc>
              <a:spcBef>
                <a:spcPts val="2100"/>
              </a:spcBef>
              <a:spcAft>
                <a:spcPts val="0"/>
              </a:spcAft>
              <a:buClr>
                <a:schemeClr val="lt1"/>
              </a:buClr>
              <a:buSzPts val="1900"/>
              <a:buChar char="○"/>
              <a:defRPr>
                <a:solidFill>
                  <a:schemeClr val="lt1"/>
                </a:solidFill>
              </a:defRPr>
            </a:lvl5pPr>
            <a:lvl6pPr marL="2743200" lvl="5" indent="-349250" algn="l">
              <a:lnSpc>
                <a:spcPct val="130000"/>
              </a:lnSpc>
              <a:spcBef>
                <a:spcPts val="2100"/>
              </a:spcBef>
              <a:spcAft>
                <a:spcPts val="0"/>
              </a:spcAft>
              <a:buClr>
                <a:schemeClr val="lt1"/>
              </a:buClr>
              <a:buSzPts val="1900"/>
              <a:buChar char="■"/>
              <a:defRPr>
                <a:solidFill>
                  <a:schemeClr val="lt1"/>
                </a:solidFill>
              </a:defRPr>
            </a:lvl6pPr>
            <a:lvl7pPr marL="3200400" lvl="6" indent="-349250" algn="l">
              <a:lnSpc>
                <a:spcPct val="130000"/>
              </a:lnSpc>
              <a:spcBef>
                <a:spcPts val="2100"/>
              </a:spcBef>
              <a:spcAft>
                <a:spcPts val="0"/>
              </a:spcAft>
              <a:buClr>
                <a:schemeClr val="lt1"/>
              </a:buClr>
              <a:buSzPts val="1900"/>
              <a:buChar char="●"/>
              <a:defRPr>
                <a:solidFill>
                  <a:schemeClr val="lt1"/>
                </a:solidFill>
              </a:defRPr>
            </a:lvl7pPr>
            <a:lvl8pPr marL="3657600" lvl="7" indent="-349250" algn="l">
              <a:lnSpc>
                <a:spcPct val="130000"/>
              </a:lnSpc>
              <a:spcBef>
                <a:spcPts val="2100"/>
              </a:spcBef>
              <a:spcAft>
                <a:spcPts val="0"/>
              </a:spcAft>
              <a:buClr>
                <a:schemeClr val="lt1"/>
              </a:buClr>
              <a:buSzPts val="1900"/>
              <a:buChar char="○"/>
              <a:defRPr>
                <a:solidFill>
                  <a:schemeClr val="lt1"/>
                </a:solidFill>
              </a:defRPr>
            </a:lvl8pPr>
            <a:lvl9pPr marL="4114800" lvl="8" indent="-349250" algn="l">
              <a:lnSpc>
                <a:spcPct val="130000"/>
              </a:lnSpc>
              <a:spcBef>
                <a:spcPts val="2100"/>
              </a:spcBef>
              <a:spcAft>
                <a:spcPts val="2100"/>
              </a:spcAft>
              <a:buClr>
                <a:schemeClr val="lt1"/>
              </a:buClr>
              <a:buSzPts val="1900"/>
              <a:buChar char="■"/>
              <a:defRPr>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4">
  <p:cSld name="CUSTOM_1_1">
    <p:spTree>
      <p:nvGrpSpPr>
        <p:cNvPr id="1" name="Shape 41"/>
        <p:cNvGrpSpPr/>
        <p:nvPr/>
      </p:nvGrpSpPr>
      <p:grpSpPr>
        <a:xfrm>
          <a:off x="0" y="0"/>
          <a:ext cx="0" cy="0"/>
          <a:chOff x="0" y="0"/>
          <a:chExt cx="0" cy="0"/>
        </a:xfrm>
      </p:grpSpPr>
      <p:sp>
        <p:nvSpPr>
          <p:cNvPr id="42" name="Google Shape;42;g12050c48d5f_2_32"/>
          <p:cNvSpPr/>
          <p:nvPr/>
        </p:nvSpPr>
        <p:spPr>
          <a:xfrm>
            <a:off x="6096000" y="-167"/>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g12050c48d5f_2_32"/>
          <p:cNvSpPr txBox="1">
            <a:spLocks noGrp="1"/>
          </p:cNvSpPr>
          <p:nvPr>
            <p:ph type="title"/>
          </p:nvPr>
        </p:nvSpPr>
        <p:spPr>
          <a:xfrm>
            <a:off x="354000" y="1839200"/>
            <a:ext cx="5393600" cy="31796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a:endParaRPr/>
          </a:p>
        </p:txBody>
      </p:sp>
      <p:sp>
        <p:nvSpPr>
          <p:cNvPr id="44" name="Google Shape;44;g12050c48d5f_2_32"/>
          <p:cNvSpPr txBox="1">
            <a:spLocks noGrp="1"/>
          </p:cNvSpPr>
          <p:nvPr>
            <p:ph type="body" idx="1"/>
          </p:nvPr>
        </p:nvSpPr>
        <p:spPr>
          <a:xfrm>
            <a:off x="6586000" y="1839200"/>
            <a:ext cx="5116000" cy="3179600"/>
          </a:xfrm>
          <a:prstGeom prst="rect">
            <a:avLst/>
          </a:prstGeom>
          <a:noFill/>
          <a:ln>
            <a:noFill/>
          </a:ln>
        </p:spPr>
        <p:txBody>
          <a:bodyPr spcFirstLastPara="1" wrap="square" lIns="121900" tIns="121900" rIns="121900" bIns="121900" anchor="ctr" anchorCtr="0">
            <a:noAutofit/>
          </a:bodyPr>
          <a:lstStyle>
            <a:lvl1pPr marL="457200" lvl="0" indent="-381000" algn="l">
              <a:lnSpc>
                <a:spcPct val="130000"/>
              </a:lnSpc>
              <a:spcBef>
                <a:spcPts val="0"/>
              </a:spcBef>
              <a:spcAft>
                <a:spcPts val="0"/>
              </a:spcAft>
              <a:buClr>
                <a:schemeClr val="lt1"/>
              </a:buClr>
              <a:buSzPts val="2400"/>
              <a:buChar char="●"/>
              <a:defRPr>
                <a:solidFill>
                  <a:schemeClr val="lt1"/>
                </a:solidFill>
              </a:defRPr>
            </a:lvl1pPr>
            <a:lvl2pPr marL="914400" lvl="1" indent="-349250" algn="l">
              <a:lnSpc>
                <a:spcPct val="130000"/>
              </a:lnSpc>
              <a:spcBef>
                <a:spcPts val="2100"/>
              </a:spcBef>
              <a:spcAft>
                <a:spcPts val="0"/>
              </a:spcAft>
              <a:buClr>
                <a:schemeClr val="lt1"/>
              </a:buClr>
              <a:buSzPts val="1900"/>
              <a:buChar char="○"/>
              <a:defRPr>
                <a:solidFill>
                  <a:schemeClr val="lt1"/>
                </a:solidFill>
              </a:defRPr>
            </a:lvl2pPr>
            <a:lvl3pPr marL="1371600" lvl="2" indent="-349250" algn="l">
              <a:lnSpc>
                <a:spcPct val="130000"/>
              </a:lnSpc>
              <a:spcBef>
                <a:spcPts val="2100"/>
              </a:spcBef>
              <a:spcAft>
                <a:spcPts val="0"/>
              </a:spcAft>
              <a:buClr>
                <a:schemeClr val="lt1"/>
              </a:buClr>
              <a:buSzPts val="1900"/>
              <a:buChar char="■"/>
              <a:defRPr>
                <a:solidFill>
                  <a:schemeClr val="lt1"/>
                </a:solidFill>
              </a:defRPr>
            </a:lvl3pPr>
            <a:lvl4pPr marL="1828800" lvl="3" indent="-349250" algn="l">
              <a:lnSpc>
                <a:spcPct val="130000"/>
              </a:lnSpc>
              <a:spcBef>
                <a:spcPts val="2100"/>
              </a:spcBef>
              <a:spcAft>
                <a:spcPts val="0"/>
              </a:spcAft>
              <a:buClr>
                <a:schemeClr val="lt1"/>
              </a:buClr>
              <a:buSzPts val="1900"/>
              <a:buChar char="●"/>
              <a:defRPr>
                <a:solidFill>
                  <a:schemeClr val="lt1"/>
                </a:solidFill>
              </a:defRPr>
            </a:lvl4pPr>
            <a:lvl5pPr marL="2286000" lvl="4" indent="-349250" algn="l">
              <a:lnSpc>
                <a:spcPct val="130000"/>
              </a:lnSpc>
              <a:spcBef>
                <a:spcPts val="2100"/>
              </a:spcBef>
              <a:spcAft>
                <a:spcPts val="0"/>
              </a:spcAft>
              <a:buClr>
                <a:schemeClr val="lt1"/>
              </a:buClr>
              <a:buSzPts val="1900"/>
              <a:buChar char="○"/>
              <a:defRPr>
                <a:solidFill>
                  <a:schemeClr val="lt1"/>
                </a:solidFill>
              </a:defRPr>
            </a:lvl5pPr>
            <a:lvl6pPr marL="2743200" lvl="5" indent="-349250" algn="l">
              <a:lnSpc>
                <a:spcPct val="130000"/>
              </a:lnSpc>
              <a:spcBef>
                <a:spcPts val="2100"/>
              </a:spcBef>
              <a:spcAft>
                <a:spcPts val="0"/>
              </a:spcAft>
              <a:buClr>
                <a:schemeClr val="lt1"/>
              </a:buClr>
              <a:buSzPts val="1900"/>
              <a:buChar char="■"/>
              <a:defRPr>
                <a:solidFill>
                  <a:schemeClr val="lt1"/>
                </a:solidFill>
              </a:defRPr>
            </a:lvl6pPr>
            <a:lvl7pPr marL="3200400" lvl="6" indent="-349250" algn="l">
              <a:lnSpc>
                <a:spcPct val="130000"/>
              </a:lnSpc>
              <a:spcBef>
                <a:spcPts val="2100"/>
              </a:spcBef>
              <a:spcAft>
                <a:spcPts val="0"/>
              </a:spcAft>
              <a:buClr>
                <a:schemeClr val="lt1"/>
              </a:buClr>
              <a:buSzPts val="1900"/>
              <a:buChar char="●"/>
              <a:defRPr>
                <a:solidFill>
                  <a:schemeClr val="lt1"/>
                </a:solidFill>
              </a:defRPr>
            </a:lvl7pPr>
            <a:lvl8pPr marL="3657600" lvl="7" indent="-349250" algn="l">
              <a:lnSpc>
                <a:spcPct val="130000"/>
              </a:lnSpc>
              <a:spcBef>
                <a:spcPts val="2100"/>
              </a:spcBef>
              <a:spcAft>
                <a:spcPts val="0"/>
              </a:spcAft>
              <a:buClr>
                <a:schemeClr val="lt1"/>
              </a:buClr>
              <a:buSzPts val="1900"/>
              <a:buChar char="○"/>
              <a:defRPr>
                <a:solidFill>
                  <a:schemeClr val="lt1"/>
                </a:solidFill>
              </a:defRPr>
            </a:lvl8pPr>
            <a:lvl9pPr marL="4114800" lvl="8" indent="-349250" algn="l">
              <a:lnSpc>
                <a:spcPct val="130000"/>
              </a:lnSpc>
              <a:spcBef>
                <a:spcPts val="2100"/>
              </a:spcBef>
              <a:spcAft>
                <a:spcPts val="2100"/>
              </a:spcAft>
              <a:buClr>
                <a:schemeClr val="lt1"/>
              </a:buClr>
              <a:buSzPts val="19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5">
  <p:cSld name="CUSTOM_1_1_1">
    <p:spTree>
      <p:nvGrpSpPr>
        <p:cNvPr id="1" name="Shape 45"/>
        <p:cNvGrpSpPr/>
        <p:nvPr/>
      </p:nvGrpSpPr>
      <p:grpSpPr>
        <a:xfrm>
          <a:off x="0" y="0"/>
          <a:ext cx="0" cy="0"/>
          <a:chOff x="0" y="0"/>
          <a:chExt cx="0" cy="0"/>
        </a:xfrm>
      </p:grpSpPr>
      <p:sp>
        <p:nvSpPr>
          <p:cNvPr id="46" name="Google Shape;46;g12050c48d5f_2_36"/>
          <p:cNvSpPr/>
          <p:nvPr/>
        </p:nvSpPr>
        <p:spPr>
          <a:xfrm>
            <a:off x="6096000" y="-167"/>
            <a:ext cx="6096000" cy="6858000"/>
          </a:xfrm>
          <a:prstGeom prst="rect">
            <a:avLst/>
          </a:prstGeom>
          <a:solidFill>
            <a:schemeClr val="accen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g12050c48d5f_2_36"/>
          <p:cNvSpPr txBox="1">
            <a:spLocks noGrp="1"/>
          </p:cNvSpPr>
          <p:nvPr>
            <p:ph type="title"/>
          </p:nvPr>
        </p:nvSpPr>
        <p:spPr>
          <a:xfrm>
            <a:off x="354000" y="1839200"/>
            <a:ext cx="5393600" cy="31796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a:endParaRPr/>
          </a:p>
        </p:txBody>
      </p:sp>
      <p:sp>
        <p:nvSpPr>
          <p:cNvPr id="48" name="Google Shape;48;g12050c48d5f_2_36"/>
          <p:cNvSpPr txBox="1">
            <a:spLocks noGrp="1"/>
          </p:cNvSpPr>
          <p:nvPr>
            <p:ph type="body" idx="1"/>
          </p:nvPr>
        </p:nvSpPr>
        <p:spPr>
          <a:xfrm>
            <a:off x="6586000" y="1839200"/>
            <a:ext cx="5116000" cy="3179600"/>
          </a:xfrm>
          <a:prstGeom prst="rect">
            <a:avLst/>
          </a:prstGeom>
          <a:noFill/>
          <a:ln>
            <a:noFill/>
          </a:ln>
        </p:spPr>
        <p:txBody>
          <a:bodyPr spcFirstLastPara="1" wrap="square" lIns="121900" tIns="121900" rIns="121900" bIns="121900" anchor="ctr" anchorCtr="0">
            <a:noAutofit/>
          </a:bodyPr>
          <a:lstStyle>
            <a:lvl1pPr marL="457200" lvl="0" indent="-381000" algn="l">
              <a:lnSpc>
                <a:spcPct val="130000"/>
              </a:lnSpc>
              <a:spcBef>
                <a:spcPts val="0"/>
              </a:spcBef>
              <a:spcAft>
                <a:spcPts val="0"/>
              </a:spcAft>
              <a:buClr>
                <a:schemeClr val="lt1"/>
              </a:buClr>
              <a:buSzPts val="2400"/>
              <a:buChar char="●"/>
              <a:defRPr>
                <a:solidFill>
                  <a:schemeClr val="lt1"/>
                </a:solidFill>
              </a:defRPr>
            </a:lvl1pPr>
            <a:lvl2pPr marL="914400" lvl="1" indent="-349250" algn="l">
              <a:lnSpc>
                <a:spcPct val="130000"/>
              </a:lnSpc>
              <a:spcBef>
                <a:spcPts val="2100"/>
              </a:spcBef>
              <a:spcAft>
                <a:spcPts val="0"/>
              </a:spcAft>
              <a:buClr>
                <a:schemeClr val="lt1"/>
              </a:buClr>
              <a:buSzPts val="1900"/>
              <a:buChar char="○"/>
              <a:defRPr>
                <a:solidFill>
                  <a:schemeClr val="lt1"/>
                </a:solidFill>
              </a:defRPr>
            </a:lvl2pPr>
            <a:lvl3pPr marL="1371600" lvl="2" indent="-349250" algn="l">
              <a:lnSpc>
                <a:spcPct val="130000"/>
              </a:lnSpc>
              <a:spcBef>
                <a:spcPts val="2100"/>
              </a:spcBef>
              <a:spcAft>
                <a:spcPts val="0"/>
              </a:spcAft>
              <a:buClr>
                <a:schemeClr val="lt1"/>
              </a:buClr>
              <a:buSzPts val="1900"/>
              <a:buChar char="■"/>
              <a:defRPr>
                <a:solidFill>
                  <a:schemeClr val="lt1"/>
                </a:solidFill>
              </a:defRPr>
            </a:lvl3pPr>
            <a:lvl4pPr marL="1828800" lvl="3" indent="-349250" algn="l">
              <a:lnSpc>
                <a:spcPct val="130000"/>
              </a:lnSpc>
              <a:spcBef>
                <a:spcPts val="2100"/>
              </a:spcBef>
              <a:spcAft>
                <a:spcPts val="0"/>
              </a:spcAft>
              <a:buClr>
                <a:schemeClr val="lt1"/>
              </a:buClr>
              <a:buSzPts val="1900"/>
              <a:buChar char="●"/>
              <a:defRPr>
                <a:solidFill>
                  <a:schemeClr val="lt1"/>
                </a:solidFill>
              </a:defRPr>
            </a:lvl4pPr>
            <a:lvl5pPr marL="2286000" lvl="4" indent="-349250" algn="l">
              <a:lnSpc>
                <a:spcPct val="130000"/>
              </a:lnSpc>
              <a:spcBef>
                <a:spcPts val="2100"/>
              </a:spcBef>
              <a:spcAft>
                <a:spcPts val="0"/>
              </a:spcAft>
              <a:buClr>
                <a:schemeClr val="lt1"/>
              </a:buClr>
              <a:buSzPts val="1900"/>
              <a:buChar char="○"/>
              <a:defRPr>
                <a:solidFill>
                  <a:schemeClr val="lt1"/>
                </a:solidFill>
              </a:defRPr>
            </a:lvl5pPr>
            <a:lvl6pPr marL="2743200" lvl="5" indent="-349250" algn="l">
              <a:lnSpc>
                <a:spcPct val="130000"/>
              </a:lnSpc>
              <a:spcBef>
                <a:spcPts val="2100"/>
              </a:spcBef>
              <a:spcAft>
                <a:spcPts val="0"/>
              </a:spcAft>
              <a:buClr>
                <a:schemeClr val="lt1"/>
              </a:buClr>
              <a:buSzPts val="1900"/>
              <a:buChar char="■"/>
              <a:defRPr>
                <a:solidFill>
                  <a:schemeClr val="lt1"/>
                </a:solidFill>
              </a:defRPr>
            </a:lvl6pPr>
            <a:lvl7pPr marL="3200400" lvl="6" indent="-349250" algn="l">
              <a:lnSpc>
                <a:spcPct val="130000"/>
              </a:lnSpc>
              <a:spcBef>
                <a:spcPts val="2100"/>
              </a:spcBef>
              <a:spcAft>
                <a:spcPts val="0"/>
              </a:spcAft>
              <a:buClr>
                <a:schemeClr val="lt1"/>
              </a:buClr>
              <a:buSzPts val="1900"/>
              <a:buChar char="●"/>
              <a:defRPr>
                <a:solidFill>
                  <a:schemeClr val="lt1"/>
                </a:solidFill>
              </a:defRPr>
            </a:lvl7pPr>
            <a:lvl8pPr marL="3657600" lvl="7" indent="-349250" algn="l">
              <a:lnSpc>
                <a:spcPct val="130000"/>
              </a:lnSpc>
              <a:spcBef>
                <a:spcPts val="2100"/>
              </a:spcBef>
              <a:spcAft>
                <a:spcPts val="0"/>
              </a:spcAft>
              <a:buClr>
                <a:schemeClr val="lt1"/>
              </a:buClr>
              <a:buSzPts val="1900"/>
              <a:buChar char="○"/>
              <a:defRPr>
                <a:solidFill>
                  <a:schemeClr val="lt1"/>
                </a:solidFill>
              </a:defRPr>
            </a:lvl8pPr>
            <a:lvl9pPr marL="4114800" lvl="8" indent="-349250" algn="l">
              <a:lnSpc>
                <a:spcPct val="130000"/>
              </a:lnSpc>
              <a:spcBef>
                <a:spcPts val="2100"/>
              </a:spcBef>
              <a:spcAft>
                <a:spcPts val="2100"/>
              </a:spcAft>
              <a:buClr>
                <a:schemeClr val="lt1"/>
              </a:buClr>
              <a:buSzPts val="1900"/>
              <a:buChar char="■"/>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6">
  <p:cSld name="CUSTOM_1_1_1_1">
    <p:spTree>
      <p:nvGrpSpPr>
        <p:cNvPr id="1" name="Shape 49"/>
        <p:cNvGrpSpPr/>
        <p:nvPr/>
      </p:nvGrpSpPr>
      <p:grpSpPr>
        <a:xfrm>
          <a:off x="0" y="0"/>
          <a:ext cx="0" cy="0"/>
          <a:chOff x="0" y="0"/>
          <a:chExt cx="0" cy="0"/>
        </a:xfrm>
      </p:grpSpPr>
      <p:pic>
        <p:nvPicPr>
          <p:cNvPr id="50" name="Google Shape;50;g12050c48d5f_2_40"/>
          <p:cNvPicPr preferRelativeResize="0"/>
          <p:nvPr/>
        </p:nvPicPr>
        <p:blipFill rotWithShape="1">
          <a:blip r:embed="rId2">
            <a:alphaModFix/>
          </a:blip>
          <a:srcRect l="49997"/>
          <a:stretch/>
        </p:blipFill>
        <p:spPr>
          <a:xfrm>
            <a:off x="6096000" y="0"/>
            <a:ext cx="6096002" cy="6857998"/>
          </a:xfrm>
          <a:prstGeom prst="rect">
            <a:avLst/>
          </a:prstGeom>
          <a:noFill/>
          <a:ln>
            <a:noFill/>
          </a:ln>
        </p:spPr>
      </p:pic>
      <p:sp>
        <p:nvSpPr>
          <p:cNvPr id="51" name="Google Shape;51;g12050c48d5f_2_40"/>
          <p:cNvSpPr txBox="1">
            <a:spLocks noGrp="1"/>
          </p:cNvSpPr>
          <p:nvPr>
            <p:ph type="title"/>
          </p:nvPr>
        </p:nvSpPr>
        <p:spPr>
          <a:xfrm>
            <a:off x="354000" y="1839200"/>
            <a:ext cx="5393600" cy="31796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a:endParaRPr/>
          </a:p>
        </p:txBody>
      </p:sp>
      <p:sp>
        <p:nvSpPr>
          <p:cNvPr id="52" name="Google Shape;52;g12050c48d5f_2_40"/>
          <p:cNvSpPr txBox="1">
            <a:spLocks noGrp="1"/>
          </p:cNvSpPr>
          <p:nvPr>
            <p:ph type="body" idx="1"/>
          </p:nvPr>
        </p:nvSpPr>
        <p:spPr>
          <a:xfrm>
            <a:off x="6586000" y="1839200"/>
            <a:ext cx="5116000" cy="3179600"/>
          </a:xfrm>
          <a:prstGeom prst="rect">
            <a:avLst/>
          </a:prstGeom>
          <a:noFill/>
          <a:ln>
            <a:noFill/>
          </a:ln>
        </p:spPr>
        <p:txBody>
          <a:bodyPr spcFirstLastPara="1" wrap="square" lIns="121900" tIns="121900" rIns="121900" bIns="121900" anchor="ctr" anchorCtr="0">
            <a:noAutofit/>
          </a:bodyPr>
          <a:lstStyle>
            <a:lvl1pPr marL="457200" lvl="0" indent="-381000" algn="l">
              <a:lnSpc>
                <a:spcPct val="130000"/>
              </a:lnSpc>
              <a:spcBef>
                <a:spcPts val="0"/>
              </a:spcBef>
              <a:spcAft>
                <a:spcPts val="0"/>
              </a:spcAft>
              <a:buClr>
                <a:schemeClr val="lt1"/>
              </a:buClr>
              <a:buSzPts val="2400"/>
              <a:buChar char="●"/>
              <a:defRPr>
                <a:solidFill>
                  <a:schemeClr val="lt1"/>
                </a:solidFill>
              </a:defRPr>
            </a:lvl1pPr>
            <a:lvl2pPr marL="914400" lvl="1" indent="-349250" algn="l">
              <a:lnSpc>
                <a:spcPct val="130000"/>
              </a:lnSpc>
              <a:spcBef>
                <a:spcPts val="2100"/>
              </a:spcBef>
              <a:spcAft>
                <a:spcPts val="0"/>
              </a:spcAft>
              <a:buClr>
                <a:schemeClr val="lt1"/>
              </a:buClr>
              <a:buSzPts val="1900"/>
              <a:buChar char="○"/>
              <a:defRPr>
                <a:solidFill>
                  <a:schemeClr val="lt1"/>
                </a:solidFill>
              </a:defRPr>
            </a:lvl2pPr>
            <a:lvl3pPr marL="1371600" lvl="2" indent="-349250" algn="l">
              <a:lnSpc>
                <a:spcPct val="130000"/>
              </a:lnSpc>
              <a:spcBef>
                <a:spcPts val="2100"/>
              </a:spcBef>
              <a:spcAft>
                <a:spcPts val="0"/>
              </a:spcAft>
              <a:buClr>
                <a:schemeClr val="lt1"/>
              </a:buClr>
              <a:buSzPts val="1900"/>
              <a:buChar char="■"/>
              <a:defRPr>
                <a:solidFill>
                  <a:schemeClr val="lt1"/>
                </a:solidFill>
              </a:defRPr>
            </a:lvl3pPr>
            <a:lvl4pPr marL="1828800" lvl="3" indent="-349250" algn="l">
              <a:lnSpc>
                <a:spcPct val="130000"/>
              </a:lnSpc>
              <a:spcBef>
                <a:spcPts val="2100"/>
              </a:spcBef>
              <a:spcAft>
                <a:spcPts val="0"/>
              </a:spcAft>
              <a:buClr>
                <a:schemeClr val="lt1"/>
              </a:buClr>
              <a:buSzPts val="1900"/>
              <a:buChar char="●"/>
              <a:defRPr>
                <a:solidFill>
                  <a:schemeClr val="lt1"/>
                </a:solidFill>
              </a:defRPr>
            </a:lvl4pPr>
            <a:lvl5pPr marL="2286000" lvl="4" indent="-349250" algn="l">
              <a:lnSpc>
                <a:spcPct val="130000"/>
              </a:lnSpc>
              <a:spcBef>
                <a:spcPts val="2100"/>
              </a:spcBef>
              <a:spcAft>
                <a:spcPts val="0"/>
              </a:spcAft>
              <a:buClr>
                <a:schemeClr val="lt1"/>
              </a:buClr>
              <a:buSzPts val="1900"/>
              <a:buChar char="○"/>
              <a:defRPr>
                <a:solidFill>
                  <a:schemeClr val="lt1"/>
                </a:solidFill>
              </a:defRPr>
            </a:lvl5pPr>
            <a:lvl6pPr marL="2743200" lvl="5" indent="-349250" algn="l">
              <a:lnSpc>
                <a:spcPct val="130000"/>
              </a:lnSpc>
              <a:spcBef>
                <a:spcPts val="2100"/>
              </a:spcBef>
              <a:spcAft>
                <a:spcPts val="0"/>
              </a:spcAft>
              <a:buClr>
                <a:schemeClr val="lt1"/>
              </a:buClr>
              <a:buSzPts val="1900"/>
              <a:buChar char="■"/>
              <a:defRPr>
                <a:solidFill>
                  <a:schemeClr val="lt1"/>
                </a:solidFill>
              </a:defRPr>
            </a:lvl6pPr>
            <a:lvl7pPr marL="3200400" lvl="6" indent="-349250" algn="l">
              <a:lnSpc>
                <a:spcPct val="130000"/>
              </a:lnSpc>
              <a:spcBef>
                <a:spcPts val="2100"/>
              </a:spcBef>
              <a:spcAft>
                <a:spcPts val="0"/>
              </a:spcAft>
              <a:buClr>
                <a:schemeClr val="lt1"/>
              </a:buClr>
              <a:buSzPts val="1900"/>
              <a:buChar char="●"/>
              <a:defRPr>
                <a:solidFill>
                  <a:schemeClr val="lt1"/>
                </a:solidFill>
              </a:defRPr>
            </a:lvl7pPr>
            <a:lvl8pPr marL="3657600" lvl="7" indent="-349250" algn="l">
              <a:lnSpc>
                <a:spcPct val="130000"/>
              </a:lnSpc>
              <a:spcBef>
                <a:spcPts val="2100"/>
              </a:spcBef>
              <a:spcAft>
                <a:spcPts val="0"/>
              </a:spcAft>
              <a:buClr>
                <a:schemeClr val="lt1"/>
              </a:buClr>
              <a:buSzPts val="1900"/>
              <a:buChar char="○"/>
              <a:defRPr>
                <a:solidFill>
                  <a:schemeClr val="lt1"/>
                </a:solidFill>
              </a:defRPr>
            </a:lvl8pPr>
            <a:lvl9pPr marL="4114800" lvl="8" indent="-349250" algn="l">
              <a:lnSpc>
                <a:spcPct val="130000"/>
              </a:lnSpc>
              <a:spcBef>
                <a:spcPts val="2100"/>
              </a:spcBef>
              <a:spcAft>
                <a:spcPts val="2100"/>
              </a:spcAft>
              <a:buClr>
                <a:schemeClr val="lt1"/>
              </a:buClr>
              <a:buSzPts val="19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2.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9"/>
        <p:cNvGrpSpPr/>
        <p:nvPr/>
      </p:nvGrpSpPr>
      <p:grpSpPr>
        <a:xfrm>
          <a:off x="0" y="0"/>
          <a:ext cx="0" cy="0"/>
          <a:chOff x="0" y="0"/>
          <a:chExt cx="0" cy="0"/>
        </a:xfrm>
      </p:grpSpPr>
      <p:sp>
        <p:nvSpPr>
          <p:cNvPr id="10" name="Google Shape;10;g12050c48d5f_2_0"/>
          <p:cNvSpPr txBox="1">
            <a:spLocks noGrp="1"/>
          </p:cNvSpPr>
          <p:nvPr>
            <p:ph type="title"/>
          </p:nvPr>
        </p:nvSpPr>
        <p:spPr>
          <a:xfrm>
            <a:off x="415600" y="593367"/>
            <a:ext cx="11360800" cy="817600"/>
          </a:xfrm>
          <a:prstGeom prst="rect">
            <a:avLst/>
          </a:prstGeom>
          <a:noFill/>
          <a:ln>
            <a:noFill/>
          </a:ln>
        </p:spPr>
        <p:txBody>
          <a:bodyPr spcFirstLastPara="1" wrap="square" lIns="121900" tIns="121900" rIns="121900" bIns="121900" anchor="t" anchorCtr="0">
            <a:noAutofit/>
          </a:bodyPr>
          <a:lstStyle>
            <a:lvl1pPr marR="0" lvl="0" algn="l" rtl="0">
              <a:lnSpc>
                <a:spcPct val="100000"/>
              </a:lnSpc>
              <a:spcBef>
                <a:spcPts val="0"/>
              </a:spcBef>
              <a:spcAft>
                <a:spcPts val="0"/>
              </a:spcAft>
              <a:buClr>
                <a:srgbClr val="212B36"/>
              </a:buClr>
              <a:buSzPts val="4300"/>
              <a:buFont typeface="Arial"/>
              <a:buNone/>
              <a:defRPr sz="4300" b="1" i="0" u="none" strike="noStrike" cap="none">
                <a:solidFill>
                  <a:srgbClr val="212B36"/>
                </a:solidFill>
                <a:latin typeface="Arial"/>
                <a:ea typeface="Arial"/>
                <a:cs typeface="Arial"/>
                <a:sym typeface="Arial"/>
              </a:defRPr>
            </a:lvl1pPr>
            <a:lvl2pPr marR="0" lvl="1"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9pPr>
          </a:lstStyle>
          <a:p>
            <a:endParaRPr/>
          </a:p>
        </p:txBody>
      </p:sp>
      <p:sp>
        <p:nvSpPr>
          <p:cNvPr id="11" name="Google Shape;11;g12050c48d5f_2_0"/>
          <p:cNvSpPr txBox="1">
            <a:spLocks noGrp="1"/>
          </p:cNvSpPr>
          <p:nvPr>
            <p:ph type="body" idx="1"/>
          </p:nvPr>
        </p:nvSpPr>
        <p:spPr>
          <a:xfrm>
            <a:off x="415600" y="1536633"/>
            <a:ext cx="11360800" cy="4555200"/>
          </a:xfrm>
          <a:prstGeom prst="rect">
            <a:avLst/>
          </a:prstGeom>
          <a:noFill/>
          <a:ln>
            <a:noFill/>
          </a:ln>
        </p:spPr>
        <p:txBody>
          <a:bodyPr spcFirstLastPara="1" wrap="square" lIns="121900" tIns="121900" rIns="121900" bIns="121900" anchor="t" anchorCtr="0">
            <a:noAutofit/>
          </a:bodyPr>
          <a:lstStyle>
            <a:lvl1pPr marL="457200" marR="0" lvl="0" indent="-381000" algn="l" rtl="0">
              <a:lnSpc>
                <a:spcPct val="130000"/>
              </a:lnSpc>
              <a:spcBef>
                <a:spcPts val="0"/>
              </a:spcBef>
              <a:spcAft>
                <a:spcPts val="0"/>
              </a:spcAft>
              <a:buClr>
                <a:srgbClr val="212B36"/>
              </a:buClr>
              <a:buSzPts val="2400"/>
              <a:buFont typeface="Arial"/>
              <a:buChar char="●"/>
              <a:defRPr sz="2400" b="0" i="0" u="none" strike="noStrike" cap="none">
                <a:solidFill>
                  <a:srgbClr val="212B36"/>
                </a:solidFill>
                <a:latin typeface="Arial"/>
                <a:ea typeface="Arial"/>
                <a:cs typeface="Arial"/>
                <a:sym typeface="Arial"/>
              </a:defRPr>
            </a:lvl1pPr>
            <a:lvl2pPr marL="914400" marR="0" lvl="1" indent="-349250" algn="l" rtl="0">
              <a:lnSpc>
                <a:spcPct val="130000"/>
              </a:lnSpc>
              <a:spcBef>
                <a:spcPts val="2100"/>
              </a:spcBef>
              <a:spcAft>
                <a:spcPts val="0"/>
              </a:spcAft>
              <a:buClr>
                <a:srgbClr val="212B36"/>
              </a:buClr>
              <a:buSzPts val="1900"/>
              <a:buFont typeface="Arial"/>
              <a:buChar char="○"/>
              <a:defRPr sz="1900" b="0" i="0" u="none" strike="noStrike" cap="none">
                <a:solidFill>
                  <a:srgbClr val="212B36"/>
                </a:solidFill>
                <a:latin typeface="Arial"/>
                <a:ea typeface="Arial"/>
                <a:cs typeface="Arial"/>
                <a:sym typeface="Arial"/>
              </a:defRPr>
            </a:lvl2pPr>
            <a:lvl3pPr marL="1371600" marR="0" lvl="2" indent="-349250" algn="l" rtl="0">
              <a:lnSpc>
                <a:spcPct val="130000"/>
              </a:lnSpc>
              <a:spcBef>
                <a:spcPts val="2100"/>
              </a:spcBef>
              <a:spcAft>
                <a:spcPts val="0"/>
              </a:spcAft>
              <a:buClr>
                <a:srgbClr val="212B36"/>
              </a:buClr>
              <a:buSzPts val="1900"/>
              <a:buFont typeface="Arial"/>
              <a:buChar char="■"/>
              <a:defRPr sz="1900" b="0" i="0" u="none" strike="noStrike" cap="none">
                <a:solidFill>
                  <a:srgbClr val="212B36"/>
                </a:solidFill>
                <a:latin typeface="Arial"/>
                <a:ea typeface="Arial"/>
                <a:cs typeface="Arial"/>
                <a:sym typeface="Arial"/>
              </a:defRPr>
            </a:lvl3pPr>
            <a:lvl4pPr marL="1828800" marR="0" lvl="3" indent="-349250" algn="l" rtl="0">
              <a:lnSpc>
                <a:spcPct val="130000"/>
              </a:lnSpc>
              <a:spcBef>
                <a:spcPts val="2100"/>
              </a:spcBef>
              <a:spcAft>
                <a:spcPts val="0"/>
              </a:spcAft>
              <a:buClr>
                <a:srgbClr val="212B36"/>
              </a:buClr>
              <a:buSzPts val="1900"/>
              <a:buFont typeface="Arial"/>
              <a:buChar char="●"/>
              <a:defRPr sz="1900" b="0" i="0" u="none" strike="noStrike" cap="none">
                <a:solidFill>
                  <a:srgbClr val="212B36"/>
                </a:solidFill>
                <a:latin typeface="Arial"/>
                <a:ea typeface="Arial"/>
                <a:cs typeface="Arial"/>
                <a:sym typeface="Arial"/>
              </a:defRPr>
            </a:lvl4pPr>
            <a:lvl5pPr marL="2286000" marR="0" lvl="4" indent="-349250" algn="l" rtl="0">
              <a:lnSpc>
                <a:spcPct val="130000"/>
              </a:lnSpc>
              <a:spcBef>
                <a:spcPts val="2100"/>
              </a:spcBef>
              <a:spcAft>
                <a:spcPts val="0"/>
              </a:spcAft>
              <a:buClr>
                <a:srgbClr val="212B36"/>
              </a:buClr>
              <a:buSzPts val="1900"/>
              <a:buFont typeface="Arial"/>
              <a:buChar char="○"/>
              <a:defRPr sz="1900" b="0" i="0" u="none" strike="noStrike" cap="none">
                <a:solidFill>
                  <a:srgbClr val="212B36"/>
                </a:solidFill>
                <a:latin typeface="Arial"/>
                <a:ea typeface="Arial"/>
                <a:cs typeface="Arial"/>
                <a:sym typeface="Arial"/>
              </a:defRPr>
            </a:lvl5pPr>
            <a:lvl6pPr marL="2743200" marR="0" lvl="5" indent="-349250" algn="l" rtl="0">
              <a:lnSpc>
                <a:spcPct val="130000"/>
              </a:lnSpc>
              <a:spcBef>
                <a:spcPts val="2100"/>
              </a:spcBef>
              <a:spcAft>
                <a:spcPts val="0"/>
              </a:spcAft>
              <a:buClr>
                <a:srgbClr val="212B36"/>
              </a:buClr>
              <a:buSzPts val="1900"/>
              <a:buFont typeface="Arial"/>
              <a:buChar char="■"/>
              <a:defRPr sz="1900" b="0" i="0" u="none" strike="noStrike" cap="none">
                <a:solidFill>
                  <a:srgbClr val="212B36"/>
                </a:solidFill>
                <a:latin typeface="Arial"/>
                <a:ea typeface="Arial"/>
                <a:cs typeface="Arial"/>
                <a:sym typeface="Arial"/>
              </a:defRPr>
            </a:lvl6pPr>
            <a:lvl7pPr marL="3200400" marR="0" lvl="6" indent="-349250" algn="l" rtl="0">
              <a:lnSpc>
                <a:spcPct val="130000"/>
              </a:lnSpc>
              <a:spcBef>
                <a:spcPts val="2100"/>
              </a:spcBef>
              <a:spcAft>
                <a:spcPts val="0"/>
              </a:spcAft>
              <a:buClr>
                <a:srgbClr val="212B36"/>
              </a:buClr>
              <a:buSzPts val="1900"/>
              <a:buFont typeface="Arial"/>
              <a:buChar char="●"/>
              <a:defRPr sz="1900" b="0" i="0" u="none" strike="noStrike" cap="none">
                <a:solidFill>
                  <a:srgbClr val="212B36"/>
                </a:solidFill>
                <a:latin typeface="Arial"/>
                <a:ea typeface="Arial"/>
                <a:cs typeface="Arial"/>
                <a:sym typeface="Arial"/>
              </a:defRPr>
            </a:lvl7pPr>
            <a:lvl8pPr marL="3657600" marR="0" lvl="7" indent="-349250" algn="l" rtl="0">
              <a:lnSpc>
                <a:spcPct val="130000"/>
              </a:lnSpc>
              <a:spcBef>
                <a:spcPts val="2100"/>
              </a:spcBef>
              <a:spcAft>
                <a:spcPts val="0"/>
              </a:spcAft>
              <a:buClr>
                <a:srgbClr val="212B36"/>
              </a:buClr>
              <a:buSzPts val="1900"/>
              <a:buFont typeface="Arial"/>
              <a:buChar char="○"/>
              <a:defRPr sz="1900" b="0" i="0" u="none" strike="noStrike" cap="none">
                <a:solidFill>
                  <a:srgbClr val="212B36"/>
                </a:solidFill>
                <a:latin typeface="Arial"/>
                <a:ea typeface="Arial"/>
                <a:cs typeface="Arial"/>
                <a:sym typeface="Arial"/>
              </a:defRPr>
            </a:lvl8pPr>
            <a:lvl9pPr marL="4114800" marR="0" lvl="8" indent="-349250" algn="l" rtl="0">
              <a:lnSpc>
                <a:spcPct val="130000"/>
              </a:lnSpc>
              <a:spcBef>
                <a:spcPts val="2100"/>
              </a:spcBef>
              <a:spcAft>
                <a:spcPts val="2100"/>
              </a:spcAft>
              <a:buClr>
                <a:srgbClr val="212B36"/>
              </a:buClr>
              <a:buSzPts val="1900"/>
              <a:buFont typeface="Arial"/>
              <a:buChar char="■"/>
              <a:defRPr sz="1900" b="0" i="0" u="none" strike="noStrike" cap="none">
                <a:solidFill>
                  <a:srgbClr val="212B36"/>
                </a:solidFill>
                <a:latin typeface="Arial"/>
                <a:ea typeface="Arial"/>
                <a:cs typeface="Arial"/>
                <a:sym typeface="Arial"/>
              </a:defRPr>
            </a:lvl9pPr>
          </a:lstStyle>
          <a:p>
            <a:endParaRPr/>
          </a:p>
        </p:txBody>
      </p:sp>
      <p:sp>
        <p:nvSpPr>
          <p:cNvPr id="12" name="Google Shape;12;g12050c48d5f_2_0"/>
          <p:cNvSpPr txBox="1">
            <a:spLocks noGrp="1"/>
          </p:cNvSpPr>
          <p:nvPr>
            <p:ph type="sldNum" idx="12"/>
          </p:nvPr>
        </p:nvSpPr>
        <p:spPr>
          <a:xfrm>
            <a:off x="11296610" y="6217622"/>
            <a:ext cx="731600" cy="5248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rgbClr val="63738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5"/>
        <p:cNvGrpSpPr/>
        <p:nvPr/>
      </p:nvGrpSpPr>
      <p:grpSpPr>
        <a:xfrm>
          <a:off x="0" y="0"/>
          <a:ext cx="0" cy="0"/>
          <a:chOff x="0" y="0"/>
          <a:chExt cx="0" cy="0"/>
        </a:xfrm>
      </p:grpSpPr>
      <p:sp>
        <p:nvSpPr>
          <p:cNvPr id="126" name="Google Shape;12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accent1"/>
              </a:buClr>
              <a:buSzPts val="2700"/>
              <a:buFont typeface="Tahoma"/>
              <a:buNone/>
              <a:defRPr sz="2700" b="1" i="0" u="none" strike="noStrike" cap="none">
                <a:solidFill>
                  <a:schemeClr val="accent1"/>
                </a:solidFill>
                <a:latin typeface="Tahoma"/>
                <a:ea typeface="Tahoma"/>
                <a:cs typeface="Tahoma"/>
                <a:sym typeface="Tahom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7" name="Google Shape;127;p2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Times New Roman"/>
                <a:ea typeface="Times New Roman"/>
                <a:cs typeface="Times New Roman"/>
                <a:sym typeface="Times New Roman"/>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28" name="Google Shape;128;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29" name="Google Shape;129;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30" name="Google Shape;130;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6.xml"/><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5.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3.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25.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6.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jpg"/><Relationship Id="rId10" Type="http://schemas.openxmlformats.org/officeDocument/2006/relationships/image" Target="../media/image15.png"/><Relationship Id="rId4" Type="http://schemas.openxmlformats.org/officeDocument/2006/relationships/image" Target="../media/image9.jp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5.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3"/>
        <p:cNvGrpSpPr/>
        <p:nvPr/>
      </p:nvGrpSpPr>
      <p:grpSpPr>
        <a:xfrm>
          <a:off x="0" y="0"/>
          <a:ext cx="0" cy="0"/>
          <a:chOff x="0" y="0"/>
          <a:chExt cx="0" cy="0"/>
        </a:xfrm>
      </p:grpSpPr>
      <p:sp>
        <p:nvSpPr>
          <p:cNvPr id="154" name="Google Shape;154;p5"/>
          <p:cNvSpPr txBox="1">
            <a:spLocks noGrp="1"/>
          </p:cNvSpPr>
          <p:nvPr>
            <p:ph type="ctrTitle"/>
          </p:nvPr>
        </p:nvSpPr>
        <p:spPr>
          <a:xfrm>
            <a:off x="957800" y="1512041"/>
            <a:ext cx="9666800" cy="2364800"/>
          </a:xfrm>
          <a:prstGeom prst="rect">
            <a:avLst/>
          </a:prstGeom>
          <a:noFill/>
          <a:ln>
            <a:noFill/>
          </a:ln>
        </p:spPr>
        <p:txBody>
          <a:bodyPr spcFirstLastPara="1" wrap="square" lIns="121900" tIns="121900" rIns="121900" bIns="121900" anchor="b" anchorCtr="0">
            <a:noAutofit/>
          </a:bodyPr>
          <a:lstStyle/>
          <a:p>
            <a:pPr marL="0" lvl="0" indent="0" algn="l" rtl="0">
              <a:lnSpc>
                <a:spcPct val="100000"/>
              </a:lnSpc>
              <a:spcBef>
                <a:spcPts val="0"/>
              </a:spcBef>
              <a:spcAft>
                <a:spcPts val="0"/>
              </a:spcAft>
              <a:buClr>
                <a:schemeClr val="lt1"/>
              </a:buClr>
              <a:buSzPts val="6900"/>
              <a:buFont typeface="Arvo"/>
              <a:buNone/>
            </a:pPr>
            <a:r>
              <a:rPr lang="en-US" sz="3600">
                <a:latin typeface="Arial Black"/>
                <a:ea typeface="Arial Black"/>
                <a:cs typeface="Arial Black"/>
                <a:sym typeface="Arial Black"/>
              </a:rPr>
              <a:t>NSF CAREER Mock Review Panels</a:t>
            </a:r>
            <a:r>
              <a:rPr lang="en-US" sz="4800">
                <a:latin typeface="Arial Black"/>
                <a:ea typeface="Arial Black"/>
                <a:cs typeface="Arial Black"/>
                <a:sym typeface="Arial Black"/>
              </a:rPr>
              <a:t> </a:t>
            </a:r>
            <a:r>
              <a:rPr lang="en-US" sz="3200">
                <a:latin typeface="Arial Black"/>
                <a:ea typeface="Arial Black"/>
                <a:cs typeface="Arial Black"/>
                <a:sym typeface="Arial Black"/>
              </a:rPr>
              <a:t>Strategies for Success</a:t>
            </a:r>
            <a:endParaRPr sz="3600"/>
          </a:p>
        </p:txBody>
      </p:sp>
      <p:sp>
        <p:nvSpPr>
          <p:cNvPr id="155" name="Google Shape;155;p5"/>
          <p:cNvSpPr txBox="1">
            <a:spLocks noGrp="1"/>
          </p:cNvSpPr>
          <p:nvPr>
            <p:ph type="subTitle" idx="1"/>
          </p:nvPr>
        </p:nvSpPr>
        <p:spPr>
          <a:xfrm>
            <a:off x="328773" y="4024174"/>
            <a:ext cx="11548153" cy="2520463"/>
          </a:xfrm>
          <a:prstGeom prst="rect">
            <a:avLst/>
          </a:prstGeom>
          <a:solidFill>
            <a:schemeClr val="dk1">
              <a:alpha val="61960"/>
            </a:schemeClr>
          </a:solidFill>
          <a:ln>
            <a:noFill/>
          </a:ln>
        </p:spPr>
        <p:txBody>
          <a:bodyPr spcFirstLastPara="1" wrap="square" lIns="822950" tIns="274300" rIns="121900" bIns="121900" anchor="t" anchorCtr="0">
            <a:noAutofit/>
          </a:bodyPr>
          <a:lstStyle/>
          <a:p>
            <a:pPr marL="0" lvl="0" indent="0" algn="l" rtl="0">
              <a:lnSpc>
                <a:spcPct val="114000"/>
              </a:lnSpc>
              <a:spcBef>
                <a:spcPts val="0"/>
              </a:spcBef>
              <a:spcAft>
                <a:spcPts val="0"/>
              </a:spcAft>
              <a:buSzPts val="2700"/>
              <a:buNone/>
            </a:pPr>
            <a:r>
              <a:rPr lang="en-US" sz="2000">
                <a:latin typeface="Roboto"/>
                <a:ea typeface="Roboto"/>
                <a:cs typeface="Roboto"/>
                <a:sym typeface="Roboto"/>
              </a:rPr>
              <a:t>Beth Hodges, MSW Florida State University </a:t>
            </a:r>
            <a:endParaRPr sz="2000">
              <a:solidFill>
                <a:srgbClr val="E9F2F5"/>
              </a:solidFill>
              <a:latin typeface="Roboto"/>
              <a:ea typeface="Roboto"/>
              <a:cs typeface="Roboto"/>
              <a:sym typeface="Roboto"/>
            </a:endParaRPr>
          </a:p>
          <a:p>
            <a:pPr marL="0" lvl="0" indent="0" algn="l" rtl="0">
              <a:lnSpc>
                <a:spcPct val="114000"/>
              </a:lnSpc>
              <a:spcBef>
                <a:spcPts val="0"/>
              </a:spcBef>
              <a:spcAft>
                <a:spcPts val="0"/>
              </a:spcAft>
              <a:buClr>
                <a:schemeClr val="dk1"/>
              </a:buClr>
              <a:buSzPts val="1500"/>
              <a:buFont typeface="Arial"/>
              <a:buNone/>
            </a:pPr>
            <a:r>
              <a:rPr lang="en-US" sz="2000">
                <a:latin typeface="Roboto"/>
                <a:ea typeface="Roboto"/>
                <a:cs typeface="Roboto"/>
                <a:sym typeface="Roboto"/>
              </a:rPr>
              <a:t>Elizabeth Festa, Ph.D.  Rice University </a:t>
            </a:r>
            <a:endParaRPr sz="2000">
              <a:latin typeface="Roboto"/>
              <a:ea typeface="Roboto"/>
              <a:cs typeface="Roboto"/>
              <a:sym typeface="Roboto"/>
            </a:endParaRPr>
          </a:p>
          <a:p>
            <a:pPr marL="0" lvl="0" indent="0" algn="l" rtl="0">
              <a:lnSpc>
                <a:spcPct val="114000"/>
              </a:lnSpc>
              <a:spcBef>
                <a:spcPts val="0"/>
              </a:spcBef>
              <a:spcAft>
                <a:spcPts val="0"/>
              </a:spcAft>
              <a:buSzPts val="2700"/>
              <a:buNone/>
            </a:pPr>
            <a:r>
              <a:rPr lang="en-US" sz="2000">
                <a:latin typeface="Roboto"/>
                <a:ea typeface="Roboto"/>
                <a:cs typeface="Roboto"/>
                <a:sym typeface="Roboto"/>
              </a:rPr>
              <a:t>Missy Jenkins, MS, MPPA Texas Tech University </a:t>
            </a:r>
            <a:endParaRPr sz="2000">
              <a:latin typeface="Roboto"/>
              <a:ea typeface="Roboto"/>
              <a:cs typeface="Roboto"/>
              <a:sym typeface="Roboto"/>
            </a:endParaRPr>
          </a:p>
          <a:p>
            <a:pPr marL="0" lvl="0" indent="0" algn="l" rtl="0">
              <a:lnSpc>
                <a:spcPct val="114000"/>
              </a:lnSpc>
              <a:spcBef>
                <a:spcPts val="0"/>
              </a:spcBef>
              <a:spcAft>
                <a:spcPts val="0"/>
              </a:spcAft>
              <a:buSzPts val="2700"/>
              <a:buNone/>
            </a:pPr>
            <a:r>
              <a:rPr lang="en-US" sz="2000">
                <a:latin typeface="Roboto"/>
                <a:ea typeface="Roboto"/>
                <a:cs typeface="Roboto"/>
                <a:sym typeface="Roboto"/>
              </a:rPr>
              <a:t>Jessica Venable, Ph.D. Thorn Run Partners </a:t>
            </a:r>
            <a:endParaRPr sz="2000">
              <a:latin typeface="Roboto"/>
              <a:ea typeface="Roboto"/>
              <a:cs typeface="Roboto"/>
              <a:sym typeface="Roboto"/>
            </a:endParaRPr>
          </a:p>
          <a:p>
            <a:pPr marL="0" lvl="0" indent="0" algn="l" rtl="0">
              <a:lnSpc>
                <a:spcPct val="100000"/>
              </a:lnSpc>
              <a:spcBef>
                <a:spcPts val="0"/>
              </a:spcBef>
              <a:spcAft>
                <a:spcPts val="0"/>
              </a:spcAft>
              <a:buSzPts val="2700"/>
              <a:buNone/>
            </a:pPr>
            <a:endParaRPr sz="2000">
              <a:latin typeface="Roboto"/>
              <a:ea typeface="Roboto"/>
              <a:cs typeface="Roboto"/>
              <a:sym typeface="Roboto"/>
            </a:endParaRPr>
          </a:p>
          <a:p>
            <a:pPr marL="0" lvl="0" indent="0" algn="l" rtl="0">
              <a:lnSpc>
                <a:spcPct val="100000"/>
              </a:lnSpc>
              <a:spcBef>
                <a:spcPts val="0"/>
              </a:spcBef>
              <a:spcAft>
                <a:spcPts val="0"/>
              </a:spcAft>
              <a:buSzPts val="2700"/>
              <a:buNone/>
            </a:pPr>
            <a:r>
              <a:rPr lang="en-US" sz="2000">
                <a:latin typeface="Roboto"/>
                <a:ea typeface="Roboto"/>
                <a:cs typeface="Roboto"/>
                <a:sym typeface="Roboto"/>
              </a:rPr>
              <a:t>NORDP 2022 National Conference</a:t>
            </a:r>
            <a:endParaRPr sz="2000">
              <a:latin typeface="Roboto"/>
              <a:ea typeface="Roboto"/>
              <a:cs typeface="Roboto"/>
              <a:sym typeface="Roboto"/>
            </a:endParaRPr>
          </a:p>
        </p:txBody>
      </p:sp>
      <p:pic>
        <p:nvPicPr>
          <p:cNvPr id="156" name="Google Shape;156;p5"/>
          <p:cNvPicPr preferRelativeResize="0"/>
          <p:nvPr/>
        </p:nvPicPr>
        <p:blipFill rotWithShape="1">
          <a:blip r:embed="rId3">
            <a:alphaModFix/>
          </a:blip>
          <a:srcRect/>
          <a:stretch/>
        </p:blipFill>
        <p:spPr>
          <a:xfrm>
            <a:off x="8469964" y="3828958"/>
            <a:ext cx="3239150" cy="222877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278"/>
        <p:cNvGrpSpPr/>
        <p:nvPr/>
      </p:nvGrpSpPr>
      <p:grpSpPr>
        <a:xfrm>
          <a:off x="0" y="0"/>
          <a:ext cx="0" cy="0"/>
          <a:chOff x="0" y="0"/>
          <a:chExt cx="0" cy="0"/>
        </a:xfrm>
      </p:grpSpPr>
      <p:sp>
        <p:nvSpPr>
          <p:cNvPr id="279" name="Google Shape;279;p18"/>
          <p:cNvSpPr txBox="1"/>
          <p:nvPr/>
        </p:nvSpPr>
        <p:spPr>
          <a:xfrm flipH="1">
            <a:off x="0" y="5823461"/>
            <a:ext cx="12192000" cy="1034539"/>
          </a:xfrm>
          <a:prstGeom prst="rect">
            <a:avLst/>
          </a:prstGeom>
          <a:solidFill>
            <a:srgbClr val="002060">
              <a:alpha val="83529"/>
            </a:srgbClr>
          </a:solidFill>
          <a:ln>
            <a:noFill/>
          </a:ln>
        </p:spPr>
        <p:txBody>
          <a:bodyPr spcFirstLastPara="1" wrap="square" lIns="365750" tIns="45700" rIns="91425" bIns="45700" anchor="t" anchorCtr="0">
            <a:noAutofit/>
          </a:bodyPr>
          <a:lstStyle/>
          <a:p>
            <a:pPr marL="0" marR="0" lvl="0" indent="0" algn="l" rtl="0">
              <a:lnSpc>
                <a:spcPct val="100000"/>
              </a:lnSpc>
              <a:spcBef>
                <a:spcPts val="0"/>
              </a:spcBef>
              <a:spcAft>
                <a:spcPts val="0"/>
              </a:spcAft>
              <a:buClr>
                <a:srgbClr val="000000"/>
              </a:buClr>
              <a:buSzPts val="4000"/>
              <a:buFont typeface="Arial"/>
              <a:buNone/>
            </a:pPr>
            <a:r>
              <a:rPr lang="en-US" sz="3600" b="1" i="0" u="none" strike="noStrike" cap="none">
                <a:solidFill>
                  <a:schemeClr val="lt1"/>
                </a:solidFill>
                <a:latin typeface="Arial Black"/>
                <a:ea typeface="Arial Black"/>
                <a:cs typeface="Arial Black"/>
                <a:sym typeface="Arial Black"/>
              </a:rPr>
              <a:t>Motivation</a:t>
            </a:r>
            <a:endParaRPr sz="3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WHY DID YOU DO IT?</a:t>
            </a:r>
            <a:endParaRPr sz="1400" b="0" i="0" u="none" strike="noStrike" cap="none">
              <a:solidFill>
                <a:schemeClr val="lt1"/>
              </a:solidFill>
              <a:latin typeface="Arial"/>
              <a:ea typeface="Arial"/>
              <a:cs typeface="Arial"/>
              <a:sym typeface="Arial"/>
            </a:endParaRPr>
          </a:p>
        </p:txBody>
      </p:sp>
      <p:sp>
        <p:nvSpPr>
          <p:cNvPr id="280" name="Google Shape;280;p18"/>
          <p:cNvSpPr txBox="1"/>
          <p:nvPr/>
        </p:nvSpPr>
        <p:spPr>
          <a:xfrm>
            <a:off x="9442529" y="5571009"/>
            <a:ext cx="2749471"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Created by Chanut is industries,  the Noun Project</a:t>
            </a:r>
            <a:endParaRPr sz="1400" b="0" i="0" u="none" strike="noStrike" cap="none">
              <a:solidFill>
                <a:srgbClr val="000000"/>
              </a:solidFill>
              <a:latin typeface="Arial"/>
              <a:ea typeface="Arial"/>
              <a:cs typeface="Arial"/>
              <a:sym typeface="Arial"/>
            </a:endParaRPr>
          </a:p>
        </p:txBody>
      </p:sp>
      <p:pic>
        <p:nvPicPr>
          <p:cNvPr id="281" name="Google Shape;281;p18"/>
          <p:cNvPicPr preferRelativeResize="0"/>
          <p:nvPr/>
        </p:nvPicPr>
        <p:blipFill rotWithShape="1">
          <a:blip r:embed="rId3">
            <a:alphaModFix/>
          </a:blip>
          <a:srcRect/>
          <a:stretch/>
        </p:blipFill>
        <p:spPr>
          <a:xfrm>
            <a:off x="3511982" y="0"/>
            <a:ext cx="4429125" cy="56864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g11db3a4a215_0_182"/>
          <p:cNvSpPr txBox="1"/>
          <p:nvPr/>
        </p:nvSpPr>
        <p:spPr>
          <a:xfrm>
            <a:off x="124951" y="2099242"/>
            <a:ext cx="5803901" cy="4546957"/>
          </a:xfrm>
          <a:prstGeom prst="rect">
            <a:avLst/>
          </a:prstGeom>
          <a:noFill/>
          <a:ln>
            <a:noFill/>
          </a:ln>
        </p:spPr>
        <p:txBody>
          <a:bodyPr spcFirstLastPara="1" wrap="square" lIns="91425" tIns="0" rIns="91425" bIns="91425" anchor="t" anchorCtr="0">
            <a:noAutofit/>
          </a:bodyPr>
          <a:lstStyle/>
          <a:p>
            <a:pPr marL="398463" marR="548640" lvl="0" indent="0" algn="l" rtl="0">
              <a:lnSpc>
                <a:spcPct val="100000"/>
              </a:lnSpc>
              <a:spcBef>
                <a:spcPts val="600"/>
              </a:spcBef>
              <a:spcAft>
                <a:spcPts val="600"/>
              </a:spcAft>
              <a:buClr>
                <a:srgbClr val="000000"/>
              </a:buClr>
              <a:buSzPts val="3300"/>
              <a:buFont typeface="Arial"/>
              <a:buNone/>
            </a:pPr>
            <a:endParaRPr sz="1000" b="0" i="0" u="none" strike="noStrike" cap="none">
              <a:solidFill>
                <a:srgbClr val="00205B"/>
              </a:solidFill>
              <a:latin typeface="Roboto"/>
              <a:ea typeface="Roboto"/>
              <a:cs typeface="Roboto"/>
              <a:sym typeface="Roboto"/>
            </a:endParaRPr>
          </a:p>
        </p:txBody>
      </p:sp>
      <p:sp>
        <p:nvSpPr>
          <p:cNvPr id="287" name="Google Shape;287;g11db3a4a215_0_182"/>
          <p:cNvSpPr txBox="1">
            <a:spLocks noGrp="1"/>
          </p:cNvSpPr>
          <p:nvPr>
            <p:ph type="title"/>
          </p:nvPr>
        </p:nvSpPr>
        <p:spPr>
          <a:xfrm>
            <a:off x="525875" y="246185"/>
            <a:ext cx="10711500"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sz="2800">
                <a:solidFill>
                  <a:srgbClr val="002060"/>
                </a:solidFill>
                <a:latin typeface="Arial Black"/>
                <a:ea typeface="Arial Black"/>
                <a:cs typeface="Arial Black"/>
                <a:sym typeface="Arial Black"/>
              </a:rPr>
              <a:t>Why include “mock review”?</a:t>
            </a:r>
            <a:endParaRPr sz="2800">
              <a:solidFill>
                <a:srgbClr val="002060"/>
              </a:solidFill>
              <a:latin typeface="Arial Black"/>
              <a:ea typeface="Arial Black"/>
              <a:cs typeface="Arial Black"/>
              <a:sym typeface="Arial Black"/>
            </a:endParaRPr>
          </a:p>
        </p:txBody>
      </p:sp>
      <p:sp>
        <p:nvSpPr>
          <p:cNvPr id="288" name="Google Shape;288;g11db3a4a215_0_182"/>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2300"/>
              <a:buNone/>
            </a:pPr>
            <a:r>
              <a:rPr lang="en-US"/>
              <a:t>Rice University   </a:t>
            </a:r>
            <a:endParaRPr/>
          </a:p>
        </p:txBody>
      </p:sp>
      <p:sp>
        <p:nvSpPr>
          <p:cNvPr id="289" name="Google Shape;289;g11db3a4a215_0_182"/>
          <p:cNvSpPr txBox="1"/>
          <p:nvPr/>
        </p:nvSpPr>
        <p:spPr>
          <a:xfrm>
            <a:off x="5434782" y="1708350"/>
            <a:ext cx="6035370" cy="4937700"/>
          </a:xfrm>
          <a:prstGeom prst="rect">
            <a:avLst/>
          </a:prstGeom>
          <a:noFill/>
          <a:ln>
            <a:noFill/>
          </a:ln>
        </p:spPr>
        <p:txBody>
          <a:bodyPr spcFirstLastPara="1" wrap="square" lIns="91425" tIns="91425" rIns="91425" bIns="91425" anchor="t" anchorCtr="0">
            <a:noAutofit/>
          </a:bodyPr>
          <a:lstStyle/>
          <a:p>
            <a:pPr marL="76200" marR="0" lvl="0" indent="0" algn="l" rtl="0">
              <a:lnSpc>
                <a:spcPct val="100000"/>
              </a:lnSpc>
              <a:spcBef>
                <a:spcPts val="1800"/>
              </a:spcBef>
              <a:spcAft>
                <a:spcPts val="0"/>
              </a:spcAft>
              <a:buClr>
                <a:srgbClr val="000000"/>
              </a:buClr>
              <a:buSzPts val="2400"/>
              <a:buFont typeface="Arial"/>
              <a:buNone/>
            </a:pPr>
            <a:r>
              <a:rPr lang="en-US" sz="2400" b="0" i="0" u="none" strike="noStrike" cap="none">
                <a:solidFill>
                  <a:schemeClr val="dk2"/>
                </a:solidFill>
                <a:latin typeface="Roboto"/>
                <a:ea typeface="Roboto"/>
                <a:cs typeface="Roboto"/>
                <a:sym typeface="Roboto"/>
              </a:rPr>
              <a:t>Have relied solely on small group peer review and RD staff review in past  </a:t>
            </a:r>
            <a:endParaRPr sz="2400" b="0" i="0" u="none" strike="noStrike" cap="none">
              <a:solidFill>
                <a:schemeClr val="dk2"/>
              </a:solidFill>
              <a:latin typeface="Roboto"/>
              <a:ea typeface="Roboto"/>
              <a:cs typeface="Roboto"/>
              <a:sym typeface="Roboto"/>
            </a:endParaRPr>
          </a:p>
          <a:p>
            <a:pPr marL="76200" marR="0" lvl="0" indent="0" algn="l" rtl="0">
              <a:lnSpc>
                <a:spcPct val="100000"/>
              </a:lnSpc>
              <a:spcBef>
                <a:spcPts val="3600"/>
              </a:spcBef>
              <a:spcAft>
                <a:spcPts val="0"/>
              </a:spcAft>
              <a:buClr>
                <a:srgbClr val="000000"/>
              </a:buClr>
              <a:buSzPts val="2400"/>
              <a:buFont typeface="Arial"/>
              <a:buNone/>
            </a:pPr>
            <a:r>
              <a:rPr lang="en-US" sz="2400" b="0" i="0" u="none" strike="noStrike" cap="none">
                <a:solidFill>
                  <a:schemeClr val="dk2"/>
                </a:solidFill>
                <a:latin typeface="Roboto"/>
                <a:ea typeface="Roboto"/>
                <a:cs typeface="Roboto"/>
                <a:sym typeface="Roboto"/>
              </a:rPr>
              <a:t>Preference for RD staff review </a:t>
            </a:r>
            <a:r>
              <a:rPr lang="en-US" sz="2400" b="0" i="1" u="none" strike="noStrike" cap="none">
                <a:solidFill>
                  <a:schemeClr val="dk2"/>
                </a:solidFill>
                <a:latin typeface="Roboto"/>
                <a:ea typeface="Roboto"/>
                <a:cs typeface="Roboto"/>
                <a:sym typeface="Roboto"/>
              </a:rPr>
              <a:t>over </a:t>
            </a:r>
            <a:r>
              <a:rPr lang="en-US" sz="2400" b="0" i="0" u="none" strike="noStrike" cap="none">
                <a:solidFill>
                  <a:schemeClr val="dk2"/>
                </a:solidFill>
                <a:latin typeface="Roboto"/>
                <a:ea typeface="Roboto"/>
                <a:cs typeface="Roboto"/>
                <a:sym typeface="Roboto"/>
              </a:rPr>
              <a:t>peer review* </a:t>
            </a:r>
            <a:endParaRPr sz="2400" b="0" i="0" u="none" strike="noStrike" cap="none">
              <a:solidFill>
                <a:schemeClr val="dk2"/>
              </a:solidFill>
              <a:latin typeface="Roboto"/>
              <a:ea typeface="Roboto"/>
              <a:cs typeface="Roboto"/>
              <a:sym typeface="Roboto"/>
            </a:endParaRPr>
          </a:p>
          <a:p>
            <a:pPr marL="76200" marR="0" lvl="0" indent="0" algn="l" rtl="0">
              <a:lnSpc>
                <a:spcPct val="100000"/>
              </a:lnSpc>
              <a:spcBef>
                <a:spcPts val="3600"/>
              </a:spcBef>
              <a:spcAft>
                <a:spcPts val="0"/>
              </a:spcAft>
              <a:buClr>
                <a:srgbClr val="000000"/>
              </a:buClr>
              <a:buSzPts val="2400"/>
              <a:buFont typeface="Arial"/>
              <a:buNone/>
            </a:pPr>
            <a:r>
              <a:rPr lang="en-US" sz="2400" b="0" i="0" u="none" strike="noStrike" cap="none">
                <a:solidFill>
                  <a:schemeClr val="dk2"/>
                </a:solidFill>
                <a:latin typeface="Roboto"/>
                <a:ea typeface="Roboto"/>
                <a:cs typeface="Roboto"/>
                <a:sym typeface="Roboto"/>
              </a:rPr>
              <a:t>Certain departments / schools underrepresented in the workshop</a:t>
            </a:r>
            <a:endParaRPr sz="2400" b="0" i="0" u="none" strike="noStrike" cap="none">
              <a:solidFill>
                <a:schemeClr val="dk2"/>
              </a:solidFill>
              <a:latin typeface="Roboto"/>
              <a:ea typeface="Roboto"/>
              <a:cs typeface="Roboto"/>
              <a:sym typeface="Roboto"/>
            </a:endParaRPr>
          </a:p>
          <a:p>
            <a:pPr marL="457200" marR="0" lvl="1" indent="-342900" algn="l" rtl="0">
              <a:lnSpc>
                <a:spcPct val="100000"/>
              </a:lnSpc>
              <a:spcBef>
                <a:spcPts val="1200"/>
              </a:spcBef>
              <a:spcAft>
                <a:spcPts val="0"/>
              </a:spcAft>
              <a:buClr>
                <a:schemeClr val="dk2"/>
              </a:buClr>
              <a:buSzPts val="2000"/>
              <a:buFont typeface="Noto Sans Symbols"/>
              <a:buChar char="✔"/>
            </a:pPr>
            <a:r>
              <a:rPr lang="en-US" sz="2000" b="0" i="0" u="none" strike="noStrike" cap="none">
                <a:solidFill>
                  <a:schemeClr val="dk2"/>
                </a:solidFill>
                <a:latin typeface="Roboto"/>
                <a:ea typeface="Roboto"/>
                <a:cs typeface="Roboto"/>
                <a:sym typeface="Roboto"/>
              </a:rPr>
              <a:t>Increase participation but maintain cohort size</a:t>
            </a:r>
            <a:endParaRPr sz="2000" b="0" i="0" u="none" strike="noStrike" cap="none">
              <a:solidFill>
                <a:schemeClr val="dk2"/>
              </a:solidFill>
              <a:latin typeface="Roboto"/>
              <a:ea typeface="Roboto"/>
              <a:cs typeface="Roboto"/>
              <a:sym typeface="Roboto"/>
            </a:endParaRPr>
          </a:p>
          <a:p>
            <a:pPr marL="457200" marR="0" lvl="1" indent="-342900" algn="l" rtl="0">
              <a:lnSpc>
                <a:spcPct val="100000"/>
              </a:lnSpc>
              <a:spcBef>
                <a:spcPts val="600"/>
              </a:spcBef>
              <a:spcAft>
                <a:spcPts val="600"/>
              </a:spcAft>
              <a:buClr>
                <a:schemeClr val="dk2"/>
              </a:buClr>
              <a:buSzPts val="2000"/>
              <a:buFont typeface="Noto Sans Symbols"/>
              <a:buChar char="✔"/>
            </a:pPr>
            <a:r>
              <a:rPr lang="en-US" sz="2000" b="0" i="0" u="none" strike="noStrike" cap="none">
                <a:solidFill>
                  <a:schemeClr val="dk2"/>
                </a:solidFill>
                <a:latin typeface="Roboto"/>
                <a:ea typeface="Roboto"/>
                <a:cs typeface="Roboto"/>
                <a:sym typeface="Roboto"/>
              </a:rPr>
              <a:t>Recruit mock reviewers to advertise RD services</a:t>
            </a:r>
            <a:endParaRPr sz="2000" b="0" i="0" u="none" strike="noStrike" cap="none">
              <a:solidFill>
                <a:schemeClr val="dk2"/>
              </a:solidFill>
              <a:latin typeface="Roboto"/>
              <a:ea typeface="Roboto"/>
              <a:cs typeface="Roboto"/>
              <a:sym typeface="Roboto"/>
            </a:endParaRPr>
          </a:p>
        </p:txBody>
      </p:sp>
      <p:sp>
        <p:nvSpPr>
          <p:cNvPr id="290" name="Google Shape;290;g11db3a4a215_0_182"/>
          <p:cNvSpPr txBox="1"/>
          <p:nvPr/>
        </p:nvSpPr>
        <p:spPr>
          <a:xfrm>
            <a:off x="0" y="1511429"/>
            <a:ext cx="4955458" cy="5331542"/>
          </a:xfrm>
          <a:prstGeom prst="rect">
            <a:avLst/>
          </a:prstGeom>
          <a:solidFill>
            <a:srgbClr val="00205B"/>
          </a:solidFill>
          <a:ln>
            <a:noFill/>
          </a:ln>
        </p:spPr>
        <p:txBody>
          <a:bodyPr spcFirstLastPara="1" wrap="square" lIns="91425" tIns="914400" rIns="91425" bIns="91425" anchor="t" anchorCtr="0">
            <a:noAutofit/>
          </a:bodyPr>
          <a:lstStyle/>
          <a:p>
            <a:pPr marL="548640" marR="548640" lvl="0" indent="0" algn="l" rtl="0">
              <a:lnSpc>
                <a:spcPct val="100000"/>
              </a:lnSpc>
              <a:spcBef>
                <a:spcPts val="0"/>
              </a:spcBef>
              <a:spcAft>
                <a:spcPts val="0"/>
              </a:spcAft>
              <a:buClr>
                <a:srgbClr val="000000"/>
              </a:buClr>
              <a:buSzPts val="3300"/>
              <a:buFont typeface="Arial"/>
              <a:buNone/>
            </a:pPr>
            <a:r>
              <a:rPr lang="en-US" sz="2800" b="1" i="0" u="none" strike="noStrike" cap="none">
                <a:solidFill>
                  <a:schemeClr val="lt1"/>
                </a:solidFill>
                <a:latin typeface="Roboto"/>
                <a:ea typeface="Roboto"/>
                <a:cs typeface="Roboto"/>
                <a:sym typeface="Roboto"/>
              </a:rPr>
              <a:t>Provide technical review</a:t>
            </a:r>
            <a:endParaRPr sz="1400" b="0" i="0" u="none" strike="noStrike" cap="none">
              <a:solidFill>
                <a:srgbClr val="000000"/>
              </a:solidFill>
              <a:latin typeface="Arial"/>
              <a:ea typeface="Arial"/>
              <a:cs typeface="Arial"/>
              <a:sym typeface="Arial"/>
            </a:endParaRPr>
          </a:p>
          <a:p>
            <a:pPr marL="548640" marR="548640" lvl="0" indent="0" algn="l" rtl="0">
              <a:lnSpc>
                <a:spcPct val="100000"/>
              </a:lnSpc>
              <a:spcBef>
                <a:spcPts val="0"/>
              </a:spcBef>
              <a:spcAft>
                <a:spcPts val="0"/>
              </a:spcAft>
              <a:buClr>
                <a:srgbClr val="000000"/>
              </a:buClr>
              <a:buSzPts val="3300"/>
              <a:buFont typeface="Arial"/>
              <a:buNone/>
            </a:pPr>
            <a:endParaRPr sz="2800" b="1" i="0" u="none" strike="noStrike" cap="none">
              <a:solidFill>
                <a:schemeClr val="lt1"/>
              </a:solidFill>
              <a:latin typeface="Roboto"/>
              <a:ea typeface="Roboto"/>
              <a:cs typeface="Roboto"/>
              <a:sym typeface="Roboto"/>
            </a:endParaRPr>
          </a:p>
          <a:p>
            <a:pPr marL="548640" marR="548640" lvl="0" indent="0" algn="l" rtl="0">
              <a:lnSpc>
                <a:spcPct val="100000"/>
              </a:lnSpc>
              <a:spcBef>
                <a:spcPts val="0"/>
              </a:spcBef>
              <a:spcAft>
                <a:spcPts val="0"/>
              </a:spcAft>
              <a:buClr>
                <a:srgbClr val="000000"/>
              </a:buClr>
              <a:buSzPts val="3300"/>
              <a:buFont typeface="Arial"/>
              <a:buNone/>
            </a:pPr>
            <a:r>
              <a:rPr lang="en-US" sz="2800" b="1" i="0" u="none" strike="noStrike" cap="none">
                <a:solidFill>
                  <a:schemeClr val="lt1"/>
                </a:solidFill>
                <a:latin typeface="Roboto"/>
                <a:ea typeface="Roboto"/>
                <a:cs typeface="Roboto"/>
                <a:sym typeface="Roboto"/>
              </a:rPr>
              <a:t>Diversify participation</a:t>
            </a:r>
            <a:endParaRPr sz="1400" b="0" i="0" u="none" strike="noStrike" cap="none">
              <a:solidFill>
                <a:srgbClr val="000000"/>
              </a:solidFill>
              <a:latin typeface="Arial"/>
              <a:ea typeface="Arial"/>
              <a:cs typeface="Arial"/>
              <a:sym typeface="Arial"/>
            </a:endParaRPr>
          </a:p>
        </p:txBody>
      </p:sp>
      <p:grpSp>
        <p:nvGrpSpPr>
          <p:cNvPr id="291" name="Google Shape;291;g11db3a4a215_0_182"/>
          <p:cNvGrpSpPr/>
          <p:nvPr/>
        </p:nvGrpSpPr>
        <p:grpSpPr>
          <a:xfrm>
            <a:off x="728849" y="4600577"/>
            <a:ext cx="3381030" cy="1843168"/>
            <a:chOff x="6168222" y="55452"/>
            <a:chExt cx="2856806" cy="1260286"/>
          </a:xfrm>
        </p:grpSpPr>
        <p:grpSp>
          <p:nvGrpSpPr>
            <p:cNvPr id="292" name="Google Shape;292;g11db3a4a215_0_182"/>
            <p:cNvGrpSpPr/>
            <p:nvPr/>
          </p:nvGrpSpPr>
          <p:grpSpPr>
            <a:xfrm>
              <a:off x="6169742" y="55999"/>
              <a:ext cx="925446" cy="1049686"/>
              <a:chOff x="6169742" y="55999"/>
              <a:chExt cx="925446" cy="1049686"/>
            </a:xfrm>
          </p:grpSpPr>
          <p:sp>
            <p:nvSpPr>
              <p:cNvPr id="293" name="Google Shape;293;g11db3a4a215_0_182"/>
              <p:cNvSpPr/>
              <p:nvPr/>
            </p:nvSpPr>
            <p:spPr>
              <a:xfrm>
                <a:off x="6171376" y="55999"/>
                <a:ext cx="922179" cy="7203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4" name="Google Shape;294;g11db3a4a215_0_182"/>
              <p:cNvSpPr/>
              <p:nvPr/>
            </p:nvSpPr>
            <p:spPr>
              <a:xfrm>
                <a:off x="6169742" y="782519"/>
                <a:ext cx="925446" cy="323166"/>
              </a:xfrm>
              <a:prstGeom prst="rect">
                <a:avLst/>
              </a:prstGeom>
              <a:solidFill>
                <a:srgbClr val="3333FF"/>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4100"/>
                  <a:buFont typeface="Times New Roman"/>
                  <a:buNone/>
                </a:pPr>
                <a:r>
                  <a:rPr lang="en-US" sz="1200" b="0" i="0" u="none" strike="noStrike" cap="none">
                    <a:solidFill>
                      <a:schemeClr val="lt1"/>
                    </a:solidFill>
                    <a:latin typeface="Stardos Stencil"/>
                    <a:ea typeface="Stardos Stencil"/>
                    <a:cs typeface="Stardos Stencil"/>
                    <a:sym typeface="Stardos Stencil"/>
                  </a:rPr>
                  <a:t>Peer</a:t>
                </a:r>
                <a:endParaRPr sz="1200" b="0" i="0" u="none" strike="noStrike" cap="none">
                  <a:solidFill>
                    <a:srgbClr val="000000"/>
                  </a:solidFill>
                  <a:latin typeface="Stardos Stencil"/>
                  <a:ea typeface="Stardos Stencil"/>
                  <a:cs typeface="Stardos Stencil"/>
                  <a:sym typeface="Stardos Stencil"/>
                </a:endParaRPr>
              </a:p>
            </p:txBody>
          </p:sp>
          <p:pic>
            <p:nvPicPr>
              <p:cNvPr id="295" name="Google Shape;295;g11db3a4a215_0_182"/>
              <p:cNvPicPr preferRelativeResize="0"/>
              <p:nvPr/>
            </p:nvPicPr>
            <p:blipFill rotWithShape="1">
              <a:blip r:embed="rId3">
                <a:alphaModFix/>
              </a:blip>
              <a:srcRect/>
              <a:stretch/>
            </p:blipFill>
            <p:spPr>
              <a:xfrm>
                <a:off x="6389529" y="186526"/>
                <a:ext cx="485872" cy="459247"/>
              </a:xfrm>
              <a:prstGeom prst="rect">
                <a:avLst/>
              </a:prstGeom>
              <a:noFill/>
              <a:ln>
                <a:noFill/>
              </a:ln>
            </p:spPr>
          </p:pic>
        </p:grpSp>
        <p:sp>
          <p:nvSpPr>
            <p:cNvPr id="296" name="Google Shape;296;g11db3a4a215_0_182"/>
            <p:cNvSpPr txBox="1"/>
            <p:nvPr/>
          </p:nvSpPr>
          <p:spPr>
            <a:xfrm>
              <a:off x="6168222" y="1105138"/>
              <a:ext cx="2853600" cy="210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700" b="0" i="1" u="none" strike="noStrike" cap="none">
                  <a:solidFill>
                    <a:schemeClr val="lt1"/>
                  </a:solidFill>
                  <a:latin typeface="Times New Roman"/>
                  <a:ea typeface="Times New Roman"/>
                  <a:cs typeface="Times New Roman"/>
                  <a:sym typeface="Times New Roman"/>
                </a:rPr>
                <a:t>Credit: “Peer review” (Cody Foss) “Panel” (Adrien Coquet); “Develop” (Flatart). https://thenounproject.com/icon/develop-2933495/</a:t>
              </a:r>
              <a:endParaRPr sz="1000" b="0" i="1" u="none" strike="noStrike" cap="none">
                <a:solidFill>
                  <a:schemeClr val="lt1"/>
                </a:solidFill>
                <a:latin typeface="Arial"/>
                <a:ea typeface="Arial"/>
                <a:cs typeface="Arial"/>
                <a:sym typeface="Arial"/>
              </a:endParaRPr>
            </a:p>
          </p:txBody>
        </p:sp>
        <p:grpSp>
          <p:nvGrpSpPr>
            <p:cNvPr id="297" name="Google Shape;297;g11db3a4a215_0_182"/>
            <p:cNvGrpSpPr/>
            <p:nvPr/>
          </p:nvGrpSpPr>
          <p:grpSpPr>
            <a:xfrm>
              <a:off x="7133519" y="55452"/>
              <a:ext cx="927731" cy="1049687"/>
              <a:chOff x="7144669" y="55452"/>
              <a:chExt cx="927731" cy="1049687"/>
            </a:xfrm>
          </p:grpSpPr>
          <p:sp>
            <p:nvSpPr>
              <p:cNvPr id="298" name="Google Shape;298;g11db3a4a215_0_182"/>
              <p:cNvSpPr/>
              <p:nvPr/>
            </p:nvSpPr>
            <p:spPr>
              <a:xfrm>
                <a:off x="7147445" y="55452"/>
                <a:ext cx="922179" cy="7203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9" name="Google Shape;299;g11db3a4a215_0_182"/>
              <p:cNvSpPr/>
              <p:nvPr/>
            </p:nvSpPr>
            <p:spPr>
              <a:xfrm>
                <a:off x="7144669" y="782521"/>
                <a:ext cx="927731" cy="322618"/>
              </a:xfrm>
              <a:prstGeom prst="rect">
                <a:avLst/>
              </a:prstGeom>
              <a:solidFill>
                <a:srgbClr val="3366CC"/>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4100"/>
                  <a:buFont typeface="Times New Roman"/>
                  <a:buNone/>
                </a:pPr>
                <a:r>
                  <a:rPr lang="en-US" sz="1200" b="0" i="0" u="none" strike="noStrike" cap="none">
                    <a:solidFill>
                      <a:schemeClr val="lt1"/>
                    </a:solidFill>
                    <a:latin typeface="Stardos Stencil"/>
                    <a:ea typeface="Stardos Stencil"/>
                    <a:cs typeface="Stardos Stencil"/>
                    <a:sym typeface="Stardos Stencil"/>
                  </a:rPr>
                  <a:t>RD</a:t>
                </a:r>
                <a:endParaRPr sz="1200" b="0" i="0" u="none" strike="noStrike" cap="none">
                  <a:solidFill>
                    <a:srgbClr val="000000"/>
                  </a:solidFill>
                  <a:latin typeface="Stardos Stencil"/>
                  <a:ea typeface="Stardos Stencil"/>
                  <a:cs typeface="Stardos Stencil"/>
                  <a:sym typeface="Stardos Stencil"/>
                </a:endParaRPr>
              </a:p>
            </p:txBody>
          </p:sp>
          <p:pic>
            <p:nvPicPr>
              <p:cNvPr id="300" name="Google Shape;300;g11db3a4a215_0_182"/>
              <p:cNvPicPr preferRelativeResize="0"/>
              <p:nvPr/>
            </p:nvPicPr>
            <p:blipFill rotWithShape="1">
              <a:blip r:embed="rId4">
                <a:alphaModFix/>
              </a:blip>
              <a:srcRect/>
              <a:stretch/>
            </p:blipFill>
            <p:spPr>
              <a:xfrm>
                <a:off x="7330478" y="150326"/>
                <a:ext cx="556112" cy="550461"/>
              </a:xfrm>
              <a:prstGeom prst="rect">
                <a:avLst/>
              </a:prstGeom>
              <a:noFill/>
              <a:ln>
                <a:noFill/>
              </a:ln>
            </p:spPr>
          </p:pic>
        </p:grpSp>
        <p:grpSp>
          <p:nvGrpSpPr>
            <p:cNvPr id="301" name="Google Shape;301;g11db3a4a215_0_182"/>
            <p:cNvGrpSpPr/>
            <p:nvPr/>
          </p:nvGrpSpPr>
          <p:grpSpPr>
            <a:xfrm>
              <a:off x="8099581" y="64006"/>
              <a:ext cx="925447" cy="1041134"/>
              <a:chOff x="8099581" y="64006"/>
              <a:chExt cx="925447" cy="1041134"/>
            </a:xfrm>
          </p:grpSpPr>
          <p:sp>
            <p:nvSpPr>
              <p:cNvPr id="302" name="Google Shape;302;g11db3a4a215_0_182"/>
              <p:cNvSpPr/>
              <p:nvPr/>
            </p:nvSpPr>
            <p:spPr>
              <a:xfrm>
                <a:off x="8101215" y="64006"/>
                <a:ext cx="922179" cy="7203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g11db3a4a215_0_182"/>
              <p:cNvSpPr/>
              <p:nvPr/>
            </p:nvSpPr>
            <p:spPr>
              <a:xfrm>
                <a:off x="8099581" y="782522"/>
                <a:ext cx="925447" cy="322618"/>
              </a:xfrm>
              <a:prstGeom prst="rect">
                <a:avLst/>
              </a:prstGeom>
              <a:solidFill>
                <a:srgbClr val="006699"/>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4100"/>
                  <a:buFont typeface="Times New Roman"/>
                  <a:buNone/>
                </a:pPr>
                <a:r>
                  <a:rPr lang="en-US" sz="1200" b="0" i="0" u="none" strike="noStrike" cap="none">
                    <a:solidFill>
                      <a:schemeClr val="lt1"/>
                    </a:solidFill>
                    <a:latin typeface="Stardos Stencil"/>
                    <a:ea typeface="Stardos Stencil"/>
                    <a:cs typeface="Stardos Stencil"/>
                    <a:sym typeface="Stardos Stencil"/>
                  </a:rPr>
                  <a:t>Expert</a:t>
                </a:r>
                <a:endParaRPr sz="1200" b="0" i="0" u="none" strike="noStrike" cap="none">
                  <a:solidFill>
                    <a:srgbClr val="000000"/>
                  </a:solidFill>
                  <a:latin typeface="Stardos Stencil"/>
                  <a:ea typeface="Stardos Stencil"/>
                  <a:cs typeface="Stardos Stencil"/>
                  <a:sym typeface="Stardos Stencil"/>
                </a:endParaRPr>
              </a:p>
            </p:txBody>
          </p:sp>
          <p:pic>
            <p:nvPicPr>
              <p:cNvPr id="304" name="Google Shape;304;g11db3a4a215_0_182"/>
              <p:cNvPicPr preferRelativeResize="0"/>
              <p:nvPr/>
            </p:nvPicPr>
            <p:blipFill rotWithShape="1">
              <a:blip r:embed="rId5">
                <a:alphaModFix/>
              </a:blip>
              <a:srcRect/>
              <a:stretch/>
            </p:blipFill>
            <p:spPr>
              <a:xfrm>
                <a:off x="8119413" y="184166"/>
                <a:ext cx="885783" cy="479981"/>
              </a:xfrm>
              <a:prstGeom prst="rect">
                <a:avLst/>
              </a:prstGeom>
              <a:noFill/>
              <a:ln>
                <a:noFill/>
              </a:ln>
            </p:spPr>
          </p:pic>
        </p:gr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f3ccb6bff2_3_14"/>
          <p:cNvSpPr txBox="1">
            <a:spLocks noGrp="1"/>
          </p:cNvSpPr>
          <p:nvPr>
            <p:ph type="title"/>
          </p:nvPr>
        </p:nvSpPr>
        <p:spPr>
          <a:xfrm>
            <a:off x="525875" y="246185"/>
            <a:ext cx="10711500"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None/>
            </a:pPr>
            <a:r>
              <a:rPr lang="en-US" sz="2800">
                <a:solidFill>
                  <a:srgbClr val="002060"/>
                </a:solidFill>
                <a:latin typeface="Arial Black"/>
                <a:ea typeface="Arial Black"/>
                <a:cs typeface="Arial Black"/>
                <a:sym typeface="Arial Black"/>
              </a:rPr>
              <a:t>Why include “mock review”?</a:t>
            </a:r>
            <a:endParaRPr sz="2800">
              <a:solidFill>
                <a:srgbClr val="002060"/>
              </a:solidFill>
              <a:latin typeface="Arial Black"/>
              <a:ea typeface="Arial Black"/>
              <a:cs typeface="Arial Black"/>
              <a:sym typeface="Arial Black"/>
            </a:endParaRPr>
          </a:p>
        </p:txBody>
      </p:sp>
      <p:sp>
        <p:nvSpPr>
          <p:cNvPr id="310" name="Google Shape;310;gf3ccb6bff2_3_14"/>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2300"/>
              <a:buNone/>
            </a:pPr>
            <a:r>
              <a:rPr lang="en-US"/>
              <a:t>Florida State University</a:t>
            </a:r>
            <a:endParaRPr/>
          </a:p>
        </p:txBody>
      </p:sp>
      <p:sp>
        <p:nvSpPr>
          <p:cNvPr id="311" name="Google Shape;311;gf3ccb6bff2_3_14"/>
          <p:cNvSpPr txBox="1"/>
          <p:nvPr/>
        </p:nvSpPr>
        <p:spPr>
          <a:xfrm>
            <a:off x="5538020" y="1708350"/>
            <a:ext cx="6089896" cy="4937700"/>
          </a:xfrm>
          <a:prstGeom prst="rect">
            <a:avLst/>
          </a:prstGeom>
          <a:noFill/>
          <a:ln>
            <a:noFill/>
          </a:ln>
        </p:spPr>
        <p:txBody>
          <a:bodyPr spcFirstLastPara="1" wrap="square" lIns="91425" tIns="91425" rIns="91425" bIns="91425" anchor="t" anchorCtr="0">
            <a:noAutofit/>
          </a:bodyPr>
          <a:lstStyle/>
          <a:p>
            <a:pPr marL="76200" marR="0" lvl="0" indent="0" algn="l" rtl="0">
              <a:lnSpc>
                <a:spcPct val="100000"/>
              </a:lnSpc>
              <a:spcBef>
                <a:spcPts val="1800"/>
              </a:spcBef>
              <a:spcAft>
                <a:spcPts val="0"/>
              </a:spcAft>
              <a:buClr>
                <a:srgbClr val="000000"/>
              </a:buClr>
              <a:buSzPts val="2400"/>
              <a:buFont typeface="Arial"/>
              <a:buNone/>
            </a:pPr>
            <a:r>
              <a:rPr lang="en-US" sz="2400" b="0" i="0" u="none" strike="noStrike" cap="none">
                <a:solidFill>
                  <a:schemeClr val="dk2"/>
                </a:solidFill>
                <a:latin typeface="Roboto"/>
                <a:ea typeface="Roboto"/>
                <a:cs typeface="Roboto"/>
                <a:sym typeface="Roboto"/>
              </a:rPr>
              <a:t>Provide detailed feedback as a way of improving competitiveness</a:t>
            </a:r>
            <a:endParaRPr sz="2400" b="0" i="0" u="none" strike="noStrike" cap="none">
              <a:solidFill>
                <a:schemeClr val="dk2"/>
              </a:solidFill>
              <a:latin typeface="Roboto"/>
              <a:ea typeface="Roboto"/>
              <a:cs typeface="Roboto"/>
              <a:sym typeface="Roboto"/>
            </a:endParaRPr>
          </a:p>
          <a:p>
            <a:pPr marL="76200" marR="0" lvl="0" indent="0" algn="l" rtl="0">
              <a:lnSpc>
                <a:spcPct val="100000"/>
              </a:lnSpc>
              <a:spcBef>
                <a:spcPts val="1800"/>
              </a:spcBef>
              <a:spcAft>
                <a:spcPts val="0"/>
              </a:spcAft>
              <a:buClr>
                <a:srgbClr val="000000"/>
              </a:buClr>
              <a:buSzPts val="1600"/>
              <a:buFont typeface="Arial"/>
              <a:buNone/>
            </a:pPr>
            <a:endParaRPr sz="1600" b="0" i="0" u="none" strike="noStrike" cap="none">
              <a:solidFill>
                <a:schemeClr val="dk2"/>
              </a:solidFill>
              <a:latin typeface="Roboto"/>
              <a:ea typeface="Roboto"/>
              <a:cs typeface="Roboto"/>
              <a:sym typeface="Roboto"/>
            </a:endParaRPr>
          </a:p>
          <a:p>
            <a:pPr marL="76200" marR="0" lvl="0" indent="0" algn="l" rtl="0">
              <a:lnSpc>
                <a:spcPct val="100000"/>
              </a:lnSpc>
              <a:spcBef>
                <a:spcPts val="1800"/>
              </a:spcBef>
              <a:spcAft>
                <a:spcPts val="0"/>
              </a:spcAft>
              <a:buClr>
                <a:srgbClr val="000000"/>
              </a:buClr>
              <a:buSzPts val="2400"/>
              <a:buFont typeface="Arial"/>
              <a:buNone/>
            </a:pPr>
            <a:r>
              <a:rPr lang="en-US" sz="2400" b="0" i="0" u="none" strike="noStrike" cap="none">
                <a:solidFill>
                  <a:schemeClr val="dk2"/>
                </a:solidFill>
                <a:latin typeface="Roboto"/>
                <a:ea typeface="Roboto"/>
                <a:cs typeface="Roboto"/>
                <a:sym typeface="Roboto"/>
              </a:rPr>
              <a:t>Increase NSF CAREER award numbers as a subset of activities metric for preeminence status</a:t>
            </a:r>
            <a:endParaRPr sz="2400" b="0" i="0" u="none" strike="noStrike" cap="none">
              <a:solidFill>
                <a:schemeClr val="dk2"/>
              </a:solidFill>
              <a:latin typeface="Roboto"/>
              <a:ea typeface="Roboto"/>
              <a:cs typeface="Roboto"/>
              <a:sym typeface="Roboto"/>
            </a:endParaRPr>
          </a:p>
        </p:txBody>
      </p:sp>
      <p:sp>
        <p:nvSpPr>
          <p:cNvPr id="312" name="Google Shape;312;gf3ccb6bff2_3_14"/>
          <p:cNvSpPr txBox="1"/>
          <p:nvPr/>
        </p:nvSpPr>
        <p:spPr>
          <a:xfrm>
            <a:off x="0" y="1511429"/>
            <a:ext cx="4955458" cy="5331542"/>
          </a:xfrm>
          <a:prstGeom prst="rect">
            <a:avLst/>
          </a:prstGeom>
          <a:solidFill>
            <a:srgbClr val="782F40"/>
          </a:solidFill>
          <a:ln>
            <a:noFill/>
          </a:ln>
        </p:spPr>
        <p:txBody>
          <a:bodyPr spcFirstLastPara="1" wrap="square" lIns="91425" tIns="914400" rIns="91425" bIns="91425" anchor="t" anchorCtr="0">
            <a:noAutofit/>
          </a:bodyPr>
          <a:lstStyle/>
          <a:p>
            <a:pPr marL="548640" marR="548640" lvl="0" indent="0" algn="l" rtl="0">
              <a:lnSpc>
                <a:spcPct val="100000"/>
              </a:lnSpc>
              <a:spcBef>
                <a:spcPts val="0"/>
              </a:spcBef>
              <a:spcAft>
                <a:spcPts val="0"/>
              </a:spcAft>
              <a:buClr>
                <a:srgbClr val="000000"/>
              </a:buClr>
              <a:buSzPts val="3300"/>
              <a:buFont typeface="Arial"/>
              <a:buNone/>
            </a:pPr>
            <a:r>
              <a:rPr lang="en-US" sz="2800" b="1" i="0" u="none" strike="noStrike" cap="none">
                <a:solidFill>
                  <a:schemeClr val="lt1"/>
                </a:solidFill>
                <a:latin typeface="Roboto"/>
                <a:ea typeface="Roboto"/>
                <a:cs typeface="Roboto"/>
                <a:sym typeface="Roboto"/>
              </a:rPr>
              <a:t>Improve proposals to increase success</a:t>
            </a:r>
            <a:endParaRPr sz="1400" b="0" i="0" u="none" strike="noStrike" cap="none">
              <a:solidFill>
                <a:srgbClr val="000000"/>
              </a:solidFill>
              <a:latin typeface="Arial"/>
              <a:ea typeface="Arial"/>
              <a:cs typeface="Arial"/>
              <a:sym typeface="Arial"/>
            </a:endParaRPr>
          </a:p>
          <a:p>
            <a:pPr marL="548640" marR="548640" lvl="0" indent="0" algn="l" rtl="0">
              <a:lnSpc>
                <a:spcPct val="100000"/>
              </a:lnSpc>
              <a:spcBef>
                <a:spcPts val="0"/>
              </a:spcBef>
              <a:spcAft>
                <a:spcPts val="0"/>
              </a:spcAft>
              <a:buClr>
                <a:srgbClr val="000000"/>
              </a:buClr>
              <a:buSzPts val="3300"/>
              <a:buFont typeface="Arial"/>
              <a:buNone/>
            </a:pPr>
            <a:endParaRPr sz="2800" b="1" i="0" u="none" strike="noStrike" cap="none">
              <a:solidFill>
                <a:schemeClr val="lt1"/>
              </a:solidFill>
              <a:latin typeface="Roboto"/>
              <a:ea typeface="Roboto"/>
              <a:cs typeface="Roboto"/>
              <a:sym typeface="Roboto"/>
            </a:endParaRPr>
          </a:p>
          <a:p>
            <a:pPr marL="548640" marR="548640" lvl="0" indent="0" algn="l" rtl="0">
              <a:lnSpc>
                <a:spcPct val="100000"/>
              </a:lnSpc>
              <a:spcBef>
                <a:spcPts val="0"/>
              </a:spcBef>
              <a:spcAft>
                <a:spcPts val="0"/>
              </a:spcAft>
              <a:buClr>
                <a:srgbClr val="000000"/>
              </a:buClr>
              <a:buSzPts val="3300"/>
              <a:buFont typeface="Arial"/>
              <a:buNone/>
            </a:pPr>
            <a:r>
              <a:rPr lang="en-US" sz="2800" b="1" i="0" u="none" strike="noStrike" cap="none">
                <a:solidFill>
                  <a:schemeClr val="lt1"/>
                </a:solidFill>
                <a:latin typeface="Roboto"/>
                <a:ea typeface="Roboto"/>
                <a:cs typeface="Roboto"/>
                <a:sym typeface="Roboto"/>
              </a:rPr>
              <a:t>Address preeminence</a:t>
            </a:r>
            <a:endParaRPr sz="1400" b="0" i="0" u="none" strike="noStrike" cap="none">
              <a:solidFill>
                <a:srgbClr val="000000"/>
              </a:solidFill>
              <a:latin typeface="Arial"/>
              <a:ea typeface="Arial"/>
              <a:cs typeface="Arial"/>
              <a:sym typeface="Arial"/>
            </a:endParaRPr>
          </a:p>
          <a:p>
            <a:pPr marL="548640" marR="548640" lvl="0" indent="0" algn="l" rtl="0">
              <a:lnSpc>
                <a:spcPct val="100000"/>
              </a:lnSpc>
              <a:spcBef>
                <a:spcPts val="0"/>
              </a:spcBef>
              <a:spcAft>
                <a:spcPts val="0"/>
              </a:spcAft>
              <a:buClr>
                <a:srgbClr val="000000"/>
              </a:buClr>
              <a:buSzPts val="3300"/>
              <a:buFont typeface="Arial"/>
              <a:buNone/>
            </a:pPr>
            <a:r>
              <a:rPr lang="en-US" sz="2800" b="1" i="0" u="none" strike="noStrike" cap="none">
                <a:solidFill>
                  <a:schemeClr val="lt1"/>
                </a:solidFill>
                <a:latin typeface="Roboto"/>
                <a:ea typeface="Roboto"/>
                <a:cs typeface="Roboto"/>
                <a:sym typeface="Roboto"/>
              </a:rPr>
              <a:t>metric</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f3ccb6bff2_3_36"/>
          <p:cNvSpPr txBox="1">
            <a:spLocks noGrp="1"/>
          </p:cNvSpPr>
          <p:nvPr>
            <p:ph type="title"/>
          </p:nvPr>
        </p:nvSpPr>
        <p:spPr>
          <a:xfrm>
            <a:off x="525875" y="246185"/>
            <a:ext cx="10711500"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sz="2800">
                <a:solidFill>
                  <a:srgbClr val="002060"/>
                </a:solidFill>
                <a:latin typeface="Arial Black"/>
                <a:ea typeface="Arial Black"/>
                <a:cs typeface="Arial Black"/>
                <a:sym typeface="Arial Black"/>
              </a:rPr>
              <a:t>Why include “mock review”?</a:t>
            </a:r>
            <a:endParaRPr sz="2800">
              <a:latin typeface="Arial Black"/>
              <a:ea typeface="Arial Black"/>
              <a:cs typeface="Arial Black"/>
              <a:sym typeface="Arial Black"/>
            </a:endParaRPr>
          </a:p>
        </p:txBody>
      </p:sp>
      <p:sp>
        <p:nvSpPr>
          <p:cNvPr id="318" name="Google Shape;318;gf3ccb6bff2_3_36"/>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2300"/>
              <a:buNone/>
            </a:pPr>
            <a:r>
              <a:rPr lang="en-US"/>
              <a:t>Texas Tech University</a:t>
            </a:r>
            <a:endParaRPr/>
          </a:p>
        </p:txBody>
      </p:sp>
      <p:sp>
        <p:nvSpPr>
          <p:cNvPr id="319" name="Google Shape;319;gf3ccb6bff2_3_36"/>
          <p:cNvSpPr txBox="1"/>
          <p:nvPr/>
        </p:nvSpPr>
        <p:spPr>
          <a:xfrm>
            <a:off x="5523271" y="1708350"/>
            <a:ext cx="6216445" cy="4937700"/>
          </a:xfrm>
          <a:prstGeom prst="rect">
            <a:avLst/>
          </a:prstGeom>
          <a:noFill/>
          <a:ln>
            <a:noFill/>
          </a:ln>
        </p:spPr>
        <p:txBody>
          <a:bodyPr spcFirstLastPara="1" wrap="square" lIns="91425" tIns="91425" rIns="91425" bIns="91425" anchor="t" anchorCtr="0">
            <a:noAutofit/>
          </a:bodyPr>
          <a:lstStyle/>
          <a:p>
            <a:pPr marL="76200" marR="0" lvl="0" indent="0" algn="l" rtl="0">
              <a:lnSpc>
                <a:spcPct val="100000"/>
              </a:lnSpc>
              <a:spcBef>
                <a:spcPts val="1800"/>
              </a:spcBef>
              <a:spcAft>
                <a:spcPts val="0"/>
              </a:spcAft>
              <a:buClr>
                <a:srgbClr val="000000"/>
              </a:buClr>
              <a:buSzPts val="2400"/>
              <a:buFont typeface="Arial"/>
              <a:buNone/>
            </a:pPr>
            <a:r>
              <a:rPr lang="en-US" sz="2400" b="0" i="0" u="none" strike="noStrike" cap="none">
                <a:solidFill>
                  <a:schemeClr val="dk2"/>
                </a:solidFill>
                <a:latin typeface="Roboto"/>
                <a:ea typeface="Roboto"/>
                <a:cs typeface="Roboto"/>
                <a:sym typeface="Roboto"/>
              </a:rPr>
              <a:t>Increase number and quality of early career award applications, even beyond NSF CAREER</a:t>
            </a:r>
            <a:endParaRPr sz="2400" b="0" i="0" u="none" strike="noStrike" cap="none">
              <a:solidFill>
                <a:schemeClr val="dk2"/>
              </a:solidFill>
              <a:latin typeface="Roboto"/>
              <a:ea typeface="Roboto"/>
              <a:cs typeface="Roboto"/>
              <a:sym typeface="Roboto"/>
            </a:endParaRPr>
          </a:p>
          <a:p>
            <a:pPr marL="76200" marR="0" lvl="0" indent="0" algn="l" rtl="0">
              <a:lnSpc>
                <a:spcPct val="100000"/>
              </a:lnSpc>
              <a:spcBef>
                <a:spcPts val="3600"/>
              </a:spcBef>
              <a:spcAft>
                <a:spcPts val="0"/>
              </a:spcAft>
              <a:buClr>
                <a:srgbClr val="000000"/>
              </a:buClr>
              <a:buSzPts val="2400"/>
              <a:buFont typeface="Arial"/>
              <a:buNone/>
            </a:pPr>
            <a:r>
              <a:rPr lang="en-US" sz="2400" b="0" i="0" u="none" strike="noStrike" cap="none">
                <a:solidFill>
                  <a:schemeClr val="dk2"/>
                </a:solidFill>
                <a:latin typeface="Roboto"/>
                <a:ea typeface="Roboto"/>
                <a:cs typeface="Roboto"/>
                <a:sym typeface="Roboto"/>
              </a:rPr>
              <a:t>Complement and extend early career programming</a:t>
            </a:r>
            <a:endParaRPr sz="2400" b="0" i="0" u="none" strike="noStrike" cap="none">
              <a:solidFill>
                <a:schemeClr val="dk2"/>
              </a:solidFill>
              <a:latin typeface="Roboto"/>
              <a:ea typeface="Roboto"/>
              <a:cs typeface="Roboto"/>
              <a:sym typeface="Roboto"/>
            </a:endParaRPr>
          </a:p>
          <a:p>
            <a:pPr marL="574675" marR="0" lvl="1" indent="-342900" algn="l" rtl="0">
              <a:lnSpc>
                <a:spcPct val="100000"/>
              </a:lnSpc>
              <a:spcBef>
                <a:spcPts val="1200"/>
              </a:spcBef>
              <a:spcAft>
                <a:spcPts val="0"/>
              </a:spcAft>
              <a:buClr>
                <a:schemeClr val="dk2"/>
              </a:buClr>
              <a:buSzPts val="2000"/>
              <a:buFont typeface="Noto Sans Symbols"/>
              <a:buChar char="✔"/>
            </a:pPr>
            <a:r>
              <a:rPr lang="en-US" sz="2000" b="0" i="0" u="none" strike="noStrike" cap="none">
                <a:solidFill>
                  <a:schemeClr val="dk2"/>
                </a:solidFill>
                <a:latin typeface="Roboto"/>
                <a:ea typeface="Roboto"/>
                <a:cs typeface="Roboto"/>
                <a:sym typeface="Roboto"/>
              </a:rPr>
              <a:t>Research Career Mapping Exercise</a:t>
            </a:r>
            <a:endParaRPr sz="2000" b="0" i="0" u="none" strike="noStrike" cap="none">
              <a:solidFill>
                <a:schemeClr val="dk2"/>
              </a:solidFill>
              <a:latin typeface="Roboto"/>
              <a:ea typeface="Roboto"/>
              <a:cs typeface="Roboto"/>
              <a:sym typeface="Roboto"/>
            </a:endParaRPr>
          </a:p>
          <a:p>
            <a:pPr marL="574675" marR="0" lvl="1" indent="-342900" algn="l" rtl="0">
              <a:lnSpc>
                <a:spcPct val="100000"/>
              </a:lnSpc>
              <a:spcBef>
                <a:spcPts val="600"/>
              </a:spcBef>
              <a:spcAft>
                <a:spcPts val="0"/>
              </a:spcAft>
              <a:buClr>
                <a:schemeClr val="dk2"/>
              </a:buClr>
              <a:buSzPts val="2000"/>
              <a:buFont typeface="Noto Sans Symbols"/>
              <a:buChar char="✔"/>
            </a:pPr>
            <a:r>
              <a:rPr lang="en-US" sz="2000" b="0" i="0" u="none" strike="noStrike" cap="none">
                <a:solidFill>
                  <a:schemeClr val="dk2"/>
                </a:solidFill>
                <a:latin typeface="Roboto"/>
                <a:ea typeface="Roboto"/>
                <a:cs typeface="Roboto"/>
                <a:sym typeface="Roboto"/>
              </a:rPr>
              <a:t>Writing Group </a:t>
            </a:r>
            <a:endParaRPr sz="2000" b="0" i="0" u="none" strike="noStrike" cap="none">
              <a:solidFill>
                <a:schemeClr val="dk2"/>
              </a:solidFill>
              <a:latin typeface="Roboto"/>
              <a:ea typeface="Roboto"/>
              <a:cs typeface="Roboto"/>
              <a:sym typeface="Roboto"/>
            </a:endParaRPr>
          </a:p>
          <a:p>
            <a:pPr marL="574675" marR="0" lvl="1" indent="-342900" algn="l" rtl="0">
              <a:lnSpc>
                <a:spcPct val="100000"/>
              </a:lnSpc>
              <a:spcBef>
                <a:spcPts val="600"/>
              </a:spcBef>
              <a:spcAft>
                <a:spcPts val="0"/>
              </a:spcAft>
              <a:buClr>
                <a:schemeClr val="dk2"/>
              </a:buClr>
              <a:buSzPts val="2000"/>
              <a:buFont typeface="Noto Sans Symbols"/>
              <a:buChar char="✔"/>
            </a:pPr>
            <a:r>
              <a:rPr lang="en-US" sz="2000" b="0" i="0" u="none" strike="noStrike" cap="none">
                <a:solidFill>
                  <a:schemeClr val="dk2"/>
                </a:solidFill>
                <a:latin typeface="Roboto"/>
                <a:ea typeface="Roboto"/>
                <a:cs typeface="Roboto"/>
                <a:sym typeface="Roboto"/>
              </a:rPr>
              <a:t>Annual NSF CAREER Workshop</a:t>
            </a:r>
            <a:endParaRPr sz="2000" b="0" i="0" u="none" strike="noStrike" cap="none">
              <a:solidFill>
                <a:schemeClr val="dk2"/>
              </a:solidFill>
              <a:latin typeface="Roboto"/>
              <a:ea typeface="Roboto"/>
              <a:cs typeface="Roboto"/>
              <a:sym typeface="Roboto"/>
            </a:endParaRPr>
          </a:p>
          <a:p>
            <a:pPr marL="76200" marR="0" lvl="0" indent="0" algn="l" rtl="0">
              <a:lnSpc>
                <a:spcPct val="100000"/>
              </a:lnSpc>
              <a:spcBef>
                <a:spcPts val="3600"/>
              </a:spcBef>
              <a:spcAft>
                <a:spcPts val="1800"/>
              </a:spcAft>
              <a:buClr>
                <a:srgbClr val="000000"/>
              </a:buClr>
              <a:buSzPts val="2400"/>
              <a:buFont typeface="Arial"/>
              <a:buNone/>
            </a:pPr>
            <a:r>
              <a:rPr lang="en-US" sz="2400" b="0" i="0" u="none" strike="noStrike" cap="none">
                <a:solidFill>
                  <a:schemeClr val="dk2"/>
                </a:solidFill>
                <a:latin typeface="Roboto"/>
                <a:ea typeface="Roboto"/>
                <a:cs typeface="Roboto"/>
                <a:sym typeface="Roboto"/>
              </a:rPr>
              <a:t>Reduce anxiety around review</a:t>
            </a:r>
            <a:endParaRPr sz="2400" b="0" i="0" u="none" strike="noStrike" cap="none">
              <a:solidFill>
                <a:schemeClr val="dk2"/>
              </a:solidFill>
              <a:latin typeface="Roboto"/>
              <a:ea typeface="Roboto"/>
              <a:cs typeface="Roboto"/>
              <a:sym typeface="Roboto"/>
            </a:endParaRPr>
          </a:p>
        </p:txBody>
      </p:sp>
      <p:sp>
        <p:nvSpPr>
          <p:cNvPr id="320" name="Google Shape;320;gf3ccb6bff2_3_36"/>
          <p:cNvSpPr txBox="1"/>
          <p:nvPr/>
        </p:nvSpPr>
        <p:spPr>
          <a:xfrm>
            <a:off x="0" y="1526458"/>
            <a:ext cx="4955458" cy="5331542"/>
          </a:xfrm>
          <a:prstGeom prst="rect">
            <a:avLst/>
          </a:prstGeom>
          <a:solidFill>
            <a:srgbClr val="CC0000"/>
          </a:solidFill>
          <a:ln>
            <a:noFill/>
          </a:ln>
        </p:spPr>
        <p:txBody>
          <a:bodyPr spcFirstLastPara="1" wrap="square" lIns="91425" tIns="914400" rIns="91425" bIns="91425" anchor="t" anchorCtr="0">
            <a:noAutofit/>
          </a:bodyPr>
          <a:lstStyle/>
          <a:p>
            <a:pPr marL="548640" marR="548640" lvl="0" indent="0" algn="l" rtl="0">
              <a:lnSpc>
                <a:spcPct val="100000"/>
              </a:lnSpc>
              <a:spcBef>
                <a:spcPts val="0"/>
              </a:spcBef>
              <a:spcAft>
                <a:spcPts val="0"/>
              </a:spcAft>
              <a:buClr>
                <a:srgbClr val="000000"/>
              </a:buClr>
              <a:buSzPts val="3300"/>
              <a:buFont typeface="Arial"/>
              <a:buNone/>
            </a:pPr>
            <a:r>
              <a:rPr lang="en-US" sz="2800" b="1" i="0" u="none" strike="noStrike" cap="none">
                <a:solidFill>
                  <a:schemeClr val="lt1"/>
                </a:solidFill>
                <a:latin typeface="Roboto"/>
                <a:ea typeface="Roboto"/>
                <a:cs typeface="Roboto"/>
                <a:sym typeface="Roboto"/>
              </a:rPr>
              <a:t>Support OR&amp;I’s strategic focus </a:t>
            </a:r>
            <a:endParaRPr sz="2800" b="1" i="0" u="none" strike="noStrike" cap="none">
              <a:solidFill>
                <a:schemeClr val="lt1"/>
              </a:solidFill>
              <a:latin typeface="Roboto"/>
              <a:ea typeface="Roboto"/>
              <a:cs typeface="Roboto"/>
              <a:sym typeface="Roboto"/>
            </a:endParaRPr>
          </a:p>
          <a:p>
            <a:pPr marL="548640" marR="548640" lvl="0" indent="0" algn="l" rtl="0">
              <a:lnSpc>
                <a:spcPct val="100000"/>
              </a:lnSpc>
              <a:spcBef>
                <a:spcPts val="0"/>
              </a:spcBef>
              <a:spcAft>
                <a:spcPts val="0"/>
              </a:spcAft>
              <a:buClr>
                <a:srgbClr val="000000"/>
              </a:buClr>
              <a:buSzPts val="3300"/>
              <a:buFont typeface="Arial"/>
              <a:buNone/>
            </a:pPr>
            <a:endParaRPr sz="2800" b="1" i="0" u="none" strike="noStrike" cap="none">
              <a:solidFill>
                <a:schemeClr val="lt1"/>
              </a:solidFill>
              <a:latin typeface="Roboto"/>
              <a:ea typeface="Roboto"/>
              <a:cs typeface="Roboto"/>
              <a:sym typeface="Roboto"/>
            </a:endParaRPr>
          </a:p>
          <a:p>
            <a:pPr marL="548640" marR="548640" lvl="0" indent="0" algn="l" rtl="0">
              <a:lnSpc>
                <a:spcPct val="100000"/>
              </a:lnSpc>
              <a:spcBef>
                <a:spcPts val="0"/>
              </a:spcBef>
              <a:spcAft>
                <a:spcPts val="0"/>
              </a:spcAft>
              <a:buClr>
                <a:srgbClr val="000000"/>
              </a:buClr>
              <a:buSzPts val="3300"/>
              <a:buFont typeface="Arial"/>
              <a:buNone/>
            </a:pPr>
            <a:r>
              <a:rPr lang="en-US" sz="2800" b="1" i="0" u="none" strike="noStrike" cap="none">
                <a:solidFill>
                  <a:schemeClr val="lt1"/>
                </a:solidFill>
                <a:latin typeface="Roboto"/>
                <a:ea typeface="Roboto"/>
                <a:cs typeface="Roboto"/>
                <a:sym typeface="Roboto"/>
              </a:rPr>
              <a:t>Support all NSF CAREER applicants</a:t>
            </a:r>
            <a:endParaRPr sz="2800" b="1" i="0" u="none" strike="noStrike" cap="none">
              <a:solidFill>
                <a:schemeClr val="lt1"/>
              </a:solidFill>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324"/>
        <p:cNvGrpSpPr/>
        <p:nvPr/>
      </p:nvGrpSpPr>
      <p:grpSpPr>
        <a:xfrm>
          <a:off x="0" y="0"/>
          <a:ext cx="0" cy="0"/>
          <a:chOff x="0" y="0"/>
          <a:chExt cx="0" cy="0"/>
        </a:xfrm>
      </p:grpSpPr>
      <p:sp>
        <p:nvSpPr>
          <p:cNvPr id="325" name="Google Shape;325;p33"/>
          <p:cNvSpPr txBox="1"/>
          <p:nvPr/>
        </p:nvSpPr>
        <p:spPr>
          <a:xfrm>
            <a:off x="1" y="0"/>
            <a:ext cx="4899546" cy="6857999"/>
          </a:xfrm>
          <a:prstGeom prst="rect">
            <a:avLst/>
          </a:prstGeom>
          <a:solidFill>
            <a:srgbClr val="00B0F0">
              <a:alpha val="60000"/>
            </a:srgbClr>
          </a:solidFill>
          <a:ln>
            <a:noFill/>
          </a:ln>
        </p:spPr>
        <p:txBody>
          <a:bodyPr spcFirstLastPara="1" wrap="square" lIns="365750" tIns="548625"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6" name="Google Shape;326;p33"/>
          <p:cNvSpPr/>
          <p:nvPr/>
        </p:nvSpPr>
        <p:spPr>
          <a:xfrm>
            <a:off x="-1" y="0"/>
            <a:ext cx="5514109" cy="6857998"/>
          </a:xfrm>
          <a:prstGeom prst="rect">
            <a:avLst/>
          </a:prstGeom>
          <a:solidFill>
            <a:schemeClr val="lt1">
              <a:alpha val="60000"/>
            </a:schemeClr>
          </a:solidFill>
          <a:ln>
            <a:noFill/>
          </a:ln>
        </p:spPr>
        <p:txBody>
          <a:bodyPr spcFirstLastPara="1" wrap="square" lIns="548625" tIns="45700" rIns="365750"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What was the history of mock review at your institution?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Have motivations evolved over time?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Did you have personal motivations for including mock review exercises?</a:t>
            </a:r>
            <a:endParaRPr sz="1400" b="0" i="0" u="none" strike="noStrike" cap="none">
              <a:solidFill>
                <a:srgbClr val="000000"/>
              </a:solidFill>
              <a:latin typeface="Arial"/>
              <a:ea typeface="Arial"/>
              <a:cs typeface="Arial"/>
              <a:sym typeface="Arial"/>
            </a:endParaRPr>
          </a:p>
        </p:txBody>
      </p:sp>
      <p:pic>
        <p:nvPicPr>
          <p:cNvPr id="327" name="Google Shape;327;p33"/>
          <p:cNvPicPr preferRelativeResize="0"/>
          <p:nvPr/>
        </p:nvPicPr>
        <p:blipFill rotWithShape="1">
          <a:blip r:embed="rId3">
            <a:alphaModFix/>
          </a:blip>
          <a:srcRect/>
          <a:stretch/>
        </p:blipFill>
        <p:spPr>
          <a:xfrm>
            <a:off x="6379026" y="962034"/>
            <a:ext cx="5438775" cy="4800600"/>
          </a:xfrm>
          <a:prstGeom prst="rect">
            <a:avLst/>
          </a:prstGeom>
          <a:noFill/>
          <a:ln>
            <a:noFill/>
          </a:ln>
        </p:spPr>
      </p:pic>
      <p:sp>
        <p:nvSpPr>
          <p:cNvPr id="328" name="Google Shape;328;p33"/>
          <p:cNvSpPr txBox="1"/>
          <p:nvPr/>
        </p:nvSpPr>
        <p:spPr>
          <a:xfrm>
            <a:off x="10019609" y="6554759"/>
            <a:ext cx="2172390"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Created by Soremba, the Noun Project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333"/>
        <p:cNvGrpSpPr/>
        <p:nvPr/>
      </p:nvGrpSpPr>
      <p:grpSpPr>
        <a:xfrm>
          <a:off x="0" y="0"/>
          <a:ext cx="0" cy="0"/>
          <a:chOff x="0" y="0"/>
          <a:chExt cx="0" cy="0"/>
        </a:xfrm>
      </p:grpSpPr>
      <p:sp>
        <p:nvSpPr>
          <p:cNvPr id="334" name="Google Shape;334;p34"/>
          <p:cNvSpPr txBox="1"/>
          <p:nvPr/>
        </p:nvSpPr>
        <p:spPr>
          <a:xfrm flipH="1">
            <a:off x="0" y="5823461"/>
            <a:ext cx="12192000" cy="1034539"/>
          </a:xfrm>
          <a:prstGeom prst="rect">
            <a:avLst/>
          </a:prstGeom>
          <a:solidFill>
            <a:srgbClr val="002060">
              <a:alpha val="83529"/>
            </a:srgbClr>
          </a:solidFill>
          <a:ln>
            <a:noFill/>
          </a:ln>
        </p:spPr>
        <p:txBody>
          <a:bodyPr spcFirstLastPara="1" wrap="square" lIns="365750" tIns="45700" rIns="91425" bIns="45700" anchor="t" anchorCtr="0">
            <a:noAutofit/>
          </a:bodyPr>
          <a:lstStyle/>
          <a:p>
            <a:pPr marL="0" marR="0" lvl="0" indent="0" algn="l" rtl="0">
              <a:lnSpc>
                <a:spcPct val="100000"/>
              </a:lnSpc>
              <a:spcBef>
                <a:spcPts val="0"/>
              </a:spcBef>
              <a:spcAft>
                <a:spcPts val="0"/>
              </a:spcAft>
              <a:buClr>
                <a:srgbClr val="000000"/>
              </a:buClr>
              <a:buSzPts val="4000"/>
              <a:buFont typeface="Arial"/>
              <a:buNone/>
            </a:pPr>
            <a:r>
              <a:rPr lang="en-US" sz="3600" b="1" i="0" u="none" strike="noStrike" cap="none">
                <a:solidFill>
                  <a:schemeClr val="lt1"/>
                </a:solidFill>
                <a:latin typeface="Arial Black"/>
                <a:ea typeface="Arial Black"/>
                <a:cs typeface="Arial Black"/>
                <a:sym typeface="Arial Black"/>
              </a:rPr>
              <a:t>Design and Implementation</a:t>
            </a:r>
            <a:endParaRPr sz="3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HOW DID YOU DO IT?</a:t>
            </a:r>
            <a:endParaRPr sz="1400" b="0" i="0" u="none" strike="noStrike" cap="none">
              <a:solidFill>
                <a:schemeClr val="lt1"/>
              </a:solidFill>
              <a:latin typeface="Arial"/>
              <a:ea typeface="Arial"/>
              <a:cs typeface="Arial"/>
              <a:sym typeface="Arial"/>
            </a:endParaRPr>
          </a:p>
        </p:txBody>
      </p:sp>
      <p:pic>
        <p:nvPicPr>
          <p:cNvPr id="335" name="Google Shape;335;p34"/>
          <p:cNvPicPr preferRelativeResize="0"/>
          <p:nvPr/>
        </p:nvPicPr>
        <p:blipFill rotWithShape="1">
          <a:blip r:embed="rId3">
            <a:alphaModFix/>
          </a:blip>
          <a:srcRect/>
          <a:stretch/>
        </p:blipFill>
        <p:spPr>
          <a:xfrm>
            <a:off x="3220245" y="205796"/>
            <a:ext cx="6213330" cy="5379963"/>
          </a:xfrm>
          <a:prstGeom prst="rect">
            <a:avLst/>
          </a:prstGeom>
          <a:noFill/>
          <a:ln>
            <a:noFill/>
          </a:ln>
        </p:spPr>
      </p:pic>
      <p:sp>
        <p:nvSpPr>
          <p:cNvPr id="336" name="Google Shape;336;p34"/>
          <p:cNvSpPr txBox="1"/>
          <p:nvPr/>
        </p:nvSpPr>
        <p:spPr>
          <a:xfrm>
            <a:off x="10128615" y="5585759"/>
            <a:ext cx="2063385"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Created by Icelloid, the Noun Project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g11db3a4a215_0_118"/>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Texas Tech University</a:t>
            </a:r>
            <a:endParaRPr/>
          </a:p>
        </p:txBody>
      </p:sp>
      <p:grpSp>
        <p:nvGrpSpPr>
          <p:cNvPr id="343" name="Google Shape;343;g11db3a4a215_0_118"/>
          <p:cNvGrpSpPr/>
          <p:nvPr/>
        </p:nvGrpSpPr>
        <p:grpSpPr>
          <a:xfrm>
            <a:off x="525500" y="1882947"/>
            <a:ext cx="2755921" cy="4387997"/>
            <a:chOff x="758378" y="1569449"/>
            <a:chExt cx="2755921" cy="4387997"/>
          </a:xfrm>
        </p:grpSpPr>
        <p:sp>
          <p:nvSpPr>
            <p:cNvPr id="344" name="Google Shape;344;g11db3a4a215_0_118"/>
            <p:cNvSpPr txBox="1"/>
            <p:nvPr/>
          </p:nvSpPr>
          <p:spPr>
            <a:xfrm>
              <a:off x="838242" y="1569449"/>
              <a:ext cx="2560320" cy="2535117"/>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CC0000"/>
                  </a:solidFill>
                  <a:latin typeface="Roboto"/>
                  <a:ea typeface="Roboto"/>
                  <a:cs typeface="Roboto"/>
                  <a:sym typeface="Roboto"/>
                </a:rPr>
                <a:t>Research Building Blocks Series</a:t>
              </a:r>
              <a:endParaRPr sz="2000" b="1" i="0" u="none" strike="noStrike" cap="none">
                <a:solidFill>
                  <a:srgbClr val="CC0000"/>
                </a:solidFill>
                <a:latin typeface="Roboto"/>
                <a:ea typeface="Roboto"/>
                <a:cs typeface="Roboto"/>
                <a:sym typeface="Roboto"/>
              </a:endParaRPr>
            </a:p>
          </p:txBody>
        </p:sp>
        <p:sp>
          <p:nvSpPr>
            <p:cNvPr id="345" name="Google Shape;345;g11db3a4a215_0_118"/>
            <p:cNvSpPr txBox="1"/>
            <p:nvPr/>
          </p:nvSpPr>
          <p:spPr>
            <a:xfrm>
              <a:off x="838242" y="4134639"/>
              <a:ext cx="2560320" cy="1822807"/>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Targeted to New &amp; Early Career Faculty, teaching </a:t>
              </a:r>
              <a:r>
                <a:rPr lang="en-US" sz="1400" b="1" i="0" u="none" strike="noStrike" cap="none">
                  <a:solidFill>
                    <a:schemeClr val="dk1"/>
                  </a:solidFill>
                  <a:latin typeface="Roboto"/>
                  <a:ea typeface="Roboto"/>
                  <a:cs typeface="Roboto"/>
                  <a:sym typeface="Roboto"/>
                </a:rPr>
                <a:t>grant writing skills necessary for early career awards</a:t>
              </a:r>
              <a:endParaRPr sz="1400" b="1" i="0" u="none" strike="noStrike" cap="none">
                <a:solidFill>
                  <a:schemeClr val="dk1"/>
                </a:solidFill>
                <a:latin typeface="Roboto"/>
                <a:ea typeface="Roboto"/>
                <a:cs typeface="Roboto"/>
                <a:sym typeface="Roboto"/>
              </a:endParaRPr>
            </a:p>
          </p:txBody>
        </p:sp>
        <p:sp>
          <p:nvSpPr>
            <p:cNvPr id="346" name="Google Shape;346;g11db3a4a215_0_118"/>
            <p:cNvSpPr/>
            <p:nvPr/>
          </p:nvSpPr>
          <p:spPr>
            <a:xfrm>
              <a:off x="758378" y="2414499"/>
              <a:ext cx="2755921" cy="311596"/>
            </a:xfrm>
            <a:prstGeom prst="homePlate">
              <a:avLst>
                <a:gd name="adj" fmla="val 50000"/>
              </a:avLst>
            </a:prstGeom>
            <a:solidFill>
              <a:srgbClr val="CC0000"/>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Fall</a:t>
              </a:r>
              <a:endParaRPr sz="1400" b="1" i="0" u="none" strike="noStrike" cap="none">
                <a:solidFill>
                  <a:schemeClr val="lt1"/>
                </a:solidFill>
                <a:latin typeface="Arial Black"/>
                <a:ea typeface="Arial Black"/>
                <a:cs typeface="Arial Black"/>
                <a:sym typeface="Arial Black"/>
              </a:endParaRPr>
            </a:p>
          </p:txBody>
        </p:sp>
      </p:grpSp>
      <p:grpSp>
        <p:nvGrpSpPr>
          <p:cNvPr id="347" name="Google Shape;347;g11db3a4a215_0_118"/>
          <p:cNvGrpSpPr/>
          <p:nvPr/>
        </p:nvGrpSpPr>
        <p:grpSpPr>
          <a:xfrm>
            <a:off x="3236581" y="1882947"/>
            <a:ext cx="2836078" cy="4387997"/>
            <a:chOff x="3461078" y="1569449"/>
            <a:chExt cx="2836078" cy="4387997"/>
          </a:xfrm>
        </p:grpSpPr>
        <p:sp>
          <p:nvSpPr>
            <p:cNvPr id="348" name="Google Shape;348;g11db3a4a215_0_118"/>
            <p:cNvSpPr txBox="1"/>
            <p:nvPr/>
          </p:nvSpPr>
          <p:spPr>
            <a:xfrm>
              <a:off x="3578796" y="1569449"/>
              <a:ext cx="2560320" cy="2535117"/>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CC0000"/>
                  </a:solidFill>
                  <a:latin typeface="Roboto"/>
                  <a:ea typeface="Roboto"/>
                  <a:cs typeface="Roboto"/>
                  <a:sym typeface="Roboto"/>
                </a:rPr>
                <a:t>Intermediate Early Career Faculty Writing Groups</a:t>
              </a:r>
              <a:endParaRPr sz="2000" b="1" i="0" u="none" strike="noStrike" cap="none">
                <a:solidFill>
                  <a:srgbClr val="CC0000"/>
                </a:solidFill>
                <a:latin typeface="Roboto"/>
                <a:ea typeface="Roboto"/>
                <a:cs typeface="Roboto"/>
                <a:sym typeface="Roboto"/>
              </a:endParaRPr>
            </a:p>
          </p:txBody>
        </p:sp>
        <p:sp>
          <p:nvSpPr>
            <p:cNvPr id="349" name="Google Shape;349;g11db3a4a215_0_118"/>
            <p:cNvSpPr txBox="1"/>
            <p:nvPr/>
          </p:nvSpPr>
          <p:spPr>
            <a:xfrm>
              <a:off x="3578796" y="4134639"/>
              <a:ext cx="2560320" cy="1822807"/>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Writing groups for faculty with at least 3 years experience in academia </a:t>
              </a:r>
              <a:r>
                <a:rPr lang="en-US" sz="1400" b="1" i="0" u="none" strike="noStrike" cap="none">
                  <a:solidFill>
                    <a:schemeClr val="dk1"/>
                  </a:solidFill>
                  <a:latin typeface="Roboto"/>
                  <a:ea typeface="Roboto"/>
                  <a:cs typeface="Roboto"/>
                  <a:sym typeface="Roboto"/>
                </a:rPr>
                <a:t>focused on writing a proposal to an early career award</a:t>
              </a:r>
              <a:endParaRPr sz="1400" b="1" i="0" u="none" strike="noStrike" cap="none">
                <a:solidFill>
                  <a:schemeClr val="dk1"/>
                </a:solidFill>
                <a:latin typeface="Roboto"/>
                <a:ea typeface="Roboto"/>
                <a:cs typeface="Roboto"/>
                <a:sym typeface="Roboto"/>
              </a:endParaRPr>
            </a:p>
          </p:txBody>
        </p:sp>
        <p:sp>
          <p:nvSpPr>
            <p:cNvPr id="350" name="Google Shape;350;g11db3a4a215_0_118"/>
            <p:cNvSpPr/>
            <p:nvPr/>
          </p:nvSpPr>
          <p:spPr>
            <a:xfrm>
              <a:off x="3461078" y="2414499"/>
              <a:ext cx="2836078" cy="311596"/>
            </a:xfrm>
            <a:prstGeom prst="chevron">
              <a:avLst>
                <a:gd name="adj" fmla="val 50000"/>
              </a:avLst>
            </a:prstGeom>
            <a:solidFill>
              <a:srgbClr val="CC0000"/>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Fall &amp; Early Spring</a:t>
              </a:r>
              <a:endParaRPr sz="1400" b="1" i="0" u="none" strike="noStrike" cap="none">
                <a:solidFill>
                  <a:schemeClr val="lt1"/>
                </a:solidFill>
                <a:latin typeface="Arial Black"/>
                <a:ea typeface="Arial Black"/>
                <a:cs typeface="Arial Black"/>
                <a:sym typeface="Arial Black"/>
              </a:endParaRPr>
            </a:p>
          </p:txBody>
        </p:sp>
      </p:grpSp>
      <p:grpSp>
        <p:nvGrpSpPr>
          <p:cNvPr id="351" name="Google Shape;351;g11db3a4a215_0_118"/>
          <p:cNvGrpSpPr/>
          <p:nvPr/>
        </p:nvGrpSpPr>
        <p:grpSpPr>
          <a:xfrm>
            <a:off x="8725673" y="1882947"/>
            <a:ext cx="2963577" cy="4387995"/>
            <a:chOff x="8903151" y="1569449"/>
            <a:chExt cx="2963577" cy="4387995"/>
          </a:xfrm>
        </p:grpSpPr>
        <p:sp>
          <p:nvSpPr>
            <p:cNvPr id="352" name="Google Shape;352;g11db3a4a215_0_118"/>
            <p:cNvSpPr txBox="1"/>
            <p:nvPr/>
          </p:nvSpPr>
          <p:spPr>
            <a:xfrm>
              <a:off x="8903151" y="1569449"/>
              <a:ext cx="2815919" cy="2535117"/>
            </a:xfrm>
            <a:prstGeom prst="rect">
              <a:avLst/>
            </a:prstGeom>
            <a:solidFill>
              <a:srgbClr val="FFC000"/>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chemeClr val="dk1"/>
                  </a:solidFill>
                  <a:latin typeface="Roboto"/>
                  <a:ea typeface="Roboto"/>
                  <a:cs typeface="Roboto"/>
                  <a:sym typeface="Roboto"/>
                </a:rPr>
                <a:t>“Mock</a:t>
              </a:r>
              <a:r>
                <a:rPr lang="en-US" sz="2000" b="1" i="0" u="none" strike="noStrike" cap="none">
                  <a:solidFill>
                    <a:schemeClr val="lt1"/>
                  </a:solidFill>
                  <a:latin typeface="Roboto"/>
                  <a:ea typeface="Roboto"/>
                  <a:cs typeface="Roboto"/>
                  <a:sym typeface="Roboto"/>
                </a:rPr>
                <a:t> </a:t>
              </a:r>
              <a:r>
                <a:rPr lang="en-US" sz="2000" b="1" i="0" u="none" strike="noStrike" cap="none">
                  <a:solidFill>
                    <a:schemeClr val="dk1"/>
                  </a:solidFill>
                  <a:latin typeface="Roboto"/>
                  <a:ea typeface="Roboto"/>
                  <a:cs typeface="Roboto"/>
                  <a:sym typeface="Roboto"/>
                </a:rPr>
                <a:t>Review”</a:t>
              </a:r>
              <a:endParaRPr sz="2000" b="1" i="0" u="none" strike="noStrike" cap="none">
                <a:solidFill>
                  <a:schemeClr val="dk1"/>
                </a:solidFill>
                <a:latin typeface="Roboto"/>
                <a:ea typeface="Roboto"/>
                <a:cs typeface="Roboto"/>
                <a:sym typeface="Roboto"/>
              </a:endParaRPr>
            </a:p>
          </p:txBody>
        </p:sp>
        <p:sp>
          <p:nvSpPr>
            <p:cNvPr id="353" name="Google Shape;353;g11db3a4a215_0_118"/>
            <p:cNvSpPr txBox="1"/>
            <p:nvPr/>
          </p:nvSpPr>
          <p:spPr>
            <a:xfrm>
              <a:off x="915875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A Mock Review of PI proposals, open campus-wide, and </a:t>
              </a:r>
              <a:r>
                <a:rPr lang="en-US" sz="1400" b="1" i="0" u="none" strike="noStrike" cap="none">
                  <a:solidFill>
                    <a:schemeClr val="dk1"/>
                  </a:solidFill>
                  <a:latin typeface="Roboto"/>
                  <a:ea typeface="Roboto"/>
                  <a:cs typeface="Roboto"/>
                  <a:sym typeface="Roboto"/>
                </a:rPr>
                <a:t>participants review one another’s proposals</a:t>
              </a:r>
              <a:endParaRPr sz="1400" b="1" i="0" u="none" strike="noStrike" cap="none">
                <a:solidFill>
                  <a:schemeClr val="dk1"/>
                </a:solidFill>
                <a:latin typeface="Roboto"/>
                <a:ea typeface="Roboto"/>
                <a:cs typeface="Roboto"/>
                <a:sym typeface="Roboto"/>
              </a:endParaRPr>
            </a:p>
          </p:txBody>
        </p:sp>
        <p:sp>
          <p:nvSpPr>
            <p:cNvPr id="354" name="Google Shape;354;g11db3a4a215_0_118"/>
            <p:cNvSpPr/>
            <p:nvPr/>
          </p:nvSpPr>
          <p:spPr>
            <a:xfrm>
              <a:off x="9017204" y="2414499"/>
              <a:ext cx="2849524" cy="311596"/>
            </a:xfrm>
            <a:prstGeom prst="chevron">
              <a:avLst>
                <a:gd name="adj" fmla="val 50000"/>
              </a:avLst>
            </a:prstGeom>
            <a:solidFill>
              <a:srgbClr val="C00000"/>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May or Early June</a:t>
              </a:r>
              <a:endParaRPr sz="1400" b="1" i="0" u="none" strike="noStrike" cap="none">
                <a:solidFill>
                  <a:schemeClr val="lt1"/>
                </a:solidFill>
                <a:latin typeface="Arial Black"/>
                <a:ea typeface="Arial Black"/>
                <a:cs typeface="Arial Black"/>
                <a:sym typeface="Arial Black"/>
              </a:endParaRPr>
            </a:p>
          </p:txBody>
        </p:sp>
      </p:grpSp>
      <p:grpSp>
        <p:nvGrpSpPr>
          <p:cNvPr id="355" name="Google Shape;355;g11db3a4a215_0_118"/>
          <p:cNvGrpSpPr/>
          <p:nvPr/>
        </p:nvGrpSpPr>
        <p:grpSpPr>
          <a:xfrm>
            <a:off x="6027819" y="1882947"/>
            <a:ext cx="2856748" cy="4387995"/>
            <a:chOff x="6239486" y="1569449"/>
            <a:chExt cx="2856748" cy="4387995"/>
          </a:xfrm>
        </p:grpSpPr>
        <p:sp>
          <p:nvSpPr>
            <p:cNvPr id="356" name="Google Shape;356;g11db3a4a215_0_118"/>
            <p:cNvSpPr txBox="1"/>
            <p:nvPr/>
          </p:nvSpPr>
          <p:spPr>
            <a:xfrm>
              <a:off x="637702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A 2-hour workshop hosting a </a:t>
              </a:r>
              <a:r>
                <a:rPr lang="en-US" sz="1400" b="1" i="0" u="none" strike="noStrike" cap="none">
                  <a:solidFill>
                    <a:schemeClr val="dk1"/>
                  </a:solidFill>
                  <a:latin typeface="Roboto"/>
                  <a:ea typeface="Roboto"/>
                  <a:cs typeface="Roboto"/>
                  <a:sym typeface="Roboto"/>
                </a:rPr>
                <a:t>panel of previous awardees and practical advice </a:t>
              </a:r>
              <a:r>
                <a:rPr lang="en-US" sz="1400" b="0" i="0" u="none" strike="noStrike" cap="none">
                  <a:solidFill>
                    <a:schemeClr val="dk1"/>
                  </a:solidFill>
                  <a:latin typeface="Roboto"/>
                  <a:ea typeface="Roboto"/>
                  <a:cs typeface="Roboto"/>
                  <a:sym typeface="Roboto"/>
                </a:rPr>
                <a:t>for writing their NSF CAREER proposal</a:t>
              </a:r>
              <a:endParaRPr sz="1400" b="0" i="0" u="none" strike="noStrike" cap="none">
                <a:solidFill>
                  <a:schemeClr val="dk1"/>
                </a:solidFill>
                <a:latin typeface="Roboto"/>
                <a:ea typeface="Roboto"/>
                <a:cs typeface="Roboto"/>
                <a:sym typeface="Roboto"/>
              </a:endParaRPr>
            </a:p>
          </p:txBody>
        </p:sp>
        <p:sp>
          <p:nvSpPr>
            <p:cNvPr id="357" name="Google Shape;357;g11db3a4a215_0_118"/>
            <p:cNvSpPr txBox="1"/>
            <p:nvPr/>
          </p:nvSpPr>
          <p:spPr>
            <a:xfrm>
              <a:off x="6377020" y="1569449"/>
              <a:ext cx="2560320" cy="2535183"/>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CC0000"/>
                  </a:solidFill>
                  <a:latin typeface="Roboto"/>
                  <a:ea typeface="Roboto"/>
                  <a:cs typeface="Roboto"/>
                  <a:sym typeface="Roboto"/>
                </a:rPr>
                <a:t>NSF CAREER Workshop</a:t>
              </a:r>
              <a:endParaRPr sz="2000" b="1" i="0" u="none" strike="noStrike" cap="none">
                <a:solidFill>
                  <a:srgbClr val="CC0000"/>
                </a:solidFill>
                <a:latin typeface="Roboto"/>
                <a:ea typeface="Roboto"/>
                <a:cs typeface="Roboto"/>
                <a:sym typeface="Roboto"/>
              </a:endParaRPr>
            </a:p>
          </p:txBody>
        </p:sp>
        <p:sp>
          <p:nvSpPr>
            <p:cNvPr id="358" name="Google Shape;358;g11db3a4a215_0_118"/>
            <p:cNvSpPr/>
            <p:nvPr/>
          </p:nvSpPr>
          <p:spPr>
            <a:xfrm>
              <a:off x="6239486" y="2414499"/>
              <a:ext cx="2856748" cy="311596"/>
            </a:xfrm>
            <a:prstGeom prst="chevron">
              <a:avLst>
                <a:gd name="adj" fmla="val 50000"/>
              </a:avLst>
            </a:prstGeom>
            <a:solidFill>
              <a:srgbClr val="CC0000"/>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March</a:t>
              </a:r>
              <a:endParaRPr sz="1400" b="1" i="0" u="none" strike="noStrike" cap="none">
                <a:solidFill>
                  <a:schemeClr val="lt1"/>
                </a:solidFill>
                <a:latin typeface="Arial Black"/>
                <a:ea typeface="Arial Black"/>
                <a:cs typeface="Arial Black"/>
                <a:sym typeface="Arial Black"/>
              </a:endParaRPr>
            </a:p>
          </p:txBody>
        </p:sp>
      </p:grpSp>
      <p:sp>
        <p:nvSpPr>
          <p:cNvPr id="359" name="Google Shape;359;g11db3a4a215_0_118"/>
          <p:cNvSpPr txBox="1">
            <a:spLocks noGrp="1"/>
          </p:cNvSpPr>
          <p:nvPr>
            <p:ph type="title"/>
          </p:nvPr>
        </p:nvSpPr>
        <p:spPr>
          <a:xfrm>
            <a:off x="525499" y="278235"/>
            <a:ext cx="11443159"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sz="2800">
                <a:solidFill>
                  <a:srgbClr val="002060"/>
                </a:solidFill>
                <a:latin typeface="Arial Black"/>
                <a:ea typeface="Arial Black"/>
                <a:cs typeface="Arial Black"/>
                <a:sym typeface="Arial Black"/>
              </a:rPr>
              <a:t>How does “mock review” fit in overall programming?</a:t>
            </a:r>
            <a:endParaRPr sz="2800">
              <a:latin typeface="Arial Black"/>
              <a:ea typeface="Arial Black"/>
              <a:cs typeface="Arial Black"/>
              <a:sym typeface="Arial Black"/>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7"/>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Florida State University</a:t>
            </a:r>
            <a:endParaRPr/>
          </a:p>
        </p:txBody>
      </p:sp>
      <p:grpSp>
        <p:nvGrpSpPr>
          <p:cNvPr id="366" name="Google Shape;366;p37"/>
          <p:cNvGrpSpPr/>
          <p:nvPr/>
        </p:nvGrpSpPr>
        <p:grpSpPr>
          <a:xfrm>
            <a:off x="271614" y="1941468"/>
            <a:ext cx="2252052" cy="4387997"/>
            <a:chOff x="758378" y="1569449"/>
            <a:chExt cx="2755921" cy="4387997"/>
          </a:xfrm>
        </p:grpSpPr>
        <p:sp>
          <p:nvSpPr>
            <p:cNvPr id="367" name="Google Shape;367;p37"/>
            <p:cNvSpPr txBox="1"/>
            <p:nvPr/>
          </p:nvSpPr>
          <p:spPr>
            <a:xfrm>
              <a:off x="838242" y="1569449"/>
              <a:ext cx="2560320" cy="2535117"/>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782F40"/>
                  </a:solidFill>
                  <a:latin typeface="Roboto"/>
                  <a:ea typeface="Roboto"/>
                  <a:cs typeface="Roboto"/>
                  <a:sym typeface="Roboto"/>
                </a:rPr>
                <a:t>NSF CAREER Kickoff</a:t>
              </a:r>
              <a:endParaRPr sz="2000" b="1" i="0" u="none" strike="noStrike" cap="none">
                <a:solidFill>
                  <a:srgbClr val="782F40"/>
                </a:solidFill>
                <a:latin typeface="Roboto"/>
                <a:ea typeface="Roboto"/>
                <a:cs typeface="Roboto"/>
                <a:sym typeface="Roboto"/>
              </a:endParaRPr>
            </a:p>
          </p:txBody>
        </p:sp>
        <p:sp>
          <p:nvSpPr>
            <p:cNvPr id="368" name="Google Shape;368;p37"/>
            <p:cNvSpPr txBox="1"/>
            <p:nvPr/>
          </p:nvSpPr>
          <p:spPr>
            <a:xfrm>
              <a:off x="838242" y="4134639"/>
              <a:ext cx="2560320" cy="1822807"/>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4-hour workshop targeted to </a:t>
              </a:r>
              <a:r>
                <a:rPr lang="en-US" sz="1400" b="1" i="0" u="none" strike="noStrike" cap="none">
                  <a:solidFill>
                    <a:schemeClr val="dk1"/>
                  </a:solidFill>
                  <a:latin typeface="Roboto"/>
                  <a:ea typeface="Roboto"/>
                  <a:cs typeface="Roboto"/>
                  <a:sym typeface="Roboto"/>
                </a:rPr>
                <a:t>all faculty interested in applying</a:t>
              </a:r>
              <a:r>
                <a:rPr lang="en-US" sz="1400" b="0" i="0" u="none" strike="noStrike" cap="none">
                  <a:solidFill>
                    <a:schemeClr val="dk1"/>
                  </a:solidFill>
                  <a:latin typeface="Roboto"/>
                  <a:ea typeface="Roboto"/>
                  <a:cs typeface="Roboto"/>
                  <a:sym typeface="Roboto"/>
                </a:rPr>
                <a:t> this year and in the future.  Also open to </a:t>
              </a:r>
              <a:r>
                <a:rPr lang="en-US" sz="1400" b="1" i="0" u="none" strike="noStrike" cap="none">
                  <a:solidFill>
                    <a:schemeClr val="dk1"/>
                  </a:solidFill>
                  <a:latin typeface="Roboto"/>
                  <a:ea typeface="Roboto"/>
                  <a:cs typeface="Roboto"/>
                  <a:sym typeface="Roboto"/>
                </a:rPr>
                <a:t>FAMU / FSU Eng faculty </a:t>
              </a:r>
              <a:r>
                <a:rPr lang="en-US" sz="1400" b="0" i="0" u="none" strike="noStrike" cap="none">
                  <a:solidFill>
                    <a:schemeClr val="dk1"/>
                  </a:solidFill>
                  <a:latin typeface="Roboto"/>
                  <a:ea typeface="Roboto"/>
                  <a:cs typeface="Roboto"/>
                  <a:sym typeface="Roboto"/>
                </a:rPr>
                <a:t>on FAMU lines </a:t>
              </a:r>
              <a:endParaRPr sz="1400" b="0" i="0" u="none" strike="noStrike" cap="none">
                <a:solidFill>
                  <a:schemeClr val="dk1"/>
                </a:solidFill>
                <a:latin typeface="Roboto"/>
                <a:ea typeface="Roboto"/>
                <a:cs typeface="Roboto"/>
                <a:sym typeface="Roboto"/>
              </a:endParaRPr>
            </a:p>
          </p:txBody>
        </p:sp>
        <p:sp>
          <p:nvSpPr>
            <p:cNvPr id="369" name="Google Shape;369;p37"/>
            <p:cNvSpPr/>
            <p:nvPr/>
          </p:nvSpPr>
          <p:spPr>
            <a:xfrm>
              <a:off x="758378" y="2414499"/>
              <a:ext cx="2755921" cy="311596"/>
            </a:xfrm>
            <a:prstGeom prst="homePlate">
              <a:avLst>
                <a:gd name="adj" fmla="val 50000"/>
              </a:avLst>
            </a:prstGeom>
            <a:solidFill>
              <a:srgbClr val="782F40"/>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March</a:t>
              </a:r>
              <a:endParaRPr sz="1400" b="1" i="0" u="none" strike="noStrike" cap="none">
                <a:solidFill>
                  <a:schemeClr val="lt1"/>
                </a:solidFill>
                <a:latin typeface="Arial Black"/>
                <a:ea typeface="Arial Black"/>
                <a:cs typeface="Arial Black"/>
                <a:sym typeface="Arial Black"/>
              </a:endParaRPr>
            </a:p>
          </p:txBody>
        </p:sp>
      </p:grpSp>
      <p:grpSp>
        <p:nvGrpSpPr>
          <p:cNvPr id="370" name="Google Shape;370;p37"/>
          <p:cNvGrpSpPr/>
          <p:nvPr/>
        </p:nvGrpSpPr>
        <p:grpSpPr>
          <a:xfrm>
            <a:off x="2592497" y="1941468"/>
            <a:ext cx="2317554" cy="4387997"/>
            <a:chOff x="3461078" y="1569449"/>
            <a:chExt cx="2836078" cy="4387997"/>
          </a:xfrm>
        </p:grpSpPr>
        <p:sp>
          <p:nvSpPr>
            <p:cNvPr id="371" name="Google Shape;371;p37"/>
            <p:cNvSpPr txBox="1"/>
            <p:nvPr/>
          </p:nvSpPr>
          <p:spPr>
            <a:xfrm>
              <a:off x="3578796" y="1569449"/>
              <a:ext cx="2560320" cy="2535117"/>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782F40"/>
                  </a:solidFill>
                  <a:latin typeface="Roboto"/>
                  <a:ea typeface="Roboto"/>
                  <a:cs typeface="Roboto"/>
                  <a:sym typeface="Roboto"/>
                </a:rPr>
                <a:t>Deadline to Request Review</a:t>
              </a:r>
              <a:endParaRPr sz="2000" b="1" i="0" u="none" strike="noStrike" cap="none">
                <a:solidFill>
                  <a:srgbClr val="782F40"/>
                </a:solidFill>
                <a:latin typeface="Roboto"/>
                <a:ea typeface="Roboto"/>
                <a:cs typeface="Roboto"/>
                <a:sym typeface="Roboto"/>
              </a:endParaRPr>
            </a:p>
          </p:txBody>
        </p:sp>
        <p:sp>
          <p:nvSpPr>
            <p:cNvPr id="372" name="Google Shape;372;p37"/>
            <p:cNvSpPr txBox="1"/>
            <p:nvPr/>
          </p:nvSpPr>
          <p:spPr>
            <a:xfrm>
              <a:off x="3578796" y="4134639"/>
              <a:ext cx="2560320" cy="1822807"/>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All requests for reviews must be received by this date to allow for </a:t>
              </a:r>
              <a:r>
                <a:rPr lang="en-US" sz="1400" b="1" i="0" u="none" strike="noStrike" cap="none">
                  <a:solidFill>
                    <a:schemeClr val="dk1"/>
                  </a:solidFill>
                  <a:latin typeface="Roboto"/>
                  <a:ea typeface="Roboto"/>
                  <a:cs typeface="Roboto"/>
                  <a:sym typeface="Roboto"/>
                </a:rPr>
                <a:t>identification of reviewers</a:t>
              </a:r>
              <a:endParaRPr sz="1400" b="1" i="0" u="none" strike="noStrike" cap="none">
                <a:solidFill>
                  <a:schemeClr val="dk1"/>
                </a:solidFill>
                <a:latin typeface="Roboto"/>
                <a:ea typeface="Roboto"/>
                <a:cs typeface="Roboto"/>
                <a:sym typeface="Roboto"/>
              </a:endParaRPr>
            </a:p>
          </p:txBody>
        </p:sp>
        <p:sp>
          <p:nvSpPr>
            <p:cNvPr id="373" name="Google Shape;373;p37"/>
            <p:cNvSpPr/>
            <p:nvPr/>
          </p:nvSpPr>
          <p:spPr>
            <a:xfrm>
              <a:off x="3461078" y="2414499"/>
              <a:ext cx="2836078" cy="311596"/>
            </a:xfrm>
            <a:prstGeom prst="chevron">
              <a:avLst>
                <a:gd name="adj" fmla="val 50000"/>
              </a:avLst>
            </a:prstGeom>
            <a:solidFill>
              <a:srgbClr val="782F40"/>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Early June</a:t>
              </a:r>
              <a:endParaRPr sz="1400" b="1" i="0" u="none" strike="noStrike" cap="none">
                <a:solidFill>
                  <a:schemeClr val="lt1"/>
                </a:solidFill>
                <a:latin typeface="Arial Black"/>
                <a:ea typeface="Arial Black"/>
                <a:cs typeface="Arial Black"/>
                <a:sym typeface="Arial Black"/>
              </a:endParaRPr>
            </a:p>
          </p:txBody>
        </p:sp>
      </p:grpSp>
      <p:grpSp>
        <p:nvGrpSpPr>
          <p:cNvPr id="374" name="Google Shape;374;p37"/>
          <p:cNvGrpSpPr/>
          <p:nvPr/>
        </p:nvGrpSpPr>
        <p:grpSpPr>
          <a:xfrm>
            <a:off x="7183481" y="1941469"/>
            <a:ext cx="2708433" cy="4387995"/>
            <a:chOff x="8774077" y="1569449"/>
            <a:chExt cx="3314414" cy="4387995"/>
          </a:xfrm>
        </p:grpSpPr>
        <p:sp>
          <p:nvSpPr>
            <p:cNvPr id="375" name="Google Shape;375;p37"/>
            <p:cNvSpPr txBox="1"/>
            <p:nvPr/>
          </p:nvSpPr>
          <p:spPr>
            <a:xfrm>
              <a:off x="8774077" y="1569449"/>
              <a:ext cx="3314414" cy="2535117"/>
            </a:xfrm>
            <a:prstGeom prst="rect">
              <a:avLst/>
            </a:prstGeom>
            <a:solidFill>
              <a:srgbClr val="FFC000"/>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chemeClr val="dk1"/>
                  </a:solidFill>
                  <a:latin typeface="Roboto"/>
                  <a:ea typeface="Roboto"/>
                  <a:cs typeface="Roboto"/>
                  <a:sym typeface="Roboto"/>
                </a:rPr>
                <a:t>“Mock Review”</a:t>
              </a:r>
              <a:endParaRPr sz="2000" b="1" i="0" u="none" strike="noStrike" cap="none">
                <a:solidFill>
                  <a:schemeClr val="dk1"/>
                </a:solidFill>
                <a:latin typeface="Roboto"/>
                <a:ea typeface="Roboto"/>
                <a:cs typeface="Roboto"/>
                <a:sym typeface="Roboto"/>
              </a:endParaRPr>
            </a:p>
          </p:txBody>
        </p:sp>
        <p:sp>
          <p:nvSpPr>
            <p:cNvPr id="376" name="Google Shape;376;p37"/>
            <p:cNvSpPr txBox="1"/>
            <p:nvPr/>
          </p:nvSpPr>
          <p:spPr>
            <a:xfrm>
              <a:off x="915875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1-hour Zoom sessions with each reviewer being given </a:t>
              </a:r>
              <a:r>
                <a:rPr lang="en-US" sz="1400" b="1" i="0" u="none" strike="noStrike" cap="none">
                  <a:solidFill>
                    <a:schemeClr val="dk1"/>
                  </a:solidFill>
                  <a:latin typeface="Roboto"/>
                  <a:ea typeface="Roboto"/>
                  <a:cs typeface="Roboto"/>
                  <a:sym typeface="Roboto"/>
                </a:rPr>
                <a:t>15 minutes to critique proposal</a:t>
              </a:r>
              <a:endParaRPr sz="1400" b="0" i="0" u="none" strike="noStrike" cap="none">
                <a:solidFill>
                  <a:srgbClr val="000000"/>
                </a:solidFill>
                <a:latin typeface="Arial"/>
                <a:ea typeface="Arial"/>
                <a:cs typeface="Arial"/>
                <a:sym typeface="Arial"/>
              </a:endParaRPr>
            </a:p>
          </p:txBody>
        </p:sp>
        <p:sp>
          <p:nvSpPr>
            <p:cNvPr id="377" name="Google Shape;377;p37"/>
            <p:cNvSpPr/>
            <p:nvPr/>
          </p:nvSpPr>
          <p:spPr>
            <a:xfrm>
              <a:off x="9017204" y="2414499"/>
              <a:ext cx="2849524" cy="311596"/>
            </a:xfrm>
            <a:prstGeom prst="chevron">
              <a:avLst>
                <a:gd name="adj" fmla="val 50000"/>
              </a:avLst>
            </a:prstGeom>
            <a:solidFill>
              <a:srgbClr val="782F40"/>
            </a:solidFill>
            <a:ln>
              <a:noFill/>
            </a:ln>
            <a:effectLst>
              <a:outerShdw blurRad="50800" dist="38100" dir="2700000" algn="tl" rotWithShape="0">
                <a:srgbClr val="000000">
                  <a:alpha val="40000"/>
                </a:srgbClr>
              </a:outerShdw>
            </a:effectLst>
          </p:spPr>
          <p:txBody>
            <a:bodyPr spcFirstLastPara="1" wrap="square" lIns="0" tIns="121900" rIns="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Late June/Early July</a:t>
              </a:r>
              <a:endParaRPr sz="1400" b="1" i="0" u="none" strike="noStrike" cap="none">
                <a:solidFill>
                  <a:schemeClr val="lt1"/>
                </a:solidFill>
                <a:latin typeface="Arial Black"/>
                <a:ea typeface="Arial Black"/>
                <a:cs typeface="Arial Black"/>
                <a:sym typeface="Arial Black"/>
              </a:endParaRPr>
            </a:p>
          </p:txBody>
        </p:sp>
      </p:grpSp>
      <p:grpSp>
        <p:nvGrpSpPr>
          <p:cNvPr id="378" name="Google Shape;378;p37"/>
          <p:cNvGrpSpPr/>
          <p:nvPr/>
        </p:nvGrpSpPr>
        <p:grpSpPr>
          <a:xfrm>
            <a:off x="9779527" y="1941469"/>
            <a:ext cx="2334444" cy="4387995"/>
            <a:chOff x="6239486" y="1569449"/>
            <a:chExt cx="2856748" cy="4387995"/>
          </a:xfrm>
        </p:grpSpPr>
        <p:sp>
          <p:nvSpPr>
            <p:cNvPr id="379" name="Google Shape;379;p37"/>
            <p:cNvSpPr txBox="1"/>
            <p:nvPr/>
          </p:nvSpPr>
          <p:spPr>
            <a:xfrm>
              <a:off x="637702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1" i="0" u="none" strike="noStrike" cap="none">
                  <a:solidFill>
                    <a:schemeClr val="dk1"/>
                  </a:solidFill>
                  <a:latin typeface="Roboto"/>
                  <a:ea typeface="Roboto"/>
                  <a:cs typeface="Roboto"/>
                  <a:sym typeface="Roboto"/>
                </a:rPr>
                <a:t>Editing services for all applicants</a:t>
              </a:r>
              <a:r>
                <a:rPr lang="en-US" sz="1400" b="0" i="0" u="none" strike="noStrike" cap="none">
                  <a:solidFill>
                    <a:schemeClr val="dk1"/>
                  </a:solidFill>
                  <a:latin typeface="Roboto"/>
                  <a:ea typeface="Roboto"/>
                  <a:cs typeface="Roboto"/>
                  <a:sym typeface="Roboto"/>
                </a:rPr>
                <a:t> until 1 week prior to Sponsored Research deadline</a:t>
              </a:r>
              <a:endParaRPr sz="1400" b="0" i="0" u="none" strike="noStrike" cap="none">
                <a:solidFill>
                  <a:schemeClr val="dk1"/>
                </a:solidFill>
                <a:latin typeface="Roboto"/>
                <a:ea typeface="Roboto"/>
                <a:cs typeface="Roboto"/>
                <a:sym typeface="Roboto"/>
              </a:endParaRPr>
            </a:p>
          </p:txBody>
        </p:sp>
        <p:sp>
          <p:nvSpPr>
            <p:cNvPr id="380" name="Google Shape;380;p37"/>
            <p:cNvSpPr txBox="1"/>
            <p:nvPr/>
          </p:nvSpPr>
          <p:spPr>
            <a:xfrm>
              <a:off x="6377020" y="1569449"/>
              <a:ext cx="2560320" cy="2535183"/>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782F40"/>
                  </a:solidFill>
                  <a:latin typeface="Roboto"/>
                  <a:ea typeface="Roboto"/>
                  <a:cs typeface="Roboto"/>
                  <a:sym typeface="Roboto"/>
                </a:rPr>
                <a:t>ORD Editing Support</a:t>
              </a:r>
              <a:endParaRPr sz="2000" b="1" i="0" u="none" strike="noStrike" cap="none">
                <a:solidFill>
                  <a:srgbClr val="782F40"/>
                </a:solidFill>
                <a:latin typeface="Roboto"/>
                <a:ea typeface="Roboto"/>
                <a:cs typeface="Roboto"/>
                <a:sym typeface="Roboto"/>
              </a:endParaRPr>
            </a:p>
          </p:txBody>
        </p:sp>
        <p:sp>
          <p:nvSpPr>
            <p:cNvPr id="381" name="Google Shape;381;p37"/>
            <p:cNvSpPr/>
            <p:nvPr/>
          </p:nvSpPr>
          <p:spPr>
            <a:xfrm>
              <a:off x="6239486" y="2414499"/>
              <a:ext cx="2856748" cy="311596"/>
            </a:xfrm>
            <a:prstGeom prst="chevron">
              <a:avLst>
                <a:gd name="adj" fmla="val 50000"/>
              </a:avLst>
            </a:prstGeom>
            <a:solidFill>
              <a:srgbClr val="782F40"/>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Early July</a:t>
              </a:r>
              <a:endParaRPr sz="1400" b="1" i="0" u="none" strike="noStrike" cap="none">
                <a:solidFill>
                  <a:schemeClr val="lt1"/>
                </a:solidFill>
                <a:latin typeface="Arial Black"/>
                <a:ea typeface="Arial Black"/>
                <a:cs typeface="Arial Black"/>
                <a:sym typeface="Arial Black"/>
              </a:endParaRPr>
            </a:p>
          </p:txBody>
        </p:sp>
      </p:grpSp>
      <p:grpSp>
        <p:nvGrpSpPr>
          <p:cNvPr id="382" name="Google Shape;382;p37"/>
          <p:cNvGrpSpPr/>
          <p:nvPr/>
        </p:nvGrpSpPr>
        <p:grpSpPr>
          <a:xfrm>
            <a:off x="4978882" y="1941469"/>
            <a:ext cx="2334444" cy="4387995"/>
            <a:chOff x="6239486" y="1569449"/>
            <a:chExt cx="2856748" cy="4387995"/>
          </a:xfrm>
        </p:grpSpPr>
        <p:sp>
          <p:nvSpPr>
            <p:cNvPr id="383" name="Google Shape;383;p37"/>
            <p:cNvSpPr txBox="1"/>
            <p:nvPr/>
          </p:nvSpPr>
          <p:spPr>
            <a:xfrm>
              <a:off x="637702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Submissions must be </a:t>
              </a:r>
              <a:r>
                <a:rPr lang="en-US" sz="1400" b="1" i="0" u="none" strike="noStrike" cap="none">
                  <a:solidFill>
                    <a:schemeClr val="dk1"/>
                  </a:solidFill>
                  <a:latin typeface="Roboto"/>
                  <a:ea typeface="Roboto"/>
                  <a:cs typeface="Roboto"/>
                  <a:sym typeface="Roboto"/>
                </a:rPr>
                <a:t>close to complete</a:t>
              </a:r>
              <a:endParaRPr sz="1400" b="0" i="0" u="none" strike="noStrike" cap="none">
                <a:solidFill>
                  <a:srgbClr val="858585"/>
                </a:solidFill>
                <a:latin typeface="Roboto"/>
                <a:ea typeface="Roboto"/>
                <a:cs typeface="Roboto"/>
                <a:sym typeface="Roboto"/>
              </a:endParaRPr>
            </a:p>
          </p:txBody>
        </p:sp>
        <p:sp>
          <p:nvSpPr>
            <p:cNvPr id="384" name="Google Shape;384;p37"/>
            <p:cNvSpPr txBox="1"/>
            <p:nvPr/>
          </p:nvSpPr>
          <p:spPr>
            <a:xfrm>
              <a:off x="6377020" y="1569449"/>
              <a:ext cx="2560320" cy="2535183"/>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782F40"/>
                  </a:solidFill>
                  <a:latin typeface="Roboto"/>
                  <a:ea typeface="Roboto"/>
                  <a:cs typeface="Roboto"/>
                  <a:sym typeface="Roboto"/>
                </a:rPr>
                <a:t>Draft Proposals due to ORD</a:t>
              </a:r>
              <a:endParaRPr sz="2000" b="1" i="0" u="none" strike="noStrike" cap="none">
                <a:solidFill>
                  <a:srgbClr val="782F40"/>
                </a:solidFill>
                <a:latin typeface="Roboto"/>
                <a:ea typeface="Roboto"/>
                <a:cs typeface="Roboto"/>
                <a:sym typeface="Roboto"/>
              </a:endParaRPr>
            </a:p>
          </p:txBody>
        </p:sp>
        <p:sp>
          <p:nvSpPr>
            <p:cNvPr id="385" name="Google Shape;385;p37"/>
            <p:cNvSpPr/>
            <p:nvPr/>
          </p:nvSpPr>
          <p:spPr>
            <a:xfrm>
              <a:off x="6239486" y="2414499"/>
              <a:ext cx="2856748" cy="311596"/>
            </a:xfrm>
            <a:prstGeom prst="chevron">
              <a:avLst>
                <a:gd name="adj" fmla="val 50000"/>
              </a:avLst>
            </a:prstGeom>
            <a:solidFill>
              <a:srgbClr val="782F40"/>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Mid-June</a:t>
              </a:r>
              <a:endParaRPr sz="1400" b="1" i="0" u="none" strike="noStrike" cap="none">
                <a:solidFill>
                  <a:schemeClr val="lt1"/>
                </a:solidFill>
                <a:latin typeface="Arial Black"/>
                <a:ea typeface="Arial Black"/>
                <a:cs typeface="Arial Black"/>
                <a:sym typeface="Arial Black"/>
              </a:endParaRPr>
            </a:p>
          </p:txBody>
        </p:sp>
      </p:grpSp>
      <p:sp>
        <p:nvSpPr>
          <p:cNvPr id="386" name="Google Shape;386;p37"/>
          <p:cNvSpPr txBox="1">
            <a:spLocks noGrp="1"/>
          </p:cNvSpPr>
          <p:nvPr>
            <p:ph type="title"/>
          </p:nvPr>
        </p:nvSpPr>
        <p:spPr>
          <a:xfrm>
            <a:off x="525499" y="278235"/>
            <a:ext cx="11443159"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sz="2800">
                <a:solidFill>
                  <a:srgbClr val="002060"/>
                </a:solidFill>
                <a:latin typeface="Arial Black"/>
                <a:ea typeface="Arial Black"/>
                <a:cs typeface="Arial Black"/>
                <a:sym typeface="Arial Black"/>
              </a:rPr>
              <a:t>How does “mock review” fit in overall programming?</a:t>
            </a:r>
            <a:endParaRPr sz="2800">
              <a:latin typeface="Arial Black"/>
              <a:ea typeface="Arial Black"/>
              <a:cs typeface="Arial Black"/>
              <a:sym typeface="Arial Black"/>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39"/>
          <p:cNvSpPr txBox="1">
            <a:spLocks noGrp="1"/>
          </p:cNvSpPr>
          <p:nvPr>
            <p:ph type="title"/>
          </p:nvPr>
        </p:nvSpPr>
        <p:spPr>
          <a:xfrm>
            <a:off x="525499" y="278235"/>
            <a:ext cx="11443159"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sz="2800">
                <a:solidFill>
                  <a:srgbClr val="002060"/>
                </a:solidFill>
                <a:latin typeface="Arial Black"/>
                <a:ea typeface="Arial Black"/>
                <a:cs typeface="Arial Black"/>
                <a:sym typeface="Arial Black"/>
              </a:rPr>
              <a:t>How does “mock review” fit in overall programming?</a:t>
            </a:r>
            <a:endParaRPr sz="2800">
              <a:latin typeface="Arial Black"/>
              <a:ea typeface="Arial Black"/>
              <a:cs typeface="Arial Black"/>
              <a:sym typeface="Arial Black"/>
            </a:endParaRPr>
          </a:p>
        </p:txBody>
      </p:sp>
      <p:sp>
        <p:nvSpPr>
          <p:cNvPr id="393" name="Google Shape;393;p39"/>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Rice University</a:t>
            </a:r>
            <a:endParaRPr/>
          </a:p>
        </p:txBody>
      </p:sp>
      <p:grpSp>
        <p:nvGrpSpPr>
          <p:cNvPr id="394" name="Google Shape;394;p39"/>
          <p:cNvGrpSpPr/>
          <p:nvPr/>
        </p:nvGrpSpPr>
        <p:grpSpPr>
          <a:xfrm>
            <a:off x="368753" y="1919522"/>
            <a:ext cx="1932086" cy="4387997"/>
            <a:chOff x="758378" y="1569449"/>
            <a:chExt cx="2755921" cy="4387997"/>
          </a:xfrm>
        </p:grpSpPr>
        <p:sp>
          <p:nvSpPr>
            <p:cNvPr id="395" name="Google Shape;395;p39"/>
            <p:cNvSpPr txBox="1"/>
            <p:nvPr/>
          </p:nvSpPr>
          <p:spPr>
            <a:xfrm>
              <a:off x="838242" y="1569449"/>
              <a:ext cx="2560320" cy="2535117"/>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00205B"/>
                  </a:solidFill>
                  <a:latin typeface="Roboto"/>
                  <a:ea typeface="Roboto"/>
                  <a:cs typeface="Roboto"/>
                  <a:sym typeface="Roboto"/>
                </a:rPr>
                <a:t>Recruiting</a:t>
              </a:r>
              <a:endParaRPr sz="2000" b="1" i="0" u="none" strike="noStrike" cap="none">
                <a:solidFill>
                  <a:srgbClr val="00205B"/>
                </a:solidFill>
                <a:latin typeface="Roboto"/>
                <a:ea typeface="Roboto"/>
                <a:cs typeface="Roboto"/>
                <a:sym typeface="Roboto"/>
              </a:endParaRPr>
            </a:p>
          </p:txBody>
        </p:sp>
        <p:sp>
          <p:nvSpPr>
            <p:cNvPr id="396" name="Google Shape;396;p39"/>
            <p:cNvSpPr txBox="1"/>
            <p:nvPr/>
          </p:nvSpPr>
          <p:spPr>
            <a:xfrm>
              <a:off x="838242" y="4134639"/>
              <a:ext cx="2560320" cy="1822807"/>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Coordinate with </a:t>
              </a:r>
              <a:r>
                <a:rPr lang="en-US" sz="1400" b="1" i="0" u="none" strike="noStrike" cap="none">
                  <a:solidFill>
                    <a:schemeClr val="dk1"/>
                  </a:solidFill>
                  <a:latin typeface="Roboto"/>
                  <a:ea typeface="Roboto"/>
                  <a:cs typeface="Roboto"/>
                  <a:sym typeface="Roboto"/>
                </a:rPr>
                <a:t>Office of Faculty Development</a:t>
              </a:r>
              <a:endParaRPr sz="1400" b="0" i="0" u="none" strike="noStrike" cap="none">
                <a:solidFill>
                  <a:srgbClr val="000000"/>
                </a:solidFill>
                <a:latin typeface="Arial"/>
                <a:ea typeface="Arial"/>
                <a:cs typeface="Arial"/>
                <a:sym typeface="Arial"/>
              </a:endParaRPr>
            </a:p>
          </p:txBody>
        </p:sp>
        <p:sp>
          <p:nvSpPr>
            <p:cNvPr id="397" name="Google Shape;397;p39"/>
            <p:cNvSpPr/>
            <p:nvPr/>
          </p:nvSpPr>
          <p:spPr>
            <a:xfrm>
              <a:off x="758378" y="2414499"/>
              <a:ext cx="2755921" cy="311596"/>
            </a:xfrm>
            <a:prstGeom prst="homePlate">
              <a:avLst>
                <a:gd name="adj" fmla="val 50000"/>
              </a:avLst>
            </a:prstGeom>
            <a:solidFill>
              <a:srgbClr val="00205B"/>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March</a:t>
              </a:r>
              <a:endParaRPr sz="1400" b="1" i="0" u="none" strike="noStrike" cap="none">
                <a:solidFill>
                  <a:schemeClr val="lt1"/>
                </a:solidFill>
                <a:latin typeface="Arial Black"/>
                <a:ea typeface="Arial Black"/>
                <a:cs typeface="Arial Black"/>
                <a:sym typeface="Arial Black"/>
              </a:endParaRPr>
            </a:p>
          </p:txBody>
        </p:sp>
      </p:grpSp>
      <p:grpSp>
        <p:nvGrpSpPr>
          <p:cNvPr id="398" name="Google Shape;398;p39"/>
          <p:cNvGrpSpPr/>
          <p:nvPr/>
        </p:nvGrpSpPr>
        <p:grpSpPr>
          <a:xfrm>
            <a:off x="2235540" y="1919522"/>
            <a:ext cx="1988284" cy="4387997"/>
            <a:chOff x="3461078" y="1569449"/>
            <a:chExt cx="2836078" cy="4387997"/>
          </a:xfrm>
        </p:grpSpPr>
        <p:sp>
          <p:nvSpPr>
            <p:cNvPr id="399" name="Google Shape;399;p39"/>
            <p:cNvSpPr txBox="1"/>
            <p:nvPr/>
          </p:nvSpPr>
          <p:spPr>
            <a:xfrm>
              <a:off x="3578796" y="1569449"/>
              <a:ext cx="2560320" cy="2535117"/>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00205B"/>
                  </a:solidFill>
                  <a:latin typeface="Roboto"/>
                  <a:ea typeface="Roboto"/>
                  <a:cs typeface="Roboto"/>
                  <a:sym typeface="Roboto"/>
                </a:rPr>
                <a:t>Kickoff</a:t>
              </a:r>
              <a:endParaRPr sz="2000" b="1" i="0" u="none" strike="noStrike" cap="none">
                <a:solidFill>
                  <a:srgbClr val="00205B"/>
                </a:solidFill>
                <a:latin typeface="Roboto"/>
                <a:ea typeface="Roboto"/>
                <a:cs typeface="Roboto"/>
                <a:sym typeface="Roboto"/>
              </a:endParaRPr>
            </a:p>
          </p:txBody>
        </p:sp>
        <p:sp>
          <p:nvSpPr>
            <p:cNvPr id="400" name="Google Shape;400;p39"/>
            <p:cNvSpPr txBox="1"/>
            <p:nvPr/>
          </p:nvSpPr>
          <p:spPr>
            <a:xfrm>
              <a:off x="3578796" y="4134639"/>
              <a:ext cx="2560320" cy="1822807"/>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100"/>
                <a:buFont typeface="Arial"/>
                <a:buNone/>
              </a:pPr>
              <a:r>
                <a:rPr lang="en-US" sz="1400" b="1" i="0" u="none" strike="noStrike" cap="none">
                  <a:solidFill>
                    <a:schemeClr val="dk1"/>
                  </a:solidFill>
                  <a:latin typeface="Roboto"/>
                  <a:ea typeface="Roboto"/>
                  <a:cs typeface="Roboto"/>
                  <a:sym typeface="Roboto"/>
                </a:rPr>
                <a:t>Modeling and instruction </a:t>
              </a:r>
              <a:r>
                <a:rPr lang="en-US" sz="1400" b="0" i="0" u="none" strike="noStrike" cap="none">
                  <a:solidFill>
                    <a:schemeClr val="dk1"/>
                  </a:solidFill>
                  <a:latin typeface="Roboto"/>
                  <a:ea typeface="Roboto"/>
                  <a:cs typeface="Roboto"/>
                  <a:sym typeface="Roboto"/>
                </a:rPr>
                <a:t>on PS; Presentations by Office of STEM Engagement; STEM evaluator; DEI rep; SPARC</a:t>
              </a:r>
              <a:endParaRPr sz="1400" b="0" i="0" u="none" strike="noStrike" cap="none">
                <a:solidFill>
                  <a:srgbClr val="000000"/>
                </a:solidFill>
                <a:latin typeface="Arial"/>
                <a:ea typeface="Arial"/>
                <a:cs typeface="Arial"/>
                <a:sym typeface="Arial"/>
              </a:endParaRPr>
            </a:p>
          </p:txBody>
        </p:sp>
        <p:sp>
          <p:nvSpPr>
            <p:cNvPr id="401" name="Google Shape;401;p39"/>
            <p:cNvSpPr/>
            <p:nvPr/>
          </p:nvSpPr>
          <p:spPr>
            <a:xfrm>
              <a:off x="3461078" y="2414499"/>
              <a:ext cx="2836078" cy="311596"/>
            </a:xfrm>
            <a:prstGeom prst="chevron">
              <a:avLst>
                <a:gd name="adj" fmla="val 50000"/>
              </a:avLst>
            </a:prstGeom>
            <a:solidFill>
              <a:srgbClr val="00205B"/>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End April</a:t>
              </a:r>
              <a:endParaRPr sz="1400" b="1" i="0" u="none" strike="noStrike" cap="none">
                <a:solidFill>
                  <a:schemeClr val="lt1"/>
                </a:solidFill>
                <a:latin typeface="Arial Black"/>
                <a:ea typeface="Arial Black"/>
                <a:cs typeface="Arial Black"/>
                <a:sym typeface="Arial Black"/>
              </a:endParaRPr>
            </a:p>
          </p:txBody>
        </p:sp>
      </p:grpSp>
      <p:grpSp>
        <p:nvGrpSpPr>
          <p:cNvPr id="402" name="Google Shape;402;p39"/>
          <p:cNvGrpSpPr/>
          <p:nvPr/>
        </p:nvGrpSpPr>
        <p:grpSpPr>
          <a:xfrm>
            <a:off x="4158525" y="1919523"/>
            <a:ext cx="2002774" cy="4387995"/>
            <a:chOff x="6239486" y="1569449"/>
            <a:chExt cx="2856748" cy="4387995"/>
          </a:xfrm>
        </p:grpSpPr>
        <p:sp>
          <p:nvSpPr>
            <p:cNvPr id="403" name="Google Shape;403;p39"/>
            <p:cNvSpPr txBox="1"/>
            <p:nvPr/>
          </p:nvSpPr>
          <p:spPr>
            <a:xfrm>
              <a:off x="637702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100"/>
                <a:buFont typeface="Arial"/>
                <a:buNone/>
              </a:pPr>
              <a:r>
                <a:rPr lang="en-US" sz="1400" b="0" i="0" u="none" strike="noStrike" cap="none">
                  <a:solidFill>
                    <a:schemeClr val="dk1"/>
                  </a:solidFill>
                  <a:latin typeface="Roboto"/>
                  <a:ea typeface="Roboto"/>
                  <a:cs typeface="Roboto"/>
                  <a:sym typeface="Roboto"/>
                </a:rPr>
                <a:t>Peer Review of Project Summary; </a:t>
              </a:r>
              <a:r>
                <a:rPr lang="en-US" sz="1400" b="1" i="0" u="none" strike="noStrike" cap="none">
                  <a:solidFill>
                    <a:schemeClr val="dk1"/>
                  </a:solidFill>
                  <a:latin typeface="Roboto"/>
                  <a:ea typeface="Roboto"/>
                  <a:cs typeface="Roboto"/>
                  <a:sym typeface="Roboto"/>
                </a:rPr>
                <a:t>discussion of model samples from past winners</a:t>
              </a:r>
              <a:r>
                <a:rPr lang="en-US" sz="1400" b="0" i="0" u="none" strike="noStrike" cap="none">
                  <a:solidFill>
                    <a:schemeClr val="dk1"/>
                  </a:solidFill>
                  <a:latin typeface="Roboto"/>
                  <a:ea typeface="Roboto"/>
                  <a:cs typeface="Roboto"/>
                  <a:sym typeface="Roboto"/>
                </a:rPr>
                <a:t> </a:t>
              </a:r>
              <a:endParaRPr sz="1400" b="0" i="0" u="none" strike="noStrike" cap="none">
                <a:solidFill>
                  <a:srgbClr val="000000"/>
                </a:solidFill>
                <a:latin typeface="Arial"/>
                <a:ea typeface="Arial"/>
                <a:cs typeface="Arial"/>
                <a:sym typeface="Arial"/>
              </a:endParaRPr>
            </a:p>
          </p:txBody>
        </p:sp>
        <p:sp>
          <p:nvSpPr>
            <p:cNvPr id="404" name="Google Shape;404;p39"/>
            <p:cNvSpPr txBox="1"/>
            <p:nvPr/>
          </p:nvSpPr>
          <p:spPr>
            <a:xfrm>
              <a:off x="6377020" y="1569449"/>
              <a:ext cx="2560320" cy="2535183"/>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00205B"/>
                  </a:solidFill>
                  <a:latin typeface="Roboto"/>
                  <a:ea typeface="Roboto"/>
                  <a:cs typeface="Roboto"/>
                  <a:sym typeface="Roboto"/>
                </a:rPr>
                <a:t>Peer Review &amp; Resources</a:t>
              </a:r>
              <a:endParaRPr sz="2000" b="1" i="0" u="none" strike="noStrike" cap="none">
                <a:solidFill>
                  <a:srgbClr val="00205B"/>
                </a:solidFill>
                <a:latin typeface="Roboto"/>
                <a:ea typeface="Roboto"/>
                <a:cs typeface="Roboto"/>
                <a:sym typeface="Roboto"/>
              </a:endParaRPr>
            </a:p>
          </p:txBody>
        </p:sp>
        <p:sp>
          <p:nvSpPr>
            <p:cNvPr id="405" name="Google Shape;405;p39"/>
            <p:cNvSpPr/>
            <p:nvPr/>
          </p:nvSpPr>
          <p:spPr>
            <a:xfrm>
              <a:off x="6239486" y="2414499"/>
              <a:ext cx="2856748" cy="311596"/>
            </a:xfrm>
            <a:prstGeom prst="chevron">
              <a:avLst>
                <a:gd name="adj" fmla="val 50000"/>
              </a:avLst>
            </a:prstGeom>
            <a:solidFill>
              <a:srgbClr val="00205B"/>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May</a:t>
              </a:r>
              <a:endParaRPr sz="1400" b="1" i="0" u="none" strike="noStrike" cap="none">
                <a:solidFill>
                  <a:schemeClr val="lt1"/>
                </a:solidFill>
                <a:latin typeface="Arial Black"/>
                <a:ea typeface="Arial Black"/>
                <a:cs typeface="Arial Black"/>
                <a:sym typeface="Arial Black"/>
              </a:endParaRPr>
            </a:p>
          </p:txBody>
        </p:sp>
      </p:grpSp>
      <p:grpSp>
        <p:nvGrpSpPr>
          <p:cNvPr id="406" name="Google Shape;406;p39"/>
          <p:cNvGrpSpPr/>
          <p:nvPr/>
        </p:nvGrpSpPr>
        <p:grpSpPr>
          <a:xfrm>
            <a:off x="8013435" y="1919523"/>
            <a:ext cx="2017748" cy="4387995"/>
            <a:chOff x="6218127" y="1569449"/>
            <a:chExt cx="2878107" cy="4387995"/>
          </a:xfrm>
        </p:grpSpPr>
        <p:sp>
          <p:nvSpPr>
            <p:cNvPr id="407" name="Google Shape;407;p39"/>
            <p:cNvSpPr txBox="1"/>
            <p:nvPr/>
          </p:nvSpPr>
          <p:spPr>
            <a:xfrm>
              <a:off x="637702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Strategically positioned to allow for </a:t>
              </a:r>
              <a:r>
                <a:rPr lang="en-US" sz="1400" b="1" i="0" u="none" strike="noStrike" cap="none">
                  <a:solidFill>
                    <a:schemeClr val="dk1"/>
                  </a:solidFill>
                  <a:latin typeface="Roboto"/>
                  <a:ea typeface="Roboto"/>
                  <a:cs typeface="Roboto"/>
                  <a:sym typeface="Roboto"/>
                </a:rPr>
                <a:t>a minimum of 2 weeks to revise </a:t>
              </a:r>
              <a:r>
                <a:rPr lang="en-US" sz="1400" b="0" i="0" u="none" strike="noStrike" cap="none">
                  <a:solidFill>
                    <a:schemeClr val="dk1"/>
                  </a:solidFill>
                  <a:latin typeface="Roboto"/>
                  <a:ea typeface="Roboto"/>
                  <a:cs typeface="Roboto"/>
                  <a:sym typeface="Roboto"/>
                </a:rPr>
                <a:t>following feedback </a:t>
              </a:r>
              <a:endParaRPr sz="1400" b="0" i="0" u="none" strike="noStrike" cap="none">
                <a:solidFill>
                  <a:srgbClr val="000000"/>
                </a:solidFill>
                <a:latin typeface="Arial"/>
                <a:ea typeface="Arial"/>
                <a:cs typeface="Arial"/>
                <a:sym typeface="Arial"/>
              </a:endParaRPr>
            </a:p>
          </p:txBody>
        </p:sp>
        <p:sp>
          <p:nvSpPr>
            <p:cNvPr id="408" name="Google Shape;408;p39"/>
            <p:cNvSpPr txBox="1"/>
            <p:nvPr/>
          </p:nvSpPr>
          <p:spPr>
            <a:xfrm>
              <a:off x="6218127" y="1569449"/>
              <a:ext cx="2878107" cy="2535183"/>
            </a:xfrm>
            <a:prstGeom prst="rect">
              <a:avLst/>
            </a:prstGeom>
            <a:solidFill>
              <a:srgbClr val="FFC000"/>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Roboto"/>
                  <a:ea typeface="Roboto"/>
                  <a:cs typeface="Roboto"/>
                  <a:sym typeface="Roboto"/>
                </a:rPr>
                <a:t>“Mock Review”</a:t>
              </a:r>
              <a:endParaRPr sz="2000" b="1" i="0" u="none" strike="noStrike" cap="none">
                <a:solidFill>
                  <a:srgbClr val="000000"/>
                </a:solidFill>
                <a:latin typeface="Roboto"/>
                <a:ea typeface="Roboto"/>
                <a:cs typeface="Roboto"/>
                <a:sym typeface="Roboto"/>
              </a:endParaRPr>
            </a:p>
          </p:txBody>
        </p:sp>
        <p:sp>
          <p:nvSpPr>
            <p:cNvPr id="409" name="Google Shape;409;p39"/>
            <p:cNvSpPr/>
            <p:nvPr/>
          </p:nvSpPr>
          <p:spPr>
            <a:xfrm>
              <a:off x="6239486" y="2414499"/>
              <a:ext cx="2856748" cy="311596"/>
            </a:xfrm>
            <a:prstGeom prst="chevron">
              <a:avLst>
                <a:gd name="adj" fmla="val 50000"/>
              </a:avLst>
            </a:prstGeom>
            <a:solidFill>
              <a:srgbClr val="00205B"/>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Early July</a:t>
              </a:r>
              <a:endParaRPr sz="1400" b="1" i="0" u="none" strike="noStrike" cap="none">
                <a:solidFill>
                  <a:schemeClr val="lt1"/>
                </a:solidFill>
                <a:latin typeface="Arial Black"/>
                <a:ea typeface="Arial Black"/>
                <a:cs typeface="Arial Black"/>
                <a:sym typeface="Arial Black"/>
              </a:endParaRPr>
            </a:p>
          </p:txBody>
        </p:sp>
      </p:grpSp>
      <p:grpSp>
        <p:nvGrpSpPr>
          <p:cNvPr id="410" name="Google Shape;410;p39"/>
          <p:cNvGrpSpPr/>
          <p:nvPr/>
        </p:nvGrpSpPr>
        <p:grpSpPr>
          <a:xfrm>
            <a:off x="9965885" y="1919523"/>
            <a:ext cx="2002774" cy="4387995"/>
            <a:chOff x="6239486" y="1569449"/>
            <a:chExt cx="2856748" cy="4387995"/>
          </a:xfrm>
        </p:grpSpPr>
        <p:sp>
          <p:nvSpPr>
            <p:cNvPr id="411" name="Google Shape;411;p39"/>
            <p:cNvSpPr txBox="1"/>
            <p:nvPr/>
          </p:nvSpPr>
          <p:spPr>
            <a:xfrm>
              <a:off x="637702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Each applicant </a:t>
              </a:r>
              <a:r>
                <a:rPr lang="en-US" sz="1400" b="1" i="0" u="none" strike="noStrike" cap="none">
                  <a:solidFill>
                    <a:schemeClr val="dk1"/>
                  </a:solidFill>
                  <a:latin typeface="Roboto"/>
                  <a:ea typeface="Roboto"/>
                  <a:cs typeface="Roboto"/>
                  <a:sym typeface="Roboto"/>
                </a:rPr>
                <a:t>assigned to 1 RD specialist </a:t>
              </a:r>
              <a:r>
                <a:rPr lang="en-US" sz="1400" b="0" i="0" u="none" strike="noStrike" cap="none">
                  <a:solidFill>
                    <a:schemeClr val="dk1"/>
                  </a:solidFill>
                  <a:latin typeface="Roboto"/>
                  <a:ea typeface="Roboto"/>
                  <a:cs typeface="Roboto"/>
                  <a:sym typeface="Roboto"/>
                </a:rPr>
                <a:t>throughout the process; last 2 weeks are </a:t>
              </a:r>
              <a:r>
                <a:rPr lang="en-US" sz="1400" b="1" i="0" u="none" strike="noStrike" cap="none">
                  <a:solidFill>
                    <a:schemeClr val="dk1"/>
                  </a:solidFill>
                  <a:latin typeface="Roboto"/>
                  <a:ea typeface="Roboto"/>
                  <a:cs typeface="Roboto"/>
                  <a:sym typeface="Roboto"/>
                </a:rPr>
                <a:t>reserved for one-on-one editing</a:t>
              </a:r>
              <a:endParaRPr sz="1400" b="0" i="0" u="none" strike="noStrike" cap="none">
                <a:solidFill>
                  <a:srgbClr val="000000"/>
                </a:solidFill>
                <a:latin typeface="Arial"/>
                <a:ea typeface="Arial"/>
                <a:cs typeface="Arial"/>
                <a:sym typeface="Arial"/>
              </a:endParaRPr>
            </a:p>
          </p:txBody>
        </p:sp>
        <p:sp>
          <p:nvSpPr>
            <p:cNvPr id="412" name="Google Shape;412;p39"/>
            <p:cNvSpPr txBox="1"/>
            <p:nvPr/>
          </p:nvSpPr>
          <p:spPr>
            <a:xfrm>
              <a:off x="6377020" y="1569449"/>
              <a:ext cx="2560320" cy="2535183"/>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00205B"/>
                  </a:solidFill>
                  <a:latin typeface="Roboto"/>
                  <a:ea typeface="Roboto"/>
                  <a:cs typeface="Roboto"/>
                  <a:sym typeface="Roboto"/>
                </a:rPr>
                <a:t>RD Support</a:t>
              </a:r>
              <a:endParaRPr sz="2000" b="1" i="0" u="none" strike="noStrike" cap="none">
                <a:solidFill>
                  <a:srgbClr val="00205B"/>
                </a:solidFill>
                <a:latin typeface="Roboto"/>
                <a:ea typeface="Roboto"/>
                <a:cs typeface="Roboto"/>
                <a:sym typeface="Roboto"/>
              </a:endParaRPr>
            </a:p>
          </p:txBody>
        </p:sp>
        <p:sp>
          <p:nvSpPr>
            <p:cNvPr id="413" name="Google Shape;413;p39"/>
            <p:cNvSpPr/>
            <p:nvPr/>
          </p:nvSpPr>
          <p:spPr>
            <a:xfrm>
              <a:off x="6239486" y="2414499"/>
              <a:ext cx="2856748" cy="311596"/>
            </a:xfrm>
            <a:prstGeom prst="chevron">
              <a:avLst>
                <a:gd name="adj" fmla="val 50000"/>
              </a:avLst>
            </a:prstGeom>
            <a:solidFill>
              <a:srgbClr val="00205B"/>
            </a:solidFill>
            <a:ln>
              <a:noFill/>
            </a:ln>
            <a:effectLst>
              <a:outerShdw blurRad="50800" dist="38100" dir="2700000" algn="tl" rotWithShape="0">
                <a:srgbClr val="000000">
                  <a:alpha val="40000"/>
                </a:srgbClr>
              </a:outerShdw>
            </a:effectLst>
          </p:spPr>
          <p:txBody>
            <a:bodyPr spcFirstLastPara="1" wrap="square" lIns="0" tIns="121900" rIns="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Mid to late July</a:t>
              </a:r>
              <a:endParaRPr sz="1400" b="1" i="0" u="none" strike="noStrike" cap="none">
                <a:solidFill>
                  <a:schemeClr val="lt1"/>
                </a:solidFill>
                <a:latin typeface="Arial Black"/>
                <a:ea typeface="Arial Black"/>
                <a:cs typeface="Arial Black"/>
                <a:sym typeface="Arial Black"/>
              </a:endParaRPr>
            </a:p>
          </p:txBody>
        </p:sp>
      </p:grpSp>
      <p:grpSp>
        <p:nvGrpSpPr>
          <p:cNvPr id="414" name="Google Shape;414;p39"/>
          <p:cNvGrpSpPr/>
          <p:nvPr/>
        </p:nvGrpSpPr>
        <p:grpSpPr>
          <a:xfrm>
            <a:off x="6096000" y="1919523"/>
            <a:ext cx="1997708" cy="4387995"/>
            <a:chOff x="9017204" y="1569449"/>
            <a:chExt cx="2849524" cy="4387995"/>
          </a:xfrm>
        </p:grpSpPr>
        <p:sp>
          <p:nvSpPr>
            <p:cNvPr id="415" name="Google Shape;415;p39"/>
            <p:cNvSpPr txBox="1"/>
            <p:nvPr/>
          </p:nvSpPr>
          <p:spPr>
            <a:xfrm>
              <a:off x="9158750" y="1569449"/>
              <a:ext cx="2560320" cy="2535117"/>
            </a:xfrm>
            <a:prstGeom prst="rect">
              <a:avLst/>
            </a:prstGeom>
            <a:solidFill>
              <a:srgbClr val="F2F2F2"/>
            </a:solidFill>
            <a:ln>
              <a:noFill/>
            </a:ln>
          </p:spPr>
          <p:txBody>
            <a:bodyPr spcFirstLastPara="1" wrap="square" lIns="121900" tIns="121900" rIns="121900" bIns="121900" anchor="b"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1" i="0" u="none" strike="noStrike" cap="none">
                  <a:solidFill>
                    <a:srgbClr val="00205B"/>
                  </a:solidFill>
                  <a:latin typeface="Roboto"/>
                  <a:ea typeface="Roboto"/>
                  <a:cs typeface="Roboto"/>
                  <a:sym typeface="Roboto"/>
                </a:rPr>
                <a:t>Peer Review &amp; Resources</a:t>
              </a:r>
              <a:endParaRPr sz="2000" b="1" i="0" u="none" strike="noStrike" cap="none">
                <a:solidFill>
                  <a:srgbClr val="00205B"/>
                </a:solidFill>
                <a:latin typeface="Roboto"/>
                <a:ea typeface="Roboto"/>
                <a:cs typeface="Roboto"/>
                <a:sym typeface="Roboto"/>
              </a:endParaRPr>
            </a:p>
          </p:txBody>
        </p:sp>
        <p:sp>
          <p:nvSpPr>
            <p:cNvPr id="416" name="Google Shape;416;p39"/>
            <p:cNvSpPr txBox="1"/>
            <p:nvPr/>
          </p:nvSpPr>
          <p:spPr>
            <a:xfrm>
              <a:off x="9158750" y="4134639"/>
              <a:ext cx="2560320" cy="1822805"/>
            </a:xfrm>
            <a:prstGeom prst="rect">
              <a:avLst/>
            </a:prstGeom>
            <a:no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Peer Review of Project Description and </a:t>
              </a:r>
              <a:r>
                <a:rPr lang="en-US" sz="1400" b="1" i="0" u="none" strike="noStrike" cap="none">
                  <a:solidFill>
                    <a:schemeClr val="dk1"/>
                  </a:solidFill>
                  <a:latin typeface="Roboto"/>
                  <a:ea typeface="Roboto"/>
                  <a:cs typeface="Roboto"/>
                  <a:sym typeface="Roboto"/>
                </a:rPr>
                <a:t>model samples</a:t>
              </a:r>
              <a:r>
                <a:rPr lang="en-US" sz="1400" b="0" i="0" u="none" strike="noStrike" cap="none">
                  <a:solidFill>
                    <a:schemeClr val="dk1"/>
                  </a:solidFill>
                  <a:latin typeface="Roboto"/>
                  <a:ea typeface="Roboto"/>
                  <a:cs typeface="Roboto"/>
                  <a:sym typeface="Roboto"/>
                </a:rPr>
                <a:t> </a:t>
              </a:r>
              <a:endParaRPr sz="1400" b="0" i="0" u="none" strike="noStrike" cap="none">
                <a:solidFill>
                  <a:schemeClr val="dk1"/>
                </a:solidFill>
                <a:latin typeface="Roboto"/>
                <a:ea typeface="Roboto"/>
                <a:cs typeface="Roboto"/>
                <a:sym typeface="Roboto"/>
              </a:endParaRPr>
            </a:p>
            <a:p>
              <a:pPr marL="0" marR="0" lvl="0" indent="0" algn="ctr" rtl="0">
                <a:lnSpc>
                  <a:spcPct val="115000"/>
                </a:lnSpc>
                <a:spcBef>
                  <a:spcPts val="2100"/>
                </a:spcBef>
                <a:spcAft>
                  <a:spcPts val="2100"/>
                </a:spcAft>
                <a:buClr>
                  <a:srgbClr val="000000"/>
                </a:buClr>
                <a:buSzPts val="1400"/>
                <a:buFont typeface="Arial"/>
                <a:buNone/>
              </a:pPr>
              <a:r>
                <a:rPr lang="en-US" sz="1400" b="0" i="0" u="none" strike="noStrike" cap="none">
                  <a:solidFill>
                    <a:schemeClr val="dk1"/>
                  </a:solidFill>
                  <a:latin typeface="Roboto"/>
                  <a:ea typeface="Roboto"/>
                  <a:cs typeface="Roboto"/>
                  <a:sym typeface="Roboto"/>
                </a:rPr>
                <a:t>Panel of past winners/reviewers</a:t>
              </a:r>
              <a:endParaRPr sz="1400" b="0" i="0" u="none" strike="noStrike" cap="none">
                <a:solidFill>
                  <a:srgbClr val="000000"/>
                </a:solidFill>
                <a:latin typeface="Arial"/>
                <a:ea typeface="Arial"/>
                <a:cs typeface="Arial"/>
                <a:sym typeface="Arial"/>
              </a:endParaRPr>
            </a:p>
          </p:txBody>
        </p:sp>
        <p:sp>
          <p:nvSpPr>
            <p:cNvPr id="417" name="Google Shape;417;p39"/>
            <p:cNvSpPr/>
            <p:nvPr/>
          </p:nvSpPr>
          <p:spPr>
            <a:xfrm>
              <a:off x="9017204" y="2414499"/>
              <a:ext cx="2849524" cy="311596"/>
            </a:xfrm>
            <a:prstGeom prst="chevron">
              <a:avLst>
                <a:gd name="adj" fmla="val 50000"/>
              </a:avLst>
            </a:prstGeom>
            <a:solidFill>
              <a:srgbClr val="00205B"/>
            </a:solidFill>
            <a:ln>
              <a:noFill/>
            </a:ln>
            <a:effectLst>
              <a:outerShdw blurRad="50800" dist="38100" dir="2700000" algn="tl" rotWithShape="0">
                <a:srgbClr val="000000">
                  <a:alpha val="4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Black"/>
                  <a:ea typeface="Arial Black"/>
                  <a:cs typeface="Arial Black"/>
                  <a:sym typeface="Arial Black"/>
                </a:rPr>
                <a:t>June</a:t>
              </a:r>
              <a:endParaRPr sz="1400" b="1" i="0" u="none" strike="noStrike" cap="none">
                <a:solidFill>
                  <a:schemeClr val="lt1"/>
                </a:solidFill>
                <a:latin typeface="Arial Black"/>
                <a:ea typeface="Arial Black"/>
                <a:cs typeface="Arial Black"/>
                <a:sym typeface="Arial Black"/>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41"/>
          <p:cNvSpPr txBox="1"/>
          <p:nvPr/>
        </p:nvSpPr>
        <p:spPr>
          <a:xfrm flipH="1">
            <a:off x="0" y="5823461"/>
            <a:ext cx="12192000" cy="1034539"/>
          </a:xfrm>
          <a:prstGeom prst="rect">
            <a:avLst/>
          </a:prstGeom>
          <a:solidFill>
            <a:srgbClr val="002060">
              <a:alpha val="83529"/>
            </a:srgbClr>
          </a:solidFill>
          <a:ln>
            <a:noFill/>
          </a:ln>
        </p:spPr>
        <p:txBody>
          <a:bodyPr spcFirstLastPara="1" wrap="square" lIns="365750" tIns="45700" rIns="91425" bIns="45700" anchor="t" anchorCtr="0">
            <a:noAutofit/>
          </a:bodyPr>
          <a:lstStyle/>
          <a:p>
            <a:pPr marL="0" marR="0" lvl="0" indent="0" algn="l" rtl="0">
              <a:lnSpc>
                <a:spcPct val="100000"/>
              </a:lnSpc>
              <a:spcBef>
                <a:spcPts val="0"/>
              </a:spcBef>
              <a:spcAft>
                <a:spcPts val="0"/>
              </a:spcAft>
              <a:buClr>
                <a:srgbClr val="000000"/>
              </a:buClr>
              <a:buSzPts val="4000"/>
              <a:buFont typeface="Arial"/>
              <a:buNone/>
            </a:pPr>
            <a:r>
              <a:rPr lang="en-US" sz="3600" b="1" i="0" u="none" strike="noStrike" cap="none">
                <a:solidFill>
                  <a:schemeClr val="lt1"/>
                </a:solidFill>
                <a:latin typeface="Arial Black"/>
                <a:ea typeface="Arial Black"/>
                <a:cs typeface="Arial Black"/>
                <a:sym typeface="Arial Black"/>
              </a:rPr>
              <a:t>Design and Implementation</a:t>
            </a:r>
            <a:endParaRPr sz="3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COMPARISON</a:t>
            </a:r>
            <a:endParaRPr sz="1400" b="0" i="0" u="none" strike="noStrike" cap="none">
              <a:solidFill>
                <a:schemeClr val="lt1"/>
              </a:solidFill>
              <a:latin typeface="Arial"/>
              <a:ea typeface="Arial"/>
              <a:cs typeface="Arial"/>
              <a:sym typeface="Arial"/>
            </a:endParaRPr>
          </a:p>
        </p:txBody>
      </p:sp>
      <p:graphicFrame>
        <p:nvGraphicFramePr>
          <p:cNvPr id="424" name="Google Shape;424;p41"/>
          <p:cNvGraphicFramePr/>
          <p:nvPr/>
        </p:nvGraphicFramePr>
        <p:xfrm>
          <a:off x="-10275" y="-1"/>
          <a:ext cx="3000000" cy="3000000"/>
        </p:xfrm>
        <a:graphic>
          <a:graphicData uri="http://schemas.openxmlformats.org/drawingml/2006/table">
            <a:tbl>
              <a:tblPr firstRow="1" bandRow="1">
                <a:noFill/>
                <a:tableStyleId>{0786593B-F3E6-40D6-A32C-5E15D2F4DC5C}</a:tableStyleId>
              </a:tblPr>
              <a:tblGrid>
                <a:gridCol w="1151600">
                  <a:extLst>
                    <a:ext uri="{9D8B030D-6E8A-4147-A177-3AD203B41FA5}">
                      <a16:colId xmlns:a16="http://schemas.microsoft.com/office/drawing/2014/main" val="20000"/>
                    </a:ext>
                  </a:extLst>
                </a:gridCol>
                <a:gridCol w="1151600">
                  <a:extLst>
                    <a:ext uri="{9D8B030D-6E8A-4147-A177-3AD203B41FA5}">
                      <a16:colId xmlns:a16="http://schemas.microsoft.com/office/drawing/2014/main" val="20001"/>
                    </a:ext>
                  </a:extLst>
                </a:gridCol>
                <a:gridCol w="128135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1097275">
                  <a:extLst>
                    <a:ext uri="{9D8B030D-6E8A-4147-A177-3AD203B41FA5}">
                      <a16:colId xmlns:a16="http://schemas.microsoft.com/office/drawing/2014/main" val="20004"/>
                    </a:ext>
                  </a:extLst>
                </a:gridCol>
                <a:gridCol w="1280150">
                  <a:extLst>
                    <a:ext uri="{9D8B030D-6E8A-4147-A177-3AD203B41FA5}">
                      <a16:colId xmlns:a16="http://schemas.microsoft.com/office/drawing/2014/main" val="20005"/>
                    </a:ext>
                  </a:extLst>
                </a:gridCol>
                <a:gridCol w="1584150">
                  <a:extLst>
                    <a:ext uri="{9D8B030D-6E8A-4147-A177-3AD203B41FA5}">
                      <a16:colId xmlns:a16="http://schemas.microsoft.com/office/drawing/2014/main" val="20006"/>
                    </a:ext>
                  </a:extLst>
                </a:gridCol>
                <a:gridCol w="1005850">
                  <a:extLst>
                    <a:ext uri="{9D8B030D-6E8A-4147-A177-3AD203B41FA5}">
                      <a16:colId xmlns:a16="http://schemas.microsoft.com/office/drawing/2014/main" val="20007"/>
                    </a:ext>
                  </a:extLst>
                </a:gridCol>
                <a:gridCol w="1463050">
                  <a:extLst>
                    <a:ext uri="{9D8B030D-6E8A-4147-A177-3AD203B41FA5}">
                      <a16:colId xmlns:a16="http://schemas.microsoft.com/office/drawing/2014/main" val="20008"/>
                    </a:ext>
                  </a:extLst>
                </a:gridCol>
                <a:gridCol w="1280150">
                  <a:extLst>
                    <a:ext uri="{9D8B030D-6E8A-4147-A177-3AD203B41FA5}">
                      <a16:colId xmlns:a16="http://schemas.microsoft.com/office/drawing/2014/main" val="20009"/>
                    </a:ext>
                  </a:extLst>
                </a:gridCol>
              </a:tblGrid>
              <a:tr h="1664025">
                <a:tc>
                  <a:txBody>
                    <a:bodyPr/>
                    <a:lstStyle/>
                    <a:p>
                      <a:pPr marL="0" marR="0" lvl="0" indent="0" algn="ctr" rtl="0">
                        <a:lnSpc>
                          <a:spcPct val="100000"/>
                        </a:lnSpc>
                        <a:spcBef>
                          <a:spcPts val="0"/>
                        </a:spcBef>
                        <a:spcAft>
                          <a:spcPts val="0"/>
                        </a:spcAft>
                        <a:buClr>
                          <a:srgbClr val="000000"/>
                        </a:buClr>
                        <a:buSzPts val="1400"/>
                        <a:buFont typeface="Arial"/>
                        <a:buNone/>
                      </a:pPr>
                      <a:r>
                        <a:rPr lang="en-US" sz="1200" u="none" strike="noStrike" cap="none">
                          <a:solidFill>
                            <a:srgbClr val="000000"/>
                          </a:solidFill>
                        </a:rPr>
                        <a:t>Institution</a:t>
                      </a:r>
                      <a:endParaRPr sz="1200" u="none" strike="noStrike" cap="none">
                        <a:solidFill>
                          <a:srgbClr val="000000"/>
                        </a:solidFill>
                      </a:endParaRPr>
                    </a:p>
                  </a:txBody>
                  <a:tcPr marL="102325" marR="102325" marT="51150" marB="51150" anchor="ctr">
                    <a:lnL w="9525" cap="flat" cmpd="sng">
                      <a:solidFill>
                        <a:srgbClr val="000000">
                          <a:alpha val="0"/>
                        </a:srgbClr>
                      </a:solidFill>
                      <a:prstDash val="solid"/>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Preceded by CAREER presentation?</a:t>
                      </a:r>
                      <a:endParaRPr sz="12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Part of Extended Workshop?</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Size of Panel</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Technical Review?</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Grantsmanship Review?</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Expert or Peer?</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Internal v. External Reviewers</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Zoom or in person?</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Length</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extLst>
                  <a:ext uri="{0D108BD9-81ED-4DB2-BD59-A6C34878D82A}">
                    <a16:rowId xmlns:a16="http://schemas.microsoft.com/office/drawing/2014/main" val="10000"/>
                  </a:ext>
                </a:extLst>
              </a:tr>
              <a:tr h="1386475">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782F40"/>
                        </a:solidFill>
                        <a:latin typeface="Roboto"/>
                        <a:ea typeface="Roboto"/>
                        <a:cs typeface="Roboto"/>
                        <a:sym typeface="Roboto"/>
                      </a:endParaRPr>
                    </a:p>
                  </a:txBody>
                  <a:tcPr marL="102325" marR="102325" marT="51150" marB="51150" anchor="ctr">
                    <a:lnL w="9525" cap="flat" cmpd="sng">
                      <a:solidFill>
                        <a:srgbClr val="000000">
                          <a:alpha val="0"/>
                        </a:srgbClr>
                      </a:solidFill>
                      <a:prstDash val="solid"/>
                      <a:round/>
                      <a:headEnd type="none" w="sm" len="sm"/>
                      <a:tailEnd type="none" w="sm" len="sm"/>
                    </a:lnL>
                    <a:lnR w="19050" cap="flat" cmpd="sng">
                      <a:solidFill>
                        <a:srgbClr val="A5A5A5"/>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9050" cap="flat" cmpd="sng">
                      <a:solidFill>
                        <a:srgbClr val="A5A5A5"/>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Yes</a:t>
                      </a:r>
                      <a:endParaRPr sz="1400" u="none" strike="noStrike" cap="none">
                        <a:solidFill>
                          <a:srgbClr val="782F40"/>
                        </a:solidFill>
                      </a:endParaRPr>
                    </a:p>
                  </a:txBody>
                  <a:tcPr marL="102325" marR="102325" marT="51150" marB="51150" anchor="ctr">
                    <a:lnL w="19050" cap="flat" cmpd="sng">
                      <a:solidFill>
                        <a:srgbClr val="A5A5A5"/>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No</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3</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Yes</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Yes</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Expert: </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i="1" u="none" strike="noStrike" cap="none">
                          <a:solidFill>
                            <a:srgbClr val="782F40"/>
                          </a:solidFill>
                          <a:latin typeface="Roboto"/>
                          <a:ea typeface="Roboto"/>
                          <a:cs typeface="Roboto"/>
                          <a:sym typeface="Roboto"/>
                        </a:rPr>
                        <a:t>past winners; senior scholars</a:t>
                      </a:r>
                      <a:endParaRPr sz="1400" i="1"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rPr>
                        <a:t>External to Cohort</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Zoom for all; recorded </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45 min. + </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15 min. </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Q &amp; A</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extLst>
                  <a:ext uri="{0D108BD9-81ED-4DB2-BD59-A6C34878D82A}">
                    <a16:rowId xmlns:a16="http://schemas.microsoft.com/office/drawing/2014/main" val="10001"/>
                  </a:ext>
                </a:extLst>
              </a:tr>
              <a:tr h="1386475">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solidFill>
                          <a:srgbClr val="CC0000"/>
                        </a:solidFill>
                      </a:endParaRPr>
                    </a:p>
                  </a:txBody>
                  <a:tcPr marL="102325" marR="102325" marT="51150" marB="51150" anchor="ctr">
                    <a:lnL w="9525" cap="flat" cmpd="sng">
                      <a:solidFill>
                        <a:srgbClr val="000000">
                          <a:alpha val="0"/>
                        </a:srgbClr>
                      </a:solidFill>
                      <a:prstDash val="solid"/>
                      <a:round/>
                      <a:headEnd type="none" w="sm" len="sm"/>
                      <a:tailEnd type="none" w="sm" len="sm"/>
                    </a:lnL>
                    <a:lnR w="19050" cap="flat" cmpd="sng">
                      <a:solidFill>
                        <a:srgbClr val="A5A5A5"/>
                      </a:solidFill>
                      <a:prstDash val="dot"/>
                      <a:round/>
                      <a:headEnd type="none" w="sm" len="sm"/>
                      <a:tailEnd type="none" w="sm" len="sm"/>
                    </a:lnR>
                    <a:lnT w="19050" cap="flat" cmpd="sng">
                      <a:solidFill>
                        <a:srgbClr val="A5A5A5"/>
                      </a:solidFill>
                      <a:prstDash val="dot"/>
                      <a:round/>
                      <a:headEnd type="none" w="sm" len="sm"/>
                      <a:tailEnd type="none" w="sm" len="sm"/>
                    </a:lnT>
                    <a:lnB w="19050" cap="flat" cmpd="sng">
                      <a:solidFill>
                        <a:srgbClr val="A5A5A5"/>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Yes</a:t>
                      </a:r>
                      <a:endParaRPr sz="1400" u="none" strike="noStrike" cap="none"/>
                    </a:p>
                  </a:txBody>
                  <a:tcPr marL="102325" marR="102325" marT="51150" marB="51150" anchor="ctr">
                    <a:lnL w="19050" cap="flat" cmpd="sng">
                      <a:solidFill>
                        <a:srgbClr val="A5A5A5"/>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Yes:</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i="1" u="none" strike="noStrike" cap="none">
                          <a:solidFill>
                            <a:srgbClr val="002060"/>
                          </a:solidFill>
                          <a:latin typeface="Roboto"/>
                          <a:ea typeface="Roboto"/>
                          <a:cs typeface="Roboto"/>
                          <a:sym typeface="Roboto"/>
                        </a:rPr>
                        <a:t>CAREER specific</a:t>
                      </a:r>
                      <a:endParaRPr sz="1400" i="1"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3-4</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Yes</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Yes</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Expert: </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i="1" u="none" strike="noStrike" cap="none">
                          <a:solidFill>
                            <a:srgbClr val="002060"/>
                          </a:solidFill>
                          <a:latin typeface="Roboto"/>
                          <a:ea typeface="Roboto"/>
                          <a:cs typeface="Roboto"/>
                          <a:sym typeface="Roboto"/>
                        </a:rPr>
                        <a:t>past winners; senior scholars</a:t>
                      </a:r>
                      <a:endParaRPr sz="1400" i="1"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Both</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Zoom (panel); In-person (participants)</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15 min. + 5 min. Q &amp; A</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extLst>
                  <a:ext uri="{0D108BD9-81ED-4DB2-BD59-A6C34878D82A}">
                    <a16:rowId xmlns:a16="http://schemas.microsoft.com/office/drawing/2014/main" val="10002"/>
                  </a:ext>
                </a:extLst>
              </a:tr>
              <a:tr h="1386475">
                <a:tc>
                  <a:txBody>
                    <a:bodyPr/>
                    <a:lstStyle/>
                    <a:p>
                      <a:pPr marL="0" marR="0" lvl="0" indent="0" algn="ctr" rtl="0">
                        <a:lnSpc>
                          <a:spcPct val="100000"/>
                        </a:lnSpc>
                        <a:spcBef>
                          <a:spcPts val="0"/>
                        </a:spcBef>
                        <a:spcAft>
                          <a:spcPts val="0"/>
                        </a:spcAft>
                        <a:buClr>
                          <a:srgbClr val="000000"/>
                        </a:buClr>
                        <a:buSzPts val="1400"/>
                        <a:buFont typeface="Arial"/>
                        <a:buNone/>
                      </a:pPr>
                      <a:endParaRPr sz="1400" b="1" u="none" strike="noStrike" cap="none">
                        <a:solidFill>
                          <a:srgbClr val="002060"/>
                        </a:solidFill>
                        <a:latin typeface="Roboto"/>
                        <a:ea typeface="Roboto"/>
                        <a:cs typeface="Roboto"/>
                        <a:sym typeface="Roboto"/>
                      </a:endParaRPr>
                    </a:p>
                  </a:txBody>
                  <a:tcPr marL="102325" marR="102325" marT="51150" marB="51150" anchor="ctr">
                    <a:lnL w="9525" cap="flat" cmpd="sng">
                      <a:solidFill>
                        <a:srgbClr val="000000">
                          <a:alpha val="0"/>
                        </a:srgbClr>
                      </a:solidFill>
                      <a:prstDash val="solid"/>
                      <a:round/>
                      <a:headEnd type="none" w="sm" len="sm"/>
                      <a:tailEnd type="none" w="sm" len="sm"/>
                    </a:lnL>
                    <a:lnR w="19050" cap="flat" cmpd="sng">
                      <a:solidFill>
                        <a:srgbClr val="A5A5A5"/>
                      </a:solidFill>
                      <a:prstDash val="dot"/>
                      <a:round/>
                      <a:headEnd type="none" w="sm" len="sm"/>
                      <a:tailEnd type="none" w="sm" len="sm"/>
                    </a:lnR>
                    <a:lnT w="19050" cap="flat" cmpd="sng">
                      <a:solidFill>
                        <a:srgbClr val="A5A5A5"/>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Yes</a:t>
                      </a:r>
                      <a:endParaRPr sz="1400" u="none" strike="noStrike" cap="none">
                        <a:solidFill>
                          <a:srgbClr val="CC0000"/>
                        </a:solidFill>
                      </a:endParaRPr>
                    </a:p>
                  </a:txBody>
                  <a:tcPr marL="102325" marR="102325" marT="51150" marB="51150" anchor="ctr">
                    <a:lnL w="19050" cap="flat" cmpd="sng">
                      <a:solidFill>
                        <a:srgbClr val="A5A5A5"/>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Yes:</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i="1" u="none" strike="noStrike" cap="none">
                          <a:solidFill>
                            <a:srgbClr val="CC0000"/>
                          </a:solidFill>
                          <a:latin typeface="Roboto"/>
                          <a:ea typeface="Roboto"/>
                          <a:cs typeface="Roboto"/>
                          <a:sym typeface="Roboto"/>
                        </a:rPr>
                        <a:t>not CAREER specific</a:t>
                      </a:r>
                      <a:endParaRPr sz="1400" i="1"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2</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No</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Yes</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Peer:</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i="1" u="none" strike="noStrike" cap="none">
                          <a:solidFill>
                            <a:srgbClr val="CC0000"/>
                          </a:solidFill>
                          <a:latin typeface="Roboto"/>
                          <a:ea typeface="Roboto"/>
                          <a:cs typeface="Roboto"/>
                          <a:sym typeface="Roboto"/>
                        </a:rPr>
                        <a:t>other cohort members</a:t>
                      </a:r>
                      <a:endParaRPr sz="1400" i="1"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Internal</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In-person </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~1 hour</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pic>
        <p:nvPicPr>
          <p:cNvPr id="425" name="Google Shape;425;p41"/>
          <p:cNvPicPr preferRelativeResize="0"/>
          <p:nvPr/>
        </p:nvPicPr>
        <p:blipFill rotWithShape="1">
          <a:blip r:embed="rId3">
            <a:alphaModFix/>
          </a:blip>
          <a:srcRect l="5092" t="15361" r="5090" b="1730"/>
          <a:stretch/>
        </p:blipFill>
        <p:spPr>
          <a:xfrm>
            <a:off x="144344" y="1759005"/>
            <a:ext cx="917692" cy="917692"/>
          </a:xfrm>
          <a:prstGeom prst="rect">
            <a:avLst/>
          </a:prstGeom>
          <a:noFill/>
          <a:ln>
            <a:noFill/>
          </a:ln>
        </p:spPr>
      </p:pic>
      <p:pic>
        <p:nvPicPr>
          <p:cNvPr id="426" name="Google Shape;426;p41"/>
          <p:cNvPicPr preferRelativeResize="0"/>
          <p:nvPr/>
        </p:nvPicPr>
        <p:blipFill rotWithShape="1">
          <a:blip r:embed="rId4">
            <a:alphaModFix/>
          </a:blip>
          <a:srcRect l="-887" t="8710" r="887" b="-5551"/>
          <a:stretch/>
        </p:blipFill>
        <p:spPr>
          <a:xfrm>
            <a:off x="144344" y="3266274"/>
            <a:ext cx="915030" cy="915030"/>
          </a:xfrm>
          <a:prstGeom prst="rect">
            <a:avLst/>
          </a:prstGeom>
          <a:noFill/>
          <a:ln>
            <a:noFill/>
          </a:ln>
        </p:spPr>
      </p:pic>
      <p:pic>
        <p:nvPicPr>
          <p:cNvPr id="427" name="Google Shape;427;p41"/>
          <p:cNvPicPr preferRelativeResize="0"/>
          <p:nvPr/>
        </p:nvPicPr>
        <p:blipFill rotWithShape="1">
          <a:blip r:embed="rId5">
            <a:alphaModFix/>
          </a:blip>
          <a:srcRect l="15529" t="15367" r="4942" b="7061"/>
          <a:stretch/>
        </p:blipFill>
        <p:spPr>
          <a:xfrm>
            <a:off x="147006" y="4689356"/>
            <a:ext cx="915030" cy="91503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pic>
        <p:nvPicPr>
          <p:cNvPr id="161" name="Google Shape;161;p6"/>
          <p:cNvPicPr preferRelativeResize="0"/>
          <p:nvPr/>
        </p:nvPicPr>
        <p:blipFill rotWithShape="1">
          <a:blip r:embed="rId3">
            <a:alphaModFix/>
          </a:blip>
          <a:srcRect/>
          <a:stretch/>
        </p:blipFill>
        <p:spPr>
          <a:xfrm>
            <a:off x="5212260" y="665791"/>
            <a:ext cx="6024632" cy="5489756"/>
          </a:xfrm>
          <a:prstGeom prst="rect">
            <a:avLst/>
          </a:prstGeom>
          <a:noFill/>
          <a:ln>
            <a:noFill/>
          </a:ln>
          <a:effectLst>
            <a:outerShdw blurRad="292100" dist="139700" dir="2700000" algn="tl" rotWithShape="0">
              <a:srgbClr val="333333">
                <a:alpha val="64705"/>
              </a:srgbClr>
            </a:outerShdw>
          </a:effectLst>
        </p:spPr>
      </p:pic>
      <p:pic>
        <p:nvPicPr>
          <p:cNvPr id="162" name="Google Shape;162;p6"/>
          <p:cNvPicPr preferRelativeResize="0"/>
          <p:nvPr/>
        </p:nvPicPr>
        <p:blipFill rotWithShape="1">
          <a:blip r:embed="rId4">
            <a:alphaModFix/>
          </a:blip>
          <a:srcRect/>
          <a:stretch/>
        </p:blipFill>
        <p:spPr>
          <a:xfrm>
            <a:off x="5227015" y="672395"/>
            <a:ext cx="5995122" cy="5476548"/>
          </a:xfrm>
          <a:prstGeom prst="rect">
            <a:avLst/>
          </a:prstGeom>
          <a:noFill/>
          <a:ln>
            <a:noFill/>
          </a:ln>
          <a:effectLst>
            <a:outerShdw blurRad="292100" dist="139700" dir="2700000" algn="tl" rotWithShape="0">
              <a:srgbClr val="333333">
                <a:alpha val="64705"/>
              </a:srgbClr>
            </a:outerShdw>
          </a:effectLst>
        </p:spPr>
      </p:pic>
      <p:pic>
        <p:nvPicPr>
          <p:cNvPr id="163" name="Google Shape;163;p6"/>
          <p:cNvPicPr preferRelativeResize="0"/>
          <p:nvPr/>
        </p:nvPicPr>
        <p:blipFill rotWithShape="1">
          <a:blip r:embed="rId5">
            <a:alphaModFix/>
          </a:blip>
          <a:srcRect/>
          <a:stretch/>
        </p:blipFill>
        <p:spPr>
          <a:xfrm>
            <a:off x="5217803" y="671489"/>
            <a:ext cx="6013546" cy="5478360"/>
          </a:xfrm>
          <a:prstGeom prst="rect">
            <a:avLst/>
          </a:prstGeom>
          <a:noFill/>
          <a:ln>
            <a:noFill/>
          </a:ln>
          <a:effectLst>
            <a:outerShdw blurRad="292100" dist="139700" dir="2700000" algn="tl" rotWithShape="0">
              <a:srgbClr val="333333">
                <a:alpha val="64705"/>
              </a:srgbClr>
            </a:outerShdw>
          </a:effectLst>
        </p:spPr>
      </p:pic>
      <p:pic>
        <p:nvPicPr>
          <p:cNvPr id="164" name="Google Shape;164;p6"/>
          <p:cNvPicPr preferRelativeResize="0"/>
          <p:nvPr/>
        </p:nvPicPr>
        <p:blipFill rotWithShape="1">
          <a:blip r:embed="rId6">
            <a:alphaModFix/>
          </a:blip>
          <a:srcRect/>
          <a:stretch/>
        </p:blipFill>
        <p:spPr>
          <a:xfrm>
            <a:off x="5215608" y="671488"/>
            <a:ext cx="6017936" cy="5478362"/>
          </a:xfrm>
          <a:prstGeom prst="rect">
            <a:avLst/>
          </a:prstGeom>
          <a:noFill/>
          <a:ln>
            <a:noFill/>
          </a:ln>
          <a:effectLst>
            <a:outerShdw blurRad="292100" dist="139700" dir="2700000" algn="tl" rotWithShape="0">
              <a:srgbClr val="333333">
                <a:alpha val="64705"/>
              </a:srgbClr>
            </a:outerShdw>
          </a:effectLst>
        </p:spPr>
      </p:pic>
      <p:sp>
        <p:nvSpPr>
          <p:cNvPr id="165" name="Google Shape;165;p6"/>
          <p:cNvSpPr txBox="1"/>
          <p:nvPr/>
        </p:nvSpPr>
        <p:spPr>
          <a:xfrm>
            <a:off x="328773" y="329610"/>
            <a:ext cx="4402715" cy="6215028"/>
          </a:xfrm>
          <a:prstGeom prst="rect">
            <a:avLst/>
          </a:prstGeom>
          <a:solidFill>
            <a:schemeClr val="dk1">
              <a:alpha val="61960"/>
            </a:schemeClr>
          </a:solidFill>
          <a:ln>
            <a:noFill/>
          </a:ln>
        </p:spPr>
        <p:txBody>
          <a:bodyPr spcFirstLastPara="1" wrap="square" lIns="365750" tIns="1371600" rIns="121900" bIns="121900" anchor="t" anchorCtr="0">
            <a:noAutofit/>
          </a:bodyPr>
          <a:lstStyle/>
          <a:p>
            <a:pPr marL="0" marR="0" lvl="0" indent="0" algn="l" rtl="0">
              <a:lnSpc>
                <a:spcPct val="114000"/>
              </a:lnSpc>
              <a:spcBef>
                <a:spcPts val="0"/>
              </a:spcBef>
              <a:spcAft>
                <a:spcPts val="0"/>
              </a:spcAft>
              <a:buClr>
                <a:schemeClr val="lt1"/>
              </a:buClr>
              <a:buSzPts val="2700"/>
              <a:buFont typeface="Arial"/>
              <a:buNone/>
            </a:pPr>
            <a:r>
              <a:rPr lang="en-US" sz="2800" b="0" i="0" u="none" strike="noStrike" cap="none">
                <a:solidFill>
                  <a:schemeClr val="lt1"/>
                </a:solidFill>
                <a:latin typeface="Arial Black"/>
                <a:ea typeface="Arial Black"/>
                <a:cs typeface="Arial Black"/>
                <a:sym typeface="Arial Black"/>
              </a:rPr>
              <a:t>NSF Career has always been a hot topic of discussion among the NORDP community.</a:t>
            </a:r>
            <a:endParaRPr/>
          </a:p>
        </p:txBody>
      </p:sp>
      <p:pic>
        <p:nvPicPr>
          <p:cNvPr id="166" name="Google Shape;166;p6"/>
          <p:cNvPicPr preferRelativeResize="0"/>
          <p:nvPr/>
        </p:nvPicPr>
        <p:blipFill rotWithShape="1">
          <a:blip r:embed="rId7">
            <a:alphaModFix/>
          </a:blip>
          <a:srcRect/>
          <a:stretch/>
        </p:blipFill>
        <p:spPr>
          <a:xfrm>
            <a:off x="5221171" y="671486"/>
            <a:ext cx="6006810" cy="5478366"/>
          </a:xfrm>
          <a:prstGeom prst="rect">
            <a:avLst/>
          </a:prstGeom>
          <a:noFill/>
          <a:ln>
            <a:noFill/>
          </a:ln>
          <a:effectLst>
            <a:outerShdw blurRad="292100" dist="139700" dir="2700000" algn="tl" rotWithShape="0">
              <a:srgbClr val="333333">
                <a:alpha val="64705"/>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500"/>
                                  </p:stCondLst>
                                  <p:childTnLst>
                                    <p:set>
                                      <p:cBhvr>
                                        <p:cTn id="6" dur="1" fill="hold">
                                          <p:stCondLst>
                                            <p:cond delay="0"/>
                                          </p:stCondLst>
                                        </p:cTn>
                                        <p:tgtEl>
                                          <p:spTgt spid="166"/>
                                        </p:tgtEl>
                                        <p:attrNameLst>
                                          <p:attrName>style.visibility</p:attrName>
                                        </p:attrNameLst>
                                      </p:cBhvr>
                                      <p:to>
                                        <p:strVal val="visible"/>
                                      </p:to>
                                    </p:set>
                                  </p:childTnLst>
                                </p:cTn>
                              </p:par>
                            </p:childTnLst>
                          </p:cTn>
                        </p:par>
                        <p:par>
                          <p:cTn id="7" fill="hold">
                            <p:stCondLst>
                              <p:cond delay="1"/>
                            </p:stCondLst>
                            <p:childTnLst>
                              <p:par>
                                <p:cTn id="8" presetID="10" presetClass="exit" presetSubtype="0" fill="hold" nodeType="afterEffect">
                                  <p:stCondLst>
                                    <p:cond delay="3000"/>
                                  </p:stCondLst>
                                  <p:childTnLst>
                                    <p:animEffect transition="out" filter="fade">
                                      <p:cBhvr>
                                        <p:cTn id="9" dur="500"/>
                                        <p:tgtEl>
                                          <p:spTgt spid="166"/>
                                        </p:tgtEl>
                                      </p:cBhvr>
                                    </p:animEffect>
                                    <p:set>
                                      <p:cBhvr>
                                        <p:cTn id="10" dur="1" fill="hold">
                                          <p:stCondLst>
                                            <p:cond delay="500"/>
                                          </p:stCondLst>
                                        </p:cTn>
                                        <p:tgtEl>
                                          <p:spTgt spid="166"/>
                                        </p:tgtEl>
                                        <p:attrNameLst>
                                          <p:attrName>style.visibility</p:attrName>
                                        </p:attrNameLst>
                                      </p:cBhvr>
                                      <p:to>
                                        <p:strVal val="hidden"/>
                                      </p:to>
                                    </p:set>
                                  </p:childTnLst>
                                </p:cTn>
                              </p:par>
                            </p:childTnLst>
                          </p:cTn>
                        </p:par>
                        <p:par>
                          <p:cTn id="11" fill="hold">
                            <p:stCondLst>
                              <p:cond delay="501"/>
                            </p:stCondLst>
                            <p:childTnLst>
                              <p:par>
                                <p:cTn id="12" presetID="1" presetClass="entr" presetSubtype="0" fill="hold" nodeType="afterEffect">
                                  <p:stCondLst>
                                    <p:cond delay="500"/>
                                  </p:stCondLst>
                                  <p:childTnLst>
                                    <p:set>
                                      <p:cBhvr>
                                        <p:cTn id="13" dur="1" fill="hold">
                                          <p:stCondLst>
                                            <p:cond delay="0"/>
                                          </p:stCondLst>
                                        </p:cTn>
                                        <p:tgtEl>
                                          <p:spTgt spid="164"/>
                                        </p:tgtEl>
                                        <p:attrNameLst>
                                          <p:attrName>style.visibility</p:attrName>
                                        </p:attrNameLst>
                                      </p:cBhvr>
                                      <p:to>
                                        <p:strVal val="visible"/>
                                      </p:to>
                                    </p:set>
                                  </p:childTnLst>
                                </p:cTn>
                              </p:par>
                            </p:childTnLst>
                          </p:cTn>
                        </p:par>
                        <p:par>
                          <p:cTn id="14" fill="hold">
                            <p:stCondLst>
                              <p:cond delay="502"/>
                            </p:stCondLst>
                            <p:childTnLst>
                              <p:par>
                                <p:cTn id="15" presetID="10" presetClass="exit" presetSubtype="0" fill="hold" nodeType="afterEffect">
                                  <p:stCondLst>
                                    <p:cond delay="3000"/>
                                  </p:stCondLst>
                                  <p:childTnLst>
                                    <p:animEffect transition="out" filter="fade">
                                      <p:cBhvr>
                                        <p:cTn id="16" dur="500"/>
                                        <p:tgtEl>
                                          <p:spTgt spid="164"/>
                                        </p:tgtEl>
                                      </p:cBhvr>
                                    </p:animEffect>
                                    <p:set>
                                      <p:cBhvr>
                                        <p:cTn id="17" dur="1" fill="hold">
                                          <p:stCondLst>
                                            <p:cond delay="500"/>
                                          </p:stCondLst>
                                        </p:cTn>
                                        <p:tgtEl>
                                          <p:spTgt spid="164"/>
                                        </p:tgtEl>
                                        <p:attrNameLst>
                                          <p:attrName>style.visibility</p:attrName>
                                        </p:attrNameLst>
                                      </p:cBhvr>
                                      <p:to>
                                        <p:strVal val="hidden"/>
                                      </p:to>
                                    </p:set>
                                  </p:childTnLst>
                                </p:cTn>
                              </p:par>
                            </p:childTnLst>
                          </p:cTn>
                        </p:par>
                        <p:par>
                          <p:cTn id="18" fill="hold">
                            <p:stCondLst>
                              <p:cond delay="1002"/>
                            </p:stCondLst>
                            <p:childTnLst>
                              <p:par>
                                <p:cTn id="19" presetID="1" presetClass="entr" presetSubtype="0" fill="hold" nodeType="afterEffect">
                                  <p:stCondLst>
                                    <p:cond delay="500"/>
                                  </p:stCondLst>
                                  <p:childTnLst>
                                    <p:set>
                                      <p:cBhvr>
                                        <p:cTn id="20" dur="1" fill="hold">
                                          <p:stCondLst>
                                            <p:cond delay="0"/>
                                          </p:stCondLst>
                                        </p:cTn>
                                        <p:tgtEl>
                                          <p:spTgt spid="163"/>
                                        </p:tgtEl>
                                        <p:attrNameLst>
                                          <p:attrName>style.visibility</p:attrName>
                                        </p:attrNameLst>
                                      </p:cBhvr>
                                      <p:to>
                                        <p:strVal val="visible"/>
                                      </p:to>
                                    </p:set>
                                  </p:childTnLst>
                                </p:cTn>
                              </p:par>
                            </p:childTnLst>
                          </p:cTn>
                        </p:par>
                        <p:par>
                          <p:cTn id="21" fill="hold">
                            <p:stCondLst>
                              <p:cond delay="1003"/>
                            </p:stCondLst>
                            <p:childTnLst>
                              <p:par>
                                <p:cTn id="22" presetID="10" presetClass="exit" presetSubtype="0" fill="hold" nodeType="afterEffect">
                                  <p:stCondLst>
                                    <p:cond delay="3000"/>
                                  </p:stCondLst>
                                  <p:childTnLst>
                                    <p:animEffect transition="out" filter="fade">
                                      <p:cBhvr>
                                        <p:cTn id="23" dur="500"/>
                                        <p:tgtEl>
                                          <p:spTgt spid="163"/>
                                        </p:tgtEl>
                                      </p:cBhvr>
                                    </p:animEffect>
                                    <p:set>
                                      <p:cBhvr>
                                        <p:cTn id="24" dur="1" fill="hold">
                                          <p:stCondLst>
                                            <p:cond delay="500"/>
                                          </p:stCondLst>
                                        </p:cTn>
                                        <p:tgtEl>
                                          <p:spTgt spid="163"/>
                                        </p:tgtEl>
                                        <p:attrNameLst>
                                          <p:attrName>style.visibility</p:attrName>
                                        </p:attrNameLst>
                                      </p:cBhvr>
                                      <p:to>
                                        <p:strVal val="hidden"/>
                                      </p:to>
                                    </p:set>
                                  </p:childTnLst>
                                </p:cTn>
                              </p:par>
                            </p:childTnLst>
                          </p:cTn>
                        </p:par>
                        <p:par>
                          <p:cTn id="25" fill="hold">
                            <p:stCondLst>
                              <p:cond delay="1503"/>
                            </p:stCondLst>
                            <p:childTnLst>
                              <p:par>
                                <p:cTn id="26" presetID="1" presetClass="entr" presetSubtype="0" fill="hold" nodeType="afterEffect">
                                  <p:stCondLst>
                                    <p:cond delay="500"/>
                                  </p:stCondLst>
                                  <p:childTnLst>
                                    <p:set>
                                      <p:cBhvr>
                                        <p:cTn id="27" dur="1" fill="hold">
                                          <p:stCondLst>
                                            <p:cond delay="0"/>
                                          </p:stCondLst>
                                        </p:cTn>
                                        <p:tgtEl>
                                          <p:spTgt spid="162"/>
                                        </p:tgtEl>
                                        <p:attrNameLst>
                                          <p:attrName>style.visibility</p:attrName>
                                        </p:attrNameLst>
                                      </p:cBhvr>
                                      <p:to>
                                        <p:strVal val="visible"/>
                                      </p:to>
                                    </p:set>
                                  </p:childTnLst>
                                </p:cTn>
                              </p:par>
                            </p:childTnLst>
                          </p:cTn>
                        </p:par>
                        <p:par>
                          <p:cTn id="28" fill="hold">
                            <p:stCondLst>
                              <p:cond delay="1504"/>
                            </p:stCondLst>
                            <p:childTnLst>
                              <p:par>
                                <p:cTn id="29" presetID="10" presetClass="exit" presetSubtype="0" fill="hold" nodeType="afterEffect">
                                  <p:stCondLst>
                                    <p:cond delay="3000"/>
                                  </p:stCondLst>
                                  <p:childTnLst>
                                    <p:animEffect transition="out" filter="fade">
                                      <p:cBhvr>
                                        <p:cTn id="30" dur="500"/>
                                        <p:tgtEl>
                                          <p:spTgt spid="162"/>
                                        </p:tgtEl>
                                      </p:cBhvr>
                                    </p:animEffect>
                                    <p:set>
                                      <p:cBhvr>
                                        <p:cTn id="31" dur="1" fill="hold">
                                          <p:stCondLst>
                                            <p:cond delay="500"/>
                                          </p:stCondLst>
                                        </p:cTn>
                                        <p:tgtEl>
                                          <p:spTgt spid="162"/>
                                        </p:tgtEl>
                                        <p:attrNameLst>
                                          <p:attrName>style.visibility</p:attrName>
                                        </p:attrNameLst>
                                      </p:cBhvr>
                                      <p:to>
                                        <p:strVal val="hidden"/>
                                      </p:to>
                                    </p:set>
                                  </p:childTnLst>
                                </p:cTn>
                              </p:par>
                            </p:childTnLst>
                          </p:cTn>
                        </p:par>
                        <p:par>
                          <p:cTn id="32" fill="hold">
                            <p:stCondLst>
                              <p:cond delay="2004"/>
                            </p:stCondLst>
                            <p:childTnLst>
                              <p:par>
                                <p:cTn id="33" presetID="1" presetClass="entr" presetSubtype="0" fill="hold" nodeType="afterEffect">
                                  <p:stCondLst>
                                    <p:cond delay="500"/>
                                  </p:stCondLst>
                                  <p:childTnLst>
                                    <p:set>
                                      <p:cBhvr>
                                        <p:cTn id="34" dur="1" fill="hold">
                                          <p:stCondLst>
                                            <p:cond delay="0"/>
                                          </p:stCondLst>
                                        </p:cTn>
                                        <p:tgtEl>
                                          <p:spTgt spid="1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431"/>
        <p:cNvGrpSpPr/>
        <p:nvPr/>
      </p:nvGrpSpPr>
      <p:grpSpPr>
        <a:xfrm>
          <a:off x="0" y="0"/>
          <a:ext cx="0" cy="0"/>
          <a:chOff x="0" y="0"/>
          <a:chExt cx="0" cy="0"/>
        </a:xfrm>
      </p:grpSpPr>
      <p:sp>
        <p:nvSpPr>
          <p:cNvPr id="432" name="Google Shape;432;p42"/>
          <p:cNvSpPr txBox="1"/>
          <p:nvPr/>
        </p:nvSpPr>
        <p:spPr>
          <a:xfrm>
            <a:off x="1" y="0"/>
            <a:ext cx="4899546" cy="6857999"/>
          </a:xfrm>
          <a:prstGeom prst="rect">
            <a:avLst/>
          </a:prstGeom>
          <a:solidFill>
            <a:srgbClr val="00B0F0">
              <a:alpha val="60000"/>
            </a:srgbClr>
          </a:solidFill>
          <a:ln>
            <a:noFill/>
          </a:ln>
        </p:spPr>
        <p:txBody>
          <a:bodyPr spcFirstLastPara="1" wrap="square" lIns="365750" tIns="548625"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p42"/>
          <p:cNvSpPr/>
          <p:nvPr/>
        </p:nvSpPr>
        <p:spPr>
          <a:xfrm>
            <a:off x="-1" y="0"/>
            <a:ext cx="5514109" cy="6857998"/>
          </a:xfrm>
          <a:prstGeom prst="rect">
            <a:avLst/>
          </a:prstGeom>
          <a:solidFill>
            <a:schemeClr val="lt1">
              <a:alpha val="60000"/>
            </a:schemeClr>
          </a:solidFill>
          <a:ln>
            <a:noFill/>
          </a:ln>
        </p:spPr>
        <p:txBody>
          <a:bodyPr spcFirstLastPara="1" wrap="square" lIns="548625" tIns="45700" rIns="365750"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What were the downsides of the mock review exercise design?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What was the most important aspect of preparing reviewers?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360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Did “location dynamics” impact the event?</a:t>
            </a:r>
            <a:endParaRPr sz="2400" b="0" i="0" u="none" strike="noStrike" cap="none">
              <a:solidFill>
                <a:schemeClr val="lt1"/>
              </a:solidFill>
              <a:latin typeface="Arial"/>
              <a:ea typeface="Arial"/>
              <a:cs typeface="Arial"/>
              <a:sym typeface="Arial"/>
            </a:endParaRPr>
          </a:p>
        </p:txBody>
      </p:sp>
      <p:pic>
        <p:nvPicPr>
          <p:cNvPr id="434" name="Google Shape;434;p42"/>
          <p:cNvPicPr preferRelativeResize="0"/>
          <p:nvPr/>
        </p:nvPicPr>
        <p:blipFill rotWithShape="1">
          <a:blip r:embed="rId3">
            <a:alphaModFix/>
          </a:blip>
          <a:srcRect/>
          <a:stretch/>
        </p:blipFill>
        <p:spPr>
          <a:xfrm>
            <a:off x="6379026" y="962034"/>
            <a:ext cx="5438775" cy="4800600"/>
          </a:xfrm>
          <a:prstGeom prst="rect">
            <a:avLst/>
          </a:prstGeom>
          <a:noFill/>
          <a:ln>
            <a:noFill/>
          </a:ln>
        </p:spPr>
      </p:pic>
      <p:sp>
        <p:nvSpPr>
          <p:cNvPr id="435" name="Google Shape;435;p42"/>
          <p:cNvSpPr txBox="1"/>
          <p:nvPr/>
        </p:nvSpPr>
        <p:spPr>
          <a:xfrm>
            <a:off x="10019609" y="6554759"/>
            <a:ext cx="2172390"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Created by Soremba, the Noun Project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439"/>
        <p:cNvGrpSpPr/>
        <p:nvPr/>
      </p:nvGrpSpPr>
      <p:grpSpPr>
        <a:xfrm>
          <a:off x="0" y="0"/>
          <a:ext cx="0" cy="0"/>
          <a:chOff x="0" y="0"/>
          <a:chExt cx="0" cy="0"/>
        </a:xfrm>
      </p:grpSpPr>
      <p:sp>
        <p:nvSpPr>
          <p:cNvPr id="440" name="Google Shape;440;p14"/>
          <p:cNvSpPr txBox="1"/>
          <p:nvPr/>
        </p:nvSpPr>
        <p:spPr>
          <a:xfrm flipH="1">
            <a:off x="-1" y="5823461"/>
            <a:ext cx="12191999" cy="1034539"/>
          </a:xfrm>
          <a:prstGeom prst="rect">
            <a:avLst/>
          </a:prstGeom>
          <a:solidFill>
            <a:srgbClr val="002060">
              <a:alpha val="60392"/>
            </a:srgbClr>
          </a:solidFill>
          <a:ln>
            <a:noFill/>
          </a:ln>
        </p:spPr>
        <p:txBody>
          <a:bodyPr spcFirstLastPara="1" wrap="square" lIns="365750" tIns="45700" rIns="91425" bIns="45700" anchor="t" anchorCtr="0">
            <a:noAutofit/>
          </a:bodyPr>
          <a:lstStyle/>
          <a:p>
            <a:pPr marL="0" marR="0" lvl="0" indent="0" algn="l" rtl="0">
              <a:lnSpc>
                <a:spcPct val="100000"/>
              </a:lnSpc>
              <a:spcBef>
                <a:spcPts val="0"/>
              </a:spcBef>
              <a:spcAft>
                <a:spcPts val="0"/>
              </a:spcAft>
              <a:buClr>
                <a:srgbClr val="000000"/>
              </a:buClr>
              <a:buSzPts val="4000"/>
              <a:buFont typeface="Arial"/>
              <a:buNone/>
            </a:pPr>
            <a:r>
              <a:rPr lang="en-US" sz="3600" b="1" i="0" u="none" strike="noStrike" cap="none">
                <a:solidFill>
                  <a:schemeClr val="lt1"/>
                </a:solidFill>
                <a:latin typeface="Arial Black"/>
                <a:ea typeface="Arial Black"/>
                <a:cs typeface="Arial Black"/>
                <a:sym typeface="Arial Black"/>
              </a:rPr>
              <a:t>Feedback, Results, and Impact</a:t>
            </a:r>
            <a:endParaRPr sz="3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WHAT WERE THE OUTCOMES?</a:t>
            </a:r>
            <a:endParaRPr sz="1400" b="0" i="0" u="none" strike="noStrike" cap="none">
              <a:solidFill>
                <a:schemeClr val="lt1"/>
              </a:solidFill>
              <a:latin typeface="Arial"/>
              <a:ea typeface="Arial"/>
              <a:cs typeface="Arial"/>
              <a:sym typeface="Arial"/>
            </a:endParaRPr>
          </a:p>
        </p:txBody>
      </p:sp>
      <p:pic>
        <p:nvPicPr>
          <p:cNvPr id="441" name="Google Shape;441;p14"/>
          <p:cNvPicPr preferRelativeResize="0"/>
          <p:nvPr/>
        </p:nvPicPr>
        <p:blipFill rotWithShape="1">
          <a:blip r:embed="rId3">
            <a:alphaModFix/>
          </a:blip>
          <a:srcRect/>
          <a:stretch/>
        </p:blipFill>
        <p:spPr>
          <a:xfrm>
            <a:off x="3013941" y="357608"/>
            <a:ext cx="6305550" cy="5038725"/>
          </a:xfrm>
          <a:prstGeom prst="rect">
            <a:avLst/>
          </a:prstGeom>
          <a:noFill/>
          <a:ln>
            <a:noFill/>
          </a:ln>
        </p:spPr>
      </p:pic>
      <p:sp>
        <p:nvSpPr>
          <p:cNvPr id="442" name="Google Shape;442;p14"/>
          <p:cNvSpPr txBox="1"/>
          <p:nvPr/>
        </p:nvSpPr>
        <p:spPr>
          <a:xfrm>
            <a:off x="9711834" y="5592629"/>
            <a:ext cx="2480166"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Created by Nithinan Tatal, the  Noun Project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16"/>
          <p:cNvSpPr txBox="1">
            <a:spLocks noGrp="1"/>
          </p:cNvSpPr>
          <p:nvPr>
            <p:ph type="title"/>
          </p:nvPr>
        </p:nvSpPr>
        <p:spPr>
          <a:xfrm>
            <a:off x="525500" y="278235"/>
            <a:ext cx="11463300" cy="7203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02060"/>
              </a:buClr>
              <a:buSzPts val="3000"/>
              <a:buFont typeface="Arial Narrow"/>
              <a:buNone/>
            </a:pPr>
            <a:r>
              <a:rPr lang="en-US" sz="2800">
                <a:solidFill>
                  <a:srgbClr val="002060"/>
                </a:solidFill>
                <a:latin typeface="Arial Black"/>
                <a:ea typeface="Arial Black"/>
                <a:cs typeface="Arial Black"/>
                <a:sym typeface="Arial Black"/>
              </a:rPr>
              <a:t>Is mock review associated with higher success rates?</a:t>
            </a:r>
            <a:endParaRPr sz="2800">
              <a:latin typeface="Arial Black"/>
              <a:ea typeface="Arial Black"/>
              <a:cs typeface="Arial Black"/>
              <a:sym typeface="Arial Black"/>
            </a:endParaRPr>
          </a:p>
        </p:txBody>
      </p:sp>
      <p:sp>
        <p:nvSpPr>
          <p:cNvPr id="449" name="Google Shape;449;p16"/>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Florida State University</a:t>
            </a:r>
            <a:endParaRPr/>
          </a:p>
        </p:txBody>
      </p:sp>
      <p:sp>
        <p:nvSpPr>
          <p:cNvPr id="450" name="Google Shape;450;p16"/>
          <p:cNvSpPr txBox="1"/>
          <p:nvPr/>
        </p:nvSpPr>
        <p:spPr>
          <a:xfrm>
            <a:off x="0" y="1507958"/>
            <a:ext cx="5358063" cy="5350042"/>
          </a:xfrm>
          <a:prstGeom prst="rect">
            <a:avLst/>
          </a:prstGeom>
          <a:solidFill>
            <a:srgbClr val="782F40"/>
          </a:solidFill>
          <a:ln>
            <a:noFill/>
          </a:ln>
        </p:spPr>
        <p:txBody>
          <a:bodyPr spcFirstLastPara="1" wrap="square" lIns="365750" tIns="640075" rIns="365750" bIns="45700" anchor="t" anchorCtr="0">
            <a:noAutofit/>
          </a:bodyPr>
          <a:lstStyle/>
          <a:p>
            <a:pPr marL="0" marR="0" lvl="0" indent="0" algn="l" rtl="0">
              <a:lnSpc>
                <a:spcPct val="100000"/>
              </a:lnSpc>
              <a:spcBef>
                <a:spcPts val="120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ORD began peer reviews in 2019.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120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This year, </a:t>
            </a:r>
            <a:r>
              <a:rPr lang="en-US" sz="2400" b="1" i="0" u="none" strike="noStrike" cap="none">
                <a:solidFill>
                  <a:schemeClr val="lt1"/>
                </a:solidFill>
                <a:latin typeface="Roboto"/>
                <a:ea typeface="Roboto"/>
                <a:cs typeface="Roboto"/>
                <a:sym typeface="Roboto"/>
              </a:rPr>
              <a:t>5 of the 7 </a:t>
            </a:r>
            <a:r>
              <a:rPr lang="en-US" sz="2400" b="0" i="0" u="none" strike="noStrike" cap="none">
                <a:solidFill>
                  <a:schemeClr val="lt1"/>
                </a:solidFill>
                <a:latin typeface="Roboto"/>
                <a:ea typeface="Roboto"/>
                <a:cs typeface="Roboto"/>
                <a:sym typeface="Roboto"/>
              </a:rPr>
              <a:t>faculty who were awarded participated in the ORD organized peer review.</a:t>
            </a:r>
            <a:endParaRPr sz="1400" b="0" i="0" u="none" strike="noStrike" cap="none">
              <a:solidFill>
                <a:srgbClr val="000000"/>
              </a:solidFill>
              <a:latin typeface="Arial"/>
              <a:ea typeface="Arial"/>
              <a:cs typeface="Arial"/>
              <a:sym typeface="Arial"/>
            </a:endParaRPr>
          </a:p>
        </p:txBody>
      </p:sp>
      <p:pic>
        <p:nvPicPr>
          <p:cNvPr id="451" name="Google Shape;451;p16"/>
          <p:cNvPicPr preferRelativeResize="0"/>
          <p:nvPr/>
        </p:nvPicPr>
        <p:blipFill rotWithShape="1">
          <a:blip r:embed="rId3">
            <a:alphaModFix/>
          </a:blip>
          <a:srcRect l="424" t="7994" r="1452" b="2364"/>
          <a:stretch/>
        </p:blipFill>
        <p:spPr>
          <a:xfrm>
            <a:off x="5422241" y="2257114"/>
            <a:ext cx="6705592" cy="4134839"/>
          </a:xfrm>
          <a:prstGeom prst="rect">
            <a:avLst/>
          </a:prstGeom>
          <a:noFill/>
          <a:ln>
            <a:noFill/>
          </a:ln>
        </p:spPr>
      </p:pic>
      <p:sp>
        <p:nvSpPr>
          <p:cNvPr id="452" name="Google Shape;452;p16"/>
          <p:cNvSpPr txBox="1"/>
          <p:nvPr/>
        </p:nvSpPr>
        <p:spPr>
          <a:xfrm>
            <a:off x="7591861" y="1918560"/>
            <a:ext cx="2366353" cy="338554"/>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600" b="0" i="0" u="none" strike="noStrike" cap="none">
                <a:solidFill>
                  <a:srgbClr val="000000"/>
                </a:solidFill>
                <a:latin typeface="Roboto"/>
                <a:ea typeface="Roboto"/>
                <a:cs typeface="Roboto"/>
                <a:sym typeface="Roboto"/>
              </a:rPr>
              <a:t>Wins /  Total Applicants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43"/>
          <p:cNvSpPr txBox="1">
            <a:spLocks noGrp="1"/>
          </p:cNvSpPr>
          <p:nvPr>
            <p:ph type="title"/>
          </p:nvPr>
        </p:nvSpPr>
        <p:spPr>
          <a:xfrm>
            <a:off x="525500" y="278235"/>
            <a:ext cx="11463300" cy="7203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02060"/>
              </a:buClr>
              <a:buSzPts val="3000"/>
              <a:buFont typeface="Arial Narrow"/>
              <a:buNone/>
            </a:pPr>
            <a:r>
              <a:rPr lang="en-US" sz="2800">
                <a:solidFill>
                  <a:srgbClr val="002060"/>
                </a:solidFill>
                <a:latin typeface="Arial Black"/>
                <a:ea typeface="Arial Black"/>
                <a:cs typeface="Arial Black"/>
                <a:sym typeface="Arial Black"/>
              </a:rPr>
              <a:t>Is mock review associated with higher success rates?</a:t>
            </a:r>
            <a:endParaRPr sz="2800">
              <a:latin typeface="Arial Black"/>
              <a:ea typeface="Arial Black"/>
              <a:cs typeface="Arial Black"/>
              <a:sym typeface="Arial Black"/>
            </a:endParaRPr>
          </a:p>
        </p:txBody>
      </p:sp>
      <p:sp>
        <p:nvSpPr>
          <p:cNvPr id="459" name="Google Shape;459;p43"/>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Texas Tech University</a:t>
            </a:r>
            <a:endParaRPr/>
          </a:p>
        </p:txBody>
      </p:sp>
      <p:sp>
        <p:nvSpPr>
          <p:cNvPr id="460" name="Google Shape;460;p43"/>
          <p:cNvSpPr txBox="1"/>
          <p:nvPr/>
        </p:nvSpPr>
        <p:spPr>
          <a:xfrm>
            <a:off x="7035800" y="1727200"/>
            <a:ext cx="49530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1" name="Google Shape;461;p43"/>
          <p:cNvSpPr txBox="1"/>
          <p:nvPr/>
        </p:nvSpPr>
        <p:spPr>
          <a:xfrm>
            <a:off x="0" y="1507958"/>
            <a:ext cx="5358063" cy="5350042"/>
          </a:xfrm>
          <a:prstGeom prst="rect">
            <a:avLst/>
          </a:prstGeom>
          <a:solidFill>
            <a:srgbClr val="CC0000"/>
          </a:solidFill>
          <a:ln>
            <a:noFill/>
          </a:ln>
        </p:spPr>
        <p:txBody>
          <a:bodyPr spcFirstLastPara="1" wrap="square" lIns="365750" tIns="640075" rIns="365750"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Mock Peer Reviews have been taking place at TTU since at least 2017.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2020: Virtual, 3 participants. 1 participant was funded.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2021: Virtual, 4 participants.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2022: ~8 participants signed up.</a:t>
            </a:r>
            <a:endParaRPr sz="1400" b="0" i="0" u="none" strike="noStrike" cap="none">
              <a:solidFill>
                <a:srgbClr val="000000"/>
              </a:solidFill>
              <a:latin typeface="Arial"/>
              <a:ea typeface="Arial"/>
              <a:cs typeface="Arial"/>
              <a:sym typeface="Arial"/>
            </a:endParaRPr>
          </a:p>
        </p:txBody>
      </p:sp>
      <p:pic>
        <p:nvPicPr>
          <p:cNvPr id="462" name="Google Shape;462;p43" descr="Table&#10;&#10;Description automatically generated"/>
          <p:cNvPicPr preferRelativeResize="0"/>
          <p:nvPr/>
        </p:nvPicPr>
        <p:blipFill rotWithShape="1">
          <a:blip r:embed="rId3">
            <a:alphaModFix/>
          </a:blip>
          <a:srcRect l="-104" t="4486" r="283" b="13564"/>
          <a:stretch/>
        </p:blipFill>
        <p:spPr>
          <a:xfrm>
            <a:off x="6257150" y="1222905"/>
            <a:ext cx="5042156" cy="5356860"/>
          </a:xfrm>
          <a:prstGeom prst="rect">
            <a:avLst/>
          </a:prstGeom>
          <a:noFill/>
          <a:ln>
            <a:noFill/>
          </a:ln>
          <a:effectLst>
            <a:outerShdw blurRad="292100" dist="139700" dir="2700000" algn="tl" rotWithShape="0">
              <a:srgbClr val="333333">
                <a:alpha val="63529"/>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7"/>
        <p:cNvGrpSpPr/>
        <p:nvPr/>
      </p:nvGrpSpPr>
      <p:grpSpPr>
        <a:xfrm>
          <a:off x="0" y="0"/>
          <a:ext cx="0" cy="0"/>
          <a:chOff x="0" y="0"/>
          <a:chExt cx="0" cy="0"/>
        </a:xfrm>
      </p:grpSpPr>
      <p:sp>
        <p:nvSpPr>
          <p:cNvPr id="468" name="Google Shape;468;p46"/>
          <p:cNvSpPr/>
          <p:nvPr/>
        </p:nvSpPr>
        <p:spPr>
          <a:xfrm>
            <a:off x="1524"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69" name="Google Shape;469;p46" descr="A collage of a person&#10;&#10;Description automatically generated with low confidence"/>
          <p:cNvPicPr preferRelativeResize="0"/>
          <p:nvPr/>
        </p:nvPicPr>
        <p:blipFill rotWithShape="1">
          <a:blip r:embed="rId3">
            <a:alphaModFix/>
          </a:blip>
          <a:srcRect l="5481" r="2901" b="-2"/>
          <a:stretch/>
        </p:blipFill>
        <p:spPr>
          <a:xfrm>
            <a:off x="154441" y="83495"/>
            <a:ext cx="7151704" cy="6654808"/>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pic>
        <p:nvPicPr>
          <p:cNvPr id="470" name="Google Shape;470;p46" descr="Text&#10;&#10;Description automatically generated"/>
          <p:cNvPicPr preferRelativeResize="0"/>
          <p:nvPr/>
        </p:nvPicPr>
        <p:blipFill rotWithShape="1">
          <a:blip r:embed="rId4">
            <a:alphaModFix/>
          </a:blip>
          <a:srcRect t="-45" r="-3" b="1390"/>
          <a:stretch/>
        </p:blipFill>
        <p:spPr>
          <a:xfrm>
            <a:off x="7493008" y="83590"/>
            <a:ext cx="4465340" cy="4030696"/>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pic>
        <p:nvPicPr>
          <p:cNvPr id="471" name="Google Shape;471;p46"/>
          <p:cNvPicPr preferRelativeResize="0"/>
          <p:nvPr/>
        </p:nvPicPr>
        <p:blipFill rotWithShape="1">
          <a:blip r:embed="rId5">
            <a:alphaModFix/>
          </a:blip>
          <a:srcRect/>
          <a:stretch/>
        </p:blipFill>
        <p:spPr>
          <a:xfrm>
            <a:off x="7495690" y="4240881"/>
            <a:ext cx="4462659" cy="2499577"/>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44"/>
          <p:cNvSpPr txBox="1">
            <a:spLocks noGrp="1"/>
          </p:cNvSpPr>
          <p:nvPr>
            <p:ph type="title"/>
          </p:nvPr>
        </p:nvSpPr>
        <p:spPr>
          <a:xfrm>
            <a:off x="525500" y="278235"/>
            <a:ext cx="11463300" cy="720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2060"/>
              </a:buClr>
              <a:buSzPct val="111111"/>
              <a:buFont typeface="Arial Narrow"/>
              <a:buNone/>
            </a:pPr>
            <a:r>
              <a:rPr lang="en-US">
                <a:solidFill>
                  <a:srgbClr val="002866"/>
                </a:solidFill>
                <a:latin typeface="Arial Black"/>
                <a:ea typeface="Arial Black"/>
                <a:cs typeface="Arial Black"/>
                <a:sym typeface="Arial Black"/>
              </a:rPr>
              <a:t>Does mock review enhance faculty skills and satisfaction? </a:t>
            </a:r>
            <a:endParaRPr>
              <a:solidFill>
                <a:srgbClr val="002866"/>
              </a:solidFill>
              <a:latin typeface="Arial Black"/>
              <a:ea typeface="Arial Black"/>
              <a:cs typeface="Arial Black"/>
              <a:sym typeface="Arial Black"/>
            </a:endParaRPr>
          </a:p>
        </p:txBody>
      </p:sp>
      <p:sp>
        <p:nvSpPr>
          <p:cNvPr id="478" name="Google Shape;478;p44"/>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Rice University</a:t>
            </a:r>
            <a:endParaRPr/>
          </a:p>
        </p:txBody>
      </p:sp>
      <p:sp>
        <p:nvSpPr>
          <p:cNvPr id="479" name="Google Shape;479;p44"/>
          <p:cNvSpPr txBox="1"/>
          <p:nvPr/>
        </p:nvSpPr>
        <p:spPr>
          <a:xfrm>
            <a:off x="7035800" y="1727200"/>
            <a:ext cx="49530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0" name="Google Shape;480;p44"/>
          <p:cNvSpPr txBox="1"/>
          <p:nvPr/>
        </p:nvSpPr>
        <p:spPr>
          <a:xfrm>
            <a:off x="0" y="1507958"/>
            <a:ext cx="5358063" cy="5350042"/>
          </a:xfrm>
          <a:prstGeom prst="rect">
            <a:avLst/>
          </a:prstGeom>
          <a:solidFill>
            <a:srgbClr val="00205B"/>
          </a:solidFill>
          <a:ln>
            <a:noFill/>
          </a:ln>
        </p:spPr>
        <p:txBody>
          <a:bodyPr spcFirstLastPara="1" wrap="square" lIns="365750" tIns="457200" rIns="365750"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2012: CAREER presentations launched.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2019: Full workshops offered.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2021: 100% of NSF CAREER winners had participated in a OPD CAREER workshop.</a:t>
            </a:r>
            <a:endParaRPr sz="1400" b="0" i="0" u="none" strike="noStrike" cap="none">
              <a:solidFill>
                <a:srgbClr val="000000"/>
              </a:solidFill>
              <a:latin typeface="Arial"/>
              <a:ea typeface="Arial"/>
              <a:cs typeface="Arial"/>
              <a:sym typeface="Arial"/>
            </a:endParaRPr>
          </a:p>
          <a:p>
            <a:pPr marL="574675" marR="0" lvl="2" indent="-342900" algn="l" rtl="0">
              <a:lnSpc>
                <a:spcPct val="100000"/>
              </a:lnSpc>
              <a:spcBef>
                <a:spcPts val="1200"/>
              </a:spcBef>
              <a:spcAft>
                <a:spcPts val="0"/>
              </a:spcAft>
              <a:buClr>
                <a:schemeClr val="lt1"/>
              </a:buClr>
              <a:buSzPts val="1800"/>
              <a:buFont typeface="Arial"/>
              <a:buChar char="•"/>
            </a:pPr>
            <a:r>
              <a:rPr lang="en-US" sz="1800" b="0" i="0" u="none" strike="noStrike" cap="none">
                <a:solidFill>
                  <a:schemeClr val="lt1"/>
                </a:solidFill>
                <a:latin typeface="Roboto"/>
                <a:ea typeface="Roboto"/>
                <a:cs typeface="Roboto"/>
                <a:sym typeface="Roboto"/>
              </a:rPr>
              <a:t>Highest number of applicants</a:t>
            </a:r>
            <a:endParaRPr sz="1400" b="0" i="0" u="none" strike="noStrike" cap="none">
              <a:solidFill>
                <a:srgbClr val="000000"/>
              </a:solidFill>
              <a:latin typeface="Arial"/>
              <a:ea typeface="Arial"/>
              <a:cs typeface="Arial"/>
              <a:sym typeface="Arial"/>
            </a:endParaRPr>
          </a:p>
          <a:p>
            <a:pPr marL="574675" marR="0" lvl="2" indent="-34290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Roboto"/>
                <a:ea typeface="Roboto"/>
                <a:cs typeface="Roboto"/>
                <a:sym typeface="Roboto"/>
              </a:rPr>
              <a:t>Record number of winners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**Evaluating new metrics as we add mock review</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0000"/>
              </a:buClr>
              <a:buSzPts val="2400"/>
              <a:buFont typeface="Arial"/>
              <a:buNone/>
            </a:pPr>
            <a:endParaRPr sz="2400" b="0" i="0" u="none" strike="noStrike" cap="none">
              <a:solidFill>
                <a:schemeClr val="lt1"/>
              </a:solidFill>
              <a:latin typeface="Roboto"/>
              <a:ea typeface="Roboto"/>
              <a:cs typeface="Roboto"/>
              <a:sym typeface="Roboto"/>
            </a:endParaRPr>
          </a:p>
        </p:txBody>
      </p:sp>
      <p:graphicFrame>
        <p:nvGraphicFramePr>
          <p:cNvPr id="481" name="Google Shape;481;p44"/>
          <p:cNvGraphicFramePr/>
          <p:nvPr/>
        </p:nvGraphicFramePr>
        <p:xfrm>
          <a:off x="5582652" y="1686765"/>
          <a:ext cx="6406147" cy="4893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45"/>
          <p:cNvSpPr txBox="1">
            <a:spLocks noGrp="1"/>
          </p:cNvSpPr>
          <p:nvPr>
            <p:ph type="title"/>
          </p:nvPr>
        </p:nvSpPr>
        <p:spPr>
          <a:xfrm>
            <a:off x="525500" y="278235"/>
            <a:ext cx="11463300" cy="7203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02060"/>
              </a:buClr>
              <a:buSzPts val="3000"/>
              <a:buFont typeface="Arial Narrow"/>
              <a:buNone/>
            </a:pPr>
            <a:r>
              <a:rPr lang="en-US" sz="2400">
                <a:solidFill>
                  <a:srgbClr val="002060"/>
                </a:solidFill>
                <a:latin typeface="Arial Black"/>
                <a:ea typeface="Arial Black"/>
                <a:cs typeface="Arial Black"/>
                <a:sym typeface="Arial Black"/>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Does mock review </a:t>
            </a:r>
            <a:r>
              <a:rPr lang="en-US" sz="2400">
                <a:solidFill>
                  <a:srgbClr val="002060"/>
                </a:solidFill>
                <a:latin typeface="Arial Black"/>
                <a:ea typeface="Arial Black"/>
                <a:cs typeface="Arial Black"/>
                <a:sym typeface="Arial Black"/>
              </a:rPr>
              <a:t>enable us to reach greater #s of departments?</a:t>
            </a:r>
            <a:endParaRPr sz="2400">
              <a:latin typeface="Arial Black"/>
              <a:ea typeface="Arial Black"/>
              <a:cs typeface="Arial Black"/>
              <a:sym typeface="Arial Black"/>
            </a:endParaRPr>
          </a:p>
        </p:txBody>
      </p:sp>
      <p:sp>
        <p:nvSpPr>
          <p:cNvPr id="488" name="Google Shape;488;p45"/>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Rice University</a:t>
            </a:r>
            <a:endParaRPr/>
          </a:p>
        </p:txBody>
      </p:sp>
      <p:sp>
        <p:nvSpPr>
          <p:cNvPr id="489" name="Google Shape;489;p45"/>
          <p:cNvSpPr txBox="1"/>
          <p:nvPr/>
        </p:nvSpPr>
        <p:spPr>
          <a:xfrm>
            <a:off x="7035800" y="1727200"/>
            <a:ext cx="49530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0" name="Google Shape;490;p45"/>
          <p:cNvSpPr txBox="1"/>
          <p:nvPr/>
        </p:nvSpPr>
        <p:spPr>
          <a:xfrm>
            <a:off x="0" y="1507958"/>
            <a:ext cx="5358063" cy="5350042"/>
          </a:xfrm>
          <a:prstGeom prst="rect">
            <a:avLst/>
          </a:prstGeom>
          <a:solidFill>
            <a:srgbClr val="00205B"/>
          </a:solidFill>
          <a:ln>
            <a:noFill/>
          </a:ln>
        </p:spPr>
        <p:txBody>
          <a:bodyPr spcFirstLastPara="1" wrap="square" lIns="365750" tIns="457200" rIns="365750" bIns="45700" anchor="t" anchorCtr="0">
            <a:noAutofit/>
          </a:bodyPr>
          <a:lstStyle/>
          <a:p>
            <a:pPr marL="0" marR="0" lvl="0" indent="0" algn="l" rtl="0">
              <a:lnSpc>
                <a:spcPct val="100000"/>
              </a:lnSpc>
              <a:spcBef>
                <a:spcPts val="1200"/>
              </a:spcBef>
              <a:spcAft>
                <a:spcPts val="0"/>
              </a:spcAft>
              <a:buClr>
                <a:schemeClr val="dk1"/>
              </a:buClr>
              <a:buSzPts val="1100"/>
              <a:buFont typeface="Arial"/>
              <a:buNone/>
            </a:pPr>
            <a:r>
              <a:rPr lang="en-US" sz="2400" b="0" i="0" u="none" strike="noStrike" cap="none">
                <a:solidFill>
                  <a:srgbClr val="FFFFFF"/>
                </a:solidFill>
                <a:latin typeface="Roboto"/>
                <a:ea typeface="Roboto"/>
                <a:cs typeface="Roboto"/>
                <a:sym typeface="Roboto"/>
              </a:rPr>
              <a:t>Using mock review to reach a larger number of applicants to CAREER</a:t>
            </a:r>
            <a:endParaRPr sz="2400" b="0" i="0" u="none" strike="noStrike" cap="none">
              <a:solidFill>
                <a:srgbClr val="FFFFFF"/>
              </a:solidFill>
              <a:latin typeface="Roboto"/>
              <a:ea typeface="Roboto"/>
              <a:cs typeface="Roboto"/>
              <a:sym typeface="Roboto"/>
            </a:endParaRPr>
          </a:p>
          <a:p>
            <a:pPr marL="0" marR="0" lvl="0" indent="0" algn="l" rtl="0">
              <a:lnSpc>
                <a:spcPct val="100000"/>
              </a:lnSpc>
              <a:spcBef>
                <a:spcPts val="2400"/>
              </a:spcBef>
              <a:spcAft>
                <a:spcPts val="0"/>
              </a:spcAft>
              <a:buClr>
                <a:schemeClr val="dk1"/>
              </a:buClr>
              <a:buSzPts val="1100"/>
              <a:buFont typeface="Arial"/>
              <a:buNone/>
            </a:pPr>
            <a:r>
              <a:rPr lang="en-US" sz="2400" b="0" i="0" u="none" strike="noStrike" cap="none">
                <a:solidFill>
                  <a:srgbClr val="FFFFFF"/>
                </a:solidFill>
                <a:latin typeface="Roboto"/>
                <a:ea typeface="Roboto"/>
                <a:cs typeface="Roboto"/>
                <a:sym typeface="Roboto"/>
              </a:rPr>
              <a:t>Advertising our unique services to faculty to establish relationships on the long-term  </a:t>
            </a:r>
            <a:endParaRPr sz="2400" b="0" i="0" u="none" strike="noStrike" cap="none">
              <a:solidFill>
                <a:srgbClr val="FFFFFF"/>
              </a:solidFill>
              <a:latin typeface="Roboto"/>
              <a:ea typeface="Roboto"/>
              <a:cs typeface="Roboto"/>
              <a:sym typeface="Roboto"/>
            </a:endParaRPr>
          </a:p>
          <a:p>
            <a:pPr marL="0" marR="0" lvl="0" indent="0" algn="l" rtl="0">
              <a:lnSpc>
                <a:spcPct val="100000"/>
              </a:lnSpc>
              <a:spcBef>
                <a:spcPts val="360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0000"/>
              </a:buClr>
              <a:buSzPts val="2400"/>
              <a:buFont typeface="Arial"/>
              <a:buNone/>
            </a:pPr>
            <a:endParaRPr sz="2400" b="0" i="0" u="none" strike="noStrike" cap="none">
              <a:solidFill>
                <a:schemeClr val="lt1"/>
              </a:solidFill>
              <a:latin typeface="Roboto"/>
              <a:ea typeface="Roboto"/>
              <a:cs typeface="Roboto"/>
              <a:sym typeface="Roboto"/>
            </a:endParaRPr>
          </a:p>
        </p:txBody>
      </p:sp>
      <p:graphicFrame>
        <p:nvGraphicFramePr>
          <p:cNvPr id="491" name="Google Shape;491;p45"/>
          <p:cNvGraphicFramePr/>
          <p:nvPr/>
        </p:nvGraphicFramePr>
        <p:xfrm>
          <a:off x="5644485" y="1684176"/>
          <a:ext cx="6281100" cy="499760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20"/>
          <p:cNvSpPr txBox="1">
            <a:spLocks noGrp="1"/>
          </p:cNvSpPr>
          <p:nvPr>
            <p:ph type="title"/>
          </p:nvPr>
        </p:nvSpPr>
        <p:spPr>
          <a:xfrm>
            <a:off x="525500" y="278235"/>
            <a:ext cx="10711545" cy="7202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a:solidFill>
                  <a:srgbClr val="002060"/>
                </a:solidFill>
                <a:latin typeface="Arial Black"/>
                <a:ea typeface="Arial Black"/>
                <a:cs typeface="Arial Black"/>
                <a:sym typeface="Arial Black"/>
              </a:rPr>
              <a:t>Pre-Workshop Evaluation</a:t>
            </a:r>
            <a:endParaRPr>
              <a:latin typeface="Arial Black"/>
              <a:ea typeface="Arial Black"/>
              <a:cs typeface="Arial Black"/>
              <a:sym typeface="Arial Black"/>
            </a:endParaRPr>
          </a:p>
        </p:txBody>
      </p:sp>
      <p:sp>
        <p:nvSpPr>
          <p:cNvPr id="498" name="Google Shape;498;p20"/>
          <p:cNvSpPr txBox="1">
            <a:spLocks noGrp="1"/>
          </p:cNvSpPr>
          <p:nvPr>
            <p:ph type="body" idx="2"/>
          </p:nvPr>
        </p:nvSpPr>
        <p:spPr>
          <a:xfrm>
            <a:off x="526183" y="966464"/>
            <a:ext cx="10710862" cy="41251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Rice University </a:t>
            </a:r>
            <a:endParaRPr/>
          </a:p>
        </p:txBody>
      </p:sp>
      <p:sp>
        <p:nvSpPr>
          <p:cNvPr id="499" name="Google Shape;499;p20"/>
          <p:cNvSpPr txBox="1"/>
          <p:nvPr/>
        </p:nvSpPr>
        <p:spPr>
          <a:xfrm>
            <a:off x="5604387" y="1609142"/>
            <a:ext cx="6511412" cy="5616892"/>
          </a:xfrm>
          <a:prstGeom prst="rect">
            <a:avLst/>
          </a:prstGeom>
          <a:noFill/>
          <a:ln>
            <a:noFill/>
          </a:ln>
        </p:spPr>
        <p:txBody>
          <a:bodyPr spcFirstLastPara="1" wrap="square" lIns="91425" tIns="91425" rIns="91425" bIns="91425" anchor="t" anchorCtr="0">
            <a:noAutofit/>
          </a:bodyPr>
          <a:lstStyle/>
          <a:p>
            <a:pPr marL="285750" marR="0" lvl="0" indent="-285750" algn="l" rtl="0">
              <a:lnSpc>
                <a:spcPct val="100000"/>
              </a:lnSpc>
              <a:spcBef>
                <a:spcPts val="4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Crafting a 1-page project summary</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Crafting a project description</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Understanding the NSF’s Intellectual Merit criteria</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Understanding the NSF’s Broader Impacts criteria</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Creating a viable educational plan with measurable goals </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Researching educational scholarship in my discipline</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Integrating educational and research goals  </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Giving substantive feedback to peers in my discipline/department </a:t>
            </a:r>
            <a:endParaRPr sz="1600" b="0" i="0" u="none" strike="noStrike" cap="none">
              <a:solidFill>
                <a:schemeClr val="dk2"/>
              </a:solidFill>
              <a:latin typeface="Roboto"/>
              <a:ea typeface="Roboto"/>
              <a:cs typeface="Roboto"/>
              <a:sym typeface="Roboto"/>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Giving substantive feedback to peers in my school of study</a:t>
            </a:r>
            <a:endParaRPr sz="1600" b="0" i="0" u="none" strike="noStrike" cap="none">
              <a:solidFill>
                <a:schemeClr val="dk2"/>
              </a:solidFill>
              <a:latin typeface="Roboto"/>
              <a:ea typeface="Roboto"/>
              <a:cs typeface="Roboto"/>
              <a:sym typeface="Roboto"/>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Giving substantive feedback to peers outside my school of study</a:t>
            </a:r>
            <a:endParaRPr sz="1600" b="0" i="0" u="none" strike="noStrike" cap="none">
              <a:solidFill>
                <a:schemeClr val="dk2"/>
              </a:solidFill>
              <a:latin typeface="Roboto"/>
              <a:ea typeface="Roboto"/>
              <a:cs typeface="Roboto"/>
              <a:sym typeface="Roboto"/>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Asking for specific feedback from peers </a:t>
            </a:r>
            <a:endParaRPr sz="1600" b="0" i="0" u="none" strike="noStrike" cap="none">
              <a:solidFill>
                <a:schemeClr val="dk2"/>
              </a:solidFill>
              <a:latin typeface="Roboto"/>
              <a:ea typeface="Roboto"/>
              <a:cs typeface="Roboto"/>
              <a:sym typeface="Roboto"/>
            </a:endParaRPr>
          </a:p>
          <a:p>
            <a:pPr marL="285750" marR="0" lvl="0" indent="-285750" algn="l" rtl="0">
              <a:lnSpc>
                <a:spcPct val="100000"/>
              </a:lnSpc>
              <a:spcBef>
                <a:spcPts val="800"/>
              </a:spcBef>
              <a:spcAft>
                <a:spcPts val="0"/>
              </a:spcAft>
              <a:buClr>
                <a:srgbClr val="0099CC"/>
              </a:buClr>
              <a:buSzPts val="2200"/>
              <a:buFont typeface="Arial"/>
              <a:buChar char="•"/>
            </a:pPr>
            <a:r>
              <a:rPr lang="en-US" sz="1600" b="1" i="0" u="none" strike="noStrike" cap="none">
                <a:solidFill>
                  <a:srgbClr val="0099CC"/>
                </a:solidFill>
                <a:latin typeface="Roboto"/>
                <a:ea typeface="Roboto"/>
                <a:cs typeface="Roboto"/>
                <a:sym typeface="Roboto"/>
              </a:rPr>
              <a:t>Engaging senior faculty/mentors in conversation about my research </a:t>
            </a:r>
            <a:endParaRPr sz="1600" b="1" i="0" u="none" strike="noStrike" cap="none">
              <a:solidFill>
                <a:srgbClr val="0099CC"/>
              </a:solidFill>
              <a:latin typeface="Roboto"/>
              <a:ea typeface="Roboto"/>
              <a:cs typeface="Roboto"/>
              <a:sym typeface="Roboto"/>
            </a:endParaRPr>
          </a:p>
          <a:p>
            <a:pPr marL="285750" marR="0" lvl="0" indent="-285750" algn="l" rtl="0">
              <a:lnSpc>
                <a:spcPct val="100000"/>
              </a:lnSpc>
              <a:spcBef>
                <a:spcPts val="800"/>
              </a:spcBef>
              <a:spcAft>
                <a:spcPts val="400"/>
              </a:spcAft>
              <a:buClr>
                <a:srgbClr val="0099CC"/>
              </a:buClr>
              <a:buSzPts val="2200"/>
              <a:buFont typeface="Arial"/>
              <a:buChar char="•"/>
            </a:pPr>
            <a:r>
              <a:rPr lang="en-US" sz="1600" b="1" i="0" u="none" strike="noStrike" cap="none">
                <a:solidFill>
                  <a:srgbClr val="0099CC"/>
                </a:solidFill>
                <a:latin typeface="Roboto"/>
                <a:ea typeface="Roboto"/>
                <a:cs typeface="Roboto"/>
                <a:sym typeface="Roboto"/>
              </a:rPr>
              <a:t>Revising my work based on feedback </a:t>
            </a:r>
            <a:endParaRPr sz="1600" b="1" i="0" u="none" strike="noStrike" cap="none">
              <a:solidFill>
                <a:srgbClr val="0099CC"/>
              </a:solidFill>
              <a:latin typeface="Roboto"/>
              <a:ea typeface="Roboto"/>
              <a:cs typeface="Roboto"/>
              <a:sym typeface="Roboto"/>
            </a:endParaRPr>
          </a:p>
        </p:txBody>
      </p:sp>
      <p:sp>
        <p:nvSpPr>
          <p:cNvPr id="500" name="Google Shape;500;p20"/>
          <p:cNvSpPr txBox="1"/>
          <p:nvPr/>
        </p:nvSpPr>
        <p:spPr>
          <a:xfrm>
            <a:off x="0" y="1507958"/>
            <a:ext cx="5358063" cy="5350042"/>
          </a:xfrm>
          <a:prstGeom prst="rect">
            <a:avLst/>
          </a:prstGeom>
          <a:solidFill>
            <a:srgbClr val="00205B"/>
          </a:solidFill>
          <a:ln>
            <a:noFill/>
          </a:ln>
        </p:spPr>
        <p:txBody>
          <a:bodyPr spcFirstLastPara="1" wrap="square" lIns="365750" tIns="457200" rIns="365750"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Describe your confidence level in accomplishing the following tasks prior to the workshop:</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48"/>
          <p:cNvSpPr txBox="1">
            <a:spLocks noGrp="1"/>
          </p:cNvSpPr>
          <p:nvPr>
            <p:ph type="title"/>
          </p:nvPr>
        </p:nvSpPr>
        <p:spPr>
          <a:xfrm>
            <a:off x="525500" y="278235"/>
            <a:ext cx="10711545" cy="7202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a:solidFill>
                  <a:srgbClr val="002060"/>
                </a:solidFill>
                <a:latin typeface="Arial Black"/>
                <a:ea typeface="Arial Black"/>
                <a:cs typeface="Arial Black"/>
                <a:sym typeface="Arial Black"/>
              </a:rPr>
              <a:t>Post-Workshop Evaluation</a:t>
            </a:r>
            <a:endParaRPr>
              <a:latin typeface="Arial Black"/>
              <a:ea typeface="Arial Black"/>
              <a:cs typeface="Arial Black"/>
              <a:sym typeface="Arial Black"/>
            </a:endParaRPr>
          </a:p>
        </p:txBody>
      </p:sp>
      <p:sp>
        <p:nvSpPr>
          <p:cNvPr id="507" name="Google Shape;507;p48"/>
          <p:cNvSpPr txBox="1">
            <a:spLocks noGrp="1"/>
          </p:cNvSpPr>
          <p:nvPr>
            <p:ph type="body" idx="2"/>
          </p:nvPr>
        </p:nvSpPr>
        <p:spPr>
          <a:xfrm>
            <a:off x="526183" y="966464"/>
            <a:ext cx="10710862" cy="41251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Rice University </a:t>
            </a:r>
            <a:endParaRPr/>
          </a:p>
        </p:txBody>
      </p:sp>
      <p:sp>
        <p:nvSpPr>
          <p:cNvPr id="508" name="Google Shape;508;p48"/>
          <p:cNvSpPr txBox="1"/>
          <p:nvPr/>
        </p:nvSpPr>
        <p:spPr>
          <a:xfrm>
            <a:off x="5604387" y="1609142"/>
            <a:ext cx="6511412" cy="4687155"/>
          </a:xfrm>
          <a:prstGeom prst="rect">
            <a:avLst/>
          </a:prstGeom>
          <a:noFill/>
          <a:ln>
            <a:noFill/>
          </a:ln>
        </p:spPr>
        <p:txBody>
          <a:bodyPr spcFirstLastPara="1" wrap="square" lIns="91425" tIns="91425" rIns="91425" bIns="91425" anchor="t" anchorCtr="0">
            <a:noAutofit/>
          </a:bodyPr>
          <a:lstStyle/>
          <a:p>
            <a:pPr marL="285750" marR="0" lvl="0" indent="-285750" algn="l" rtl="0">
              <a:lnSpc>
                <a:spcPct val="100000"/>
              </a:lnSpc>
              <a:spcBef>
                <a:spcPts val="4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Becoming familiar with the review process</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Learning about how NSF criteria for evaluating the proposal may be applied</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Discerning how reviewers may perceive your work</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Discussing your proposal with peers</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Understanding technical strengths and weaknesses of your research proposal</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Understanding the non-technical (i.e. grantsmanship) strengths and weaknesses of your research</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Understanding the strengths and weaknesses of your educational (broader impacts) plan </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800"/>
              </a:spcBef>
              <a:spcAft>
                <a:spcPts val="40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Prioritizing revisions in advance of submission </a:t>
            </a:r>
            <a:endParaRPr sz="1600" b="0" i="0" u="none" strike="noStrike" cap="none">
              <a:solidFill>
                <a:srgbClr val="000000"/>
              </a:solidFill>
              <a:latin typeface="Arial"/>
              <a:ea typeface="Arial"/>
              <a:cs typeface="Arial"/>
              <a:sym typeface="Arial"/>
            </a:endParaRPr>
          </a:p>
        </p:txBody>
      </p:sp>
      <p:sp>
        <p:nvSpPr>
          <p:cNvPr id="509" name="Google Shape;509;p48"/>
          <p:cNvSpPr txBox="1"/>
          <p:nvPr/>
        </p:nvSpPr>
        <p:spPr>
          <a:xfrm>
            <a:off x="0" y="1507958"/>
            <a:ext cx="5358063" cy="5350042"/>
          </a:xfrm>
          <a:prstGeom prst="rect">
            <a:avLst/>
          </a:prstGeom>
          <a:solidFill>
            <a:srgbClr val="00205B"/>
          </a:solidFill>
          <a:ln>
            <a:noFill/>
          </a:ln>
        </p:spPr>
        <p:txBody>
          <a:bodyPr spcFirstLastPara="1" wrap="square" lIns="365750" tIns="457200" rIns="365750"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How much did participating in, and observing, the mock review panels help you to achieve the following goals?: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47"/>
          <p:cNvSpPr txBox="1">
            <a:spLocks noGrp="1"/>
          </p:cNvSpPr>
          <p:nvPr>
            <p:ph type="title"/>
          </p:nvPr>
        </p:nvSpPr>
        <p:spPr>
          <a:xfrm>
            <a:off x="525500" y="278235"/>
            <a:ext cx="10711545" cy="72022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a:solidFill>
                  <a:srgbClr val="002060"/>
                </a:solidFill>
                <a:latin typeface="Arial Black"/>
                <a:ea typeface="Arial Black"/>
                <a:cs typeface="Arial Black"/>
                <a:sym typeface="Arial Black"/>
              </a:rPr>
              <a:t>Post-Workshop Evaluation</a:t>
            </a:r>
            <a:endParaRPr>
              <a:latin typeface="Arial Black"/>
              <a:ea typeface="Arial Black"/>
              <a:cs typeface="Arial Black"/>
              <a:sym typeface="Arial Black"/>
            </a:endParaRPr>
          </a:p>
        </p:txBody>
      </p:sp>
      <p:sp>
        <p:nvSpPr>
          <p:cNvPr id="516" name="Google Shape;516;p47"/>
          <p:cNvSpPr txBox="1">
            <a:spLocks noGrp="1"/>
          </p:cNvSpPr>
          <p:nvPr>
            <p:ph type="body" idx="2"/>
          </p:nvPr>
        </p:nvSpPr>
        <p:spPr>
          <a:xfrm>
            <a:off x="526183" y="966464"/>
            <a:ext cx="10710862" cy="41251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Rice University </a:t>
            </a:r>
            <a:endParaRPr/>
          </a:p>
        </p:txBody>
      </p:sp>
      <p:sp>
        <p:nvSpPr>
          <p:cNvPr id="517" name="Google Shape;517;p47"/>
          <p:cNvSpPr txBox="1"/>
          <p:nvPr/>
        </p:nvSpPr>
        <p:spPr>
          <a:xfrm>
            <a:off x="5604387" y="1609142"/>
            <a:ext cx="6511412" cy="4687155"/>
          </a:xfrm>
          <a:prstGeom prst="rect">
            <a:avLst/>
          </a:prstGeom>
          <a:noFill/>
          <a:ln>
            <a:noFill/>
          </a:ln>
        </p:spPr>
        <p:txBody>
          <a:bodyPr spcFirstLastPara="1" wrap="square" lIns="91425" tIns="91425" rIns="91425" bIns="91425" anchor="t" anchorCtr="0">
            <a:noAutofit/>
          </a:bodyPr>
          <a:lstStyle/>
          <a:p>
            <a:pPr marL="285750" marR="0" lvl="0" indent="-285750" algn="l" rtl="0">
              <a:lnSpc>
                <a:spcPct val="100000"/>
              </a:lnSpc>
              <a:spcBef>
                <a:spcPts val="12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How much did your participation in the workshop as a whole improve your CAREER proposal?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24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How much did the </a:t>
            </a:r>
            <a:r>
              <a:rPr lang="en-US" sz="1600" b="1" i="0" u="none" strike="noStrike" cap="none">
                <a:solidFill>
                  <a:srgbClr val="00B0F0"/>
                </a:solidFill>
                <a:latin typeface="Roboto"/>
                <a:ea typeface="Roboto"/>
                <a:cs typeface="Roboto"/>
                <a:sym typeface="Roboto"/>
              </a:rPr>
              <a:t>peer review </a:t>
            </a:r>
            <a:r>
              <a:rPr lang="en-US" sz="1600" b="0" i="0" u="none" strike="noStrike" cap="none">
                <a:solidFill>
                  <a:schemeClr val="dk2"/>
                </a:solidFill>
                <a:latin typeface="Roboto"/>
                <a:ea typeface="Roboto"/>
                <a:cs typeface="Roboto"/>
                <a:sym typeface="Roboto"/>
              </a:rPr>
              <a:t>sessions help you to improve your proposal?</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24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How much did the </a:t>
            </a:r>
            <a:r>
              <a:rPr lang="en-US" sz="1600" b="1" i="0" u="none" strike="noStrike" cap="none">
                <a:solidFill>
                  <a:srgbClr val="00B0F0"/>
                </a:solidFill>
                <a:latin typeface="Roboto"/>
                <a:ea typeface="Roboto"/>
                <a:cs typeface="Roboto"/>
                <a:sym typeface="Roboto"/>
              </a:rPr>
              <a:t>faculty mock review panel </a:t>
            </a:r>
            <a:r>
              <a:rPr lang="en-US" sz="1600" b="0" i="0" u="none" strike="noStrike" cap="none">
                <a:solidFill>
                  <a:schemeClr val="dk2"/>
                </a:solidFill>
                <a:latin typeface="Roboto"/>
                <a:ea typeface="Roboto"/>
                <a:cs typeface="Roboto"/>
                <a:sym typeface="Roboto"/>
              </a:rPr>
              <a:t>help you to improve your proposal?</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2400"/>
              </a:spcBef>
              <a:spcAft>
                <a:spcPts val="0"/>
              </a:spcAft>
              <a:buClr>
                <a:schemeClr val="dk2"/>
              </a:buClr>
              <a:buSzPts val="2200"/>
              <a:buFont typeface="Arial"/>
              <a:buChar char="•"/>
            </a:pPr>
            <a:r>
              <a:rPr lang="en-US" sz="1600" b="0" i="0" u="none" strike="noStrike" cap="none">
                <a:solidFill>
                  <a:schemeClr val="dk2"/>
                </a:solidFill>
                <a:latin typeface="Roboto"/>
                <a:ea typeface="Roboto"/>
                <a:cs typeface="Roboto"/>
                <a:sym typeface="Roboto"/>
              </a:rPr>
              <a:t>How much did </a:t>
            </a:r>
            <a:r>
              <a:rPr lang="en-US" sz="1600" b="1" i="0" u="none" strike="noStrike" cap="none">
                <a:solidFill>
                  <a:srgbClr val="00B0F0"/>
                </a:solidFill>
                <a:latin typeface="Roboto"/>
                <a:ea typeface="Roboto"/>
                <a:cs typeface="Roboto"/>
                <a:sym typeface="Roboto"/>
              </a:rPr>
              <a:t>one-on-one editing </a:t>
            </a:r>
            <a:r>
              <a:rPr lang="en-US" sz="1600" b="0" i="0" u="none" strike="noStrike" cap="none">
                <a:solidFill>
                  <a:schemeClr val="dk2"/>
                </a:solidFill>
                <a:latin typeface="Roboto"/>
                <a:ea typeface="Roboto"/>
                <a:cs typeface="Roboto"/>
                <a:sym typeface="Roboto"/>
              </a:rPr>
              <a:t>with staff help you to improve your proposal? </a:t>
            </a:r>
            <a:endParaRPr sz="1600" b="0" i="0" u="none" strike="noStrike" cap="none">
              <a:solidFill>
                <a:schemeClr val="dk2"/>
              </a:solidFill>
              <a:latin typeface="Roboto"/>
              <a:ea typeface="Roboto"/>
              <a:cs typeface="Roboto"/>
              <a:sym typeface="Roboto"/>
            </a:endParaRPr>
          </a:p>
          <a:p>
            <a:pPr marL="457200" marR="0" lvl="0" indent="0" algn="l" rtl="0">
              <a:lnSpc>
                <a:spcPct val="100000"/>
              </a:lnSpc>
              <a:spcBef>
                <a:spcPts val="2400"/>
              </a:spcBef>
              <a:spcAft>
                <a:spcPts val="1200"/>
              </a:spcAft>
              <a:buClr>
                <a:srgbClr val="000000"/>
              </a:buClr>
              <a:buSzPts val="1600"/>
              <a:buFont typeface="Arial"/>
              <a:buNone/>
            </a:pPr>
            <a:r>
              <a:rPr lang="en-US" sz="1600" b="0" i="0" u="none" strike="noStrike" cap="none">
                <a:solidFill>
                  <a:srgbClr val="454D55"/>
                </a:solidFill>
                <a:latin typeface="Roboto"/>
                <a:ea typeface="Roboto"/>
                <a:cs typeface="Roboto"/>
                <a:sym typeface="Roboto"/>
              </a:rPr>
              <a:t>*We are considering follow-on focus groups as well as analysis of video to determine the unique nature of feedback received in the mock review</a:t>
            </a:r>
            <a:endParaRPr sz="1600" b="0" i="0" u="none" strike="noStrike" cap="none">
              <a:solidFill>
                <a:schemeClr val="dk2"/>
              </a:solidFill>
              <a:latin typeface="Roboto"/>
              <a:ea typeface="Roboto"/>
              <a:cs typeface="Roboto"/>
              <a:sym typeface="Roboto"/>
            </a:endParaRPr>
          </a:p>
        </p:txBody>
      </p:sp>
      <p:sp>
        <p:nvSpPr>
          <p:cNvPr id="518" name="Google Shape;518;p47"/>
          <p:cNvSpPr txBox="1"/>
          <p:nvPr/>
        </p:nvSpPr>
        <p:spPr>
          <a:xfrm>
            <a:off x="0" y="1507958"/>
            <a:ext cx="5358063" cy="5350042"/>
          </a:xfrm>
          <a:prstGeom prst="rect">
            <a:avLst/>
          </a:prstGeom>
          <a:solidFill>
            <a:srgbClr val="00205B"/>
          </a:solidFill>
          <a:ln>
            <a:noFill/>
          </a:ln>
        </p:spPr>
        <p:txBody>
          <a:bodyPr spcFirstLastPara="1" wrap="square" lIns="365750" tIns="457200" rIns="365750"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Roboto"/>
                <a:ea typeface="Roboto"/>
                <a:cs typeface="Roboto"/>
                <a:sym typeface="Roboto"/>
              </a:rPr>
              <a:t>Please indicate how the following elements helped you to improve: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34C8B"/>
        </a:solidFill>
        <a:effectLst/>
      </p:bgPr>
    </p:bg>
    <p:spTree>
      <p:nvGrpSpPr>
        <p:cNvPr id="1" name="Shape 171"/>
        <p:cNvGrpSpPr/>
        <p:nvPr/>
      </p:nvGrpSpPr>
      <p:grpSpPr>
        <a:xfrm>
          <a:off x="0" y="0"/>
          <a:ext cx="0" cy="0"/>
          <a:chOff x="0" y="0"/>
          <a:chExt cx="0" cy="0"/>
        </a:xfrm>
      </p:grpSpPr>
      <p:grpSp>
        <p:nvGrpSpPr>
          <p:cNvPr id="172" name="Google Shape;172;p2"/>
          <p:cNvGrpSpPr/>
          <p:nvPr/>
        </p:nvGrpSpPr>
        <p:grpSpPr>
          <a:xfrm>
            <a:off x="1105117" y="594304"/>
            <a:ext cx="4389120" cy="2739965"/>
            <a:chOff x="876517" y="564808"/>
            <a:chExt cx="4389120" cy="2739965"/>
          </a:xfrm>
        </p:grpSpPr>
        <p:pic>
          <p:nvPicPr>
            <p:cNvPr id="173" name="Google Shape;173;p2"/>
            <p:cNvPicPr preferRelativeResize="0"/>
            <p:nvPr/>
          </p:nvPicPr>
          <p:blipFill rotWithShape="1">
            <a:blip r:embed="rId3">
              <a:alphaModFix/>
            </a:blip>
            <a:srcRect/>
            <a:stretch/>
          </p:blipFill>
          <p:spPr>
            <a:xfrm>
              <a:off x="876528" y="566881"/>
              <a:ext cx="1336133" cy="1906923"/>
            </a:xfrm>
            <a:prstGeom prst="rect">
              <a:avLst/>
            </a:prstGeom>
            <a:noFill/>
            <a:ln>
              <a:noFill/>
            </a:ln>
          </p:spPr>
        </p:pic>
        <p:pic>
          <p:nvPicPr>
            <p:cNvPr id="174" name="Google Shape;174;p2" descr="Rice University announces new program to dramatically expand scholarships  for middle class | Rice News | News and Media Relations | Rice University"/>
            <p:cNvPicPr preferRelativeResize="0"/>
            <p:nvPr/>
          </p:nvPicPr>
          <p:blipFill rotWithShape="1">
            <a:blip r:embed="rId4">
              <a:alphaModFix/>
            </a:blip>
            <a:srcRect l="5290" t="11407" r="4804" b="4255"/>
            <a:stretch/>
          </p:blipFill>
          <p:spPr>
            <a:xfrm>
              <a:off x="2181468" y="564808"/>
              <a:ext cx="3055851" cy="1911096"/>
            </a:xfrm>
            <a:prstGeom prst="rect">
              <a:avLst/>
            </a:prstGeom>
            <a:noFill/>
            <a:ln>
              <a:noFill/>
            </a:ln>
          </p:spPr>
        </p:pic>
        <p:sp>
          <p:nvSpPr>
            <p:cNvPr id="175" name="Google Shape;175;p2"/>
            <p:cNvSpPr txBox="1"/>
            <p:nvPr/>
          </p:nvSpPr>
          <p:spPr>
            <a:xfrm>
              <a:off x="876517" y="2473817"/>
              <a:ext cx="4389120"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Black"/>
                  <a:ea typeface="Arial Black"/>
                  <a:cs typeface="Arial Black"/>
                  <a:sym typeface="Arial Black"/>
                </a:rPr>
                <a:t>Elizabeth Festa, Ph.D. </a:t>
              </a:r>
              <a:endParaRPr sz="1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Proposal Development Specialist</a:t>
              </a:r>
              <a:endParaRPr sz="1600" b="0" i="0" u="none" strike="noStrike" cap="none">
                <a:solidFill>
                  <a:srgbClr val="000000"/>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Rice University,  eaf2@rice.edu </a:t>
              </a:r>
              <a:endParaRPr sz="1600" b="0" i="0" u="none" strike="noStrike" cap="none">
                <a:solidFill>
                  <a:srgbClr val="000000"/>
                </a:solidFill>
                <a:latin typeface="Roboto"/>
                <a:ea typeface="Roboto"/>
                <a:cs typeface="Roboto"/>
                <a:sym typeface="Roboto"/>
              </a:endParaRPr>
            </a:p>
          </p:txBody>
        </p:sp>
      </p:grpSp>
      <p:grpSp>
        <p:nvGrpSpPr>
          <p:cNvPr id="176" name="Google Shape;176;p2"/>
          <p:cNvGrpSpPr/>
          <p:nvPr/>
        </p:nvGrpSpPr>
        <p:grpSpPr>
          <a:xfrm>
            <a:off x="1105117" y="3711441"/>
            <a:ext cx="4389120" cy="2741003"/>
            <a:chOff x="876517" y="3681945"/>
            <a:chExt cx="4389120" cy="2741003"/>
          </a:xfrm>
        </p:grpSpPr>
        <p:pic>
          <p:nvPicPr>
            <p:cNvPr id="177" name="Google Shape;177;p2"/>
            <p:cNvPicPr preferRelativeResize="0"/>
            <p:nvPr/>
          </p:nvPicPr>
          <p:blipFill rotWithShape="1">
            <a:blip r:embed="rId5">
              <a:alphaModFix/>
            </a:blip>
            <a:srcRect/>
            <a:stretch/>
          </p:blipFill>
          <p:spPr>
            <a:xfrm>
              <a:off x="907705" y="3681945"/>
              <a:ext cx="1273763" cy="1911101"/>
            </a:xfrm>
            <a:prstGeom prst="rect">
              <a:avLst/>
            </a:prstGeom>
            <a:noFill/>
            <a:ln>
              <a:noFill/>
            </a:ln>
          </p:spPr>
        </p:pic>
        <p:sp>
          <p:nvSpPr>
            <p:cNvPr id="178" name="Google Shape;178;p2"/>
            <p:cNvSpPr txBox="1"/>
            <p:nvPr/>
          </p:nvSpPr>
          <p:spPr>
            <a:xfrm>
              <a:off x="876517" y="5591992"/>
              <a:ext cx="4389120"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Black"/>
                  <a:ea typeface="Arial Black"/>
                  <a:cs typeface="Arial Black"/>
                  <a:sym typeface="Arial Black"/>
                </a:rPr>
                <a:t>Beth Hodges, MSW</a:t>
              </a:r>
              <a:endParaRPr sz="1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Director, Office of Research Development</a:t>
              </a:r>
              <a:endParaRPr sz="1600" b="0" i="0" u="none" strike="noStrike" cap="none">
                <a:solidFill>
                  <a:srgbClr val="000000"/>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Florida State University, bhodges@fsu.edu </a:t>
              </a:r>
              <a:endParaRPr sz="1600" b="0" i="0" u="none" strike="noStrike" cap="none">
                <a:solidFill>
                  <a:srgbClr val="000000"/>
                </a:solidFill>
                <a:latin typeface="Roboto"/>
                <a:ea typeface="Roboto"/>
                <a:cs typeface="Roboto"/>
                <a:sym typeface="Roboto"/>
              </a:endParaRPr>
            </a:p>
          </p:txBody>
        </p:sp>
        <p:pic>
          <p:nvPicPr>
            <p:cNvPr id="179" name="Google Shape;179;p2"/>
            <p:cNvPicPr preferRelativeResize="0"/>
            <p:nvPr/>
          </p:nvPicPr>
          <p:blipFill rotWithShape="1">
            <a:blip r:embed="rId6">
              <a:alphaModFix/>
            </a:blip>
            <a:srcRect l="10818" t="5222" r="10817" b="17863"/>
            <a:stretch/>
          </p:blipFill>
          <p:spPr>
            <a:xfrm>
              <a:off x="2181468" y="3681945"/>
              <a:ext cx="3055851" cy="1911100"/>
            </a:xfrm>
            <a:prstGeom prst="rect">
              <a:avLst/>
            </a:prstGeom>
            <a:noFill/>
            <a:ln>
              <a:noFill/>
            </a:ln>
          </p:spPr>
        </p:pic>
      </p:grpSp>
      <p:grpSp>
        <p:nvGrpSpPr>
          <p:cNvPr id="180" name="Google Shape;180;p2"/>
          <p:cNvGrpSpPr/>
          <p:nvPr/>
        </p:nvGrpSpPr>
        <p:grpSpPr>
          <a:xfrm>
            <a:off x="6165703" y="3711441"/>
            <a:ext cx="4392001" cy="2737810"/>
            <a:chOff x="6360850" y="566888"/>
            <a:chExt cx="4392001" cy="2737810"/>
          </a:xfrm>
        </p:grpSpPr>
        <p:pic>
          <p:nvPicPr>
            <p:cNvPr id="181" name="Google Shape;181;p2"/>
            <p:cNvPicPr preferRelativeResize="0"/>
            <p:nvPr/>
          </p:nvPicPr>
          <p:blipFill rotWithShape="1">
            <a:blip r:embed="rId7">
              <a:alphaModFix/>
            </a:blip>
            <a:srcRect l="24634" t="10952" r="29863" b="2457"/>
            <a:stretch/>
          </p:blipFill>
          <p:spPr>
            <a:xfrm>
              <a:off x="6360850" y="566888"/>
              <a:ext cx="1336149" cy="1906927"/>
            </a:xfrm>
            <a:prstGeom prst="rect">
              <a:avLst/>
            </a:prstGeom>
            <a:noFill/>
            <a:ln>
              <a:noFill/>
            </a:ln>
          </p:spPr>
        </p:pic>
        <p:pic>
          <p:nvPicPr>
            <p:cNvPr id="182" name="Google Shape;182;p2"/>
            <p:cNvPicPr preferRelativeResize="0"/>
            <p:nvPr/>
          </p:nvPicPr>
          <p:blipFill rotWithShape="1">
            <a:blip r:embed="rId8">
              <a:alphaModFix/>
            </a:blip>
            <a:srcRect l="6621" t="10036" r="10094" b="10044"/>
            <a:stretch/>
          </p:blipFill>
          <p:spPr>
            <a:xfrm>
              <a:off x="7697000" y="566900"/>
              <a:ext cx="3055851" cy="1906925"/>
            </a:xfrm>
            <a:prstGeom prst="rect">
              <a:avLst/>
            </a:prstGeom>
            <a:noFill/>
            <a:ln>
              <a:noFill/>
            </a:ln>
          </p:spPr>
        </p:pic>
        <p:sp>
          <p:nvSpPr>
            <p:cNvPr id="183" name="Google Shape;183;p2"/>
            <p:cNvSpPr txBox="1"/>
            <p:nvPr/>
          </p:nvSpPr>
          <p:spPr>
            <a:xfrm>
              <a:off x="6360854" y="2473742"/>
              <a:ext cx="4389120"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Black"/>
                  <a:ea typeface="Arial Black"/>
                  <a:cs typeface="Arial Black"/>
                  <a:sym typeface="Arial Black"/>
                </a:rPr>
                <a:t>Jessica Venable, Ph.D. </a:t>
              </a:r>
              <a:endParaRPr sz="1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Partner</a:t>
              </a:r>
              <a:endParaRPr sz="1600" b="0" i="0" u="none" strike="noStrike" cap="none">
                <a:solidFill>
                  <a:schemeClr val="lt1"/>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Thorn Run Partners, jvenable@thornrun.com</a:t>
              </a:r>
              <a:endParaRPr sz="1600" b="0" i="0" u="none" strike="noStrike" cap="none">
                <a:solidFill>
                  <a:srgbClr val="000000"/>
                </a:solidFill>
                <a:latin typeface="Roboto"/>
                <a:ea typeface="Roboto"/>
                <a:cs typeface="Roboto"/>
                <a:sym typeface="Roboto"/>
              </a:endParaRPr>
            </a:p>
          </p:txBody>
        </p:sp>
      </p:grpSp>
      <p:grpSp>
        <p:nvGrpSpPr>
          <p:cNvPr id="184" name="Google Shape;184;p2"/>
          <p:cNvGrpSpPr/>
          <p:nvPr/>
        </p:nvGrpSpPr>
        <p:grpSpPr>
          <a:xfrm>
            <a:off x="6165703" y="594304"/>
            <a:ext cx="4392000" cy="2742679"/>
            <a:chOff x="6360850" y="3681945"/>
            <a:chExt cx="4392000" cy="2742679"/>
          </a:xfrm>
        </p:grpSpPr>
        <p:pic>
          <p:nvPicPr>
            <p:cNvPr id="185" name="Google Shape;185;p2"/>
            <p:cNvPicPr preferRelativeResize="0"/>
            <p:nvPr/>
          </p:nvPicPr>
          <p:blipFill rotWithShape="1">
            <a:blip r:embed="rId9">
              <a:alphaModFix/>
            </a:blip>
            <a:srcRect l="3304" t="3304" r="1536" b="3299"/>
            <a:stretch/>
          </p:blipFill>
          <p:spPr>
            <a:xfrm>
              <a:off x="7696999" y="3681945"/>
              <a:ext cx="3055851" cy="1911100"/>
            </a:xfrm>
            <a:prstGeom prst="rect">
              <a:avLst/>
            </a:prstGeom>
            <a:noFill/>
            <a:ln>
              <a:noFill/>
            </a:ln>
          </p:spPr>
        </p:pic>
        <p:sp>
          <p:nvSpPr>
            <p:cNvPr id="186" name="Google Shape;186;p2"/>
            <p:cNvSpPr txBox="1"/>
            <p:nvPr/>
          </p:nvSpPr>
          <p:spPr>
            <a:xfrm>
              <a:off x="6360850" y="5593668"/>
              <a:ext cx="4389120"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Black"/>
                  <a:ea typeface="Arial Black"/>
                  <a:cs typeface="Arial Black"/>
                  <a:sym typeface="Arial Black"/>
                </a:rPr>
                <a:t>Missy Jenkins, MS, MPPA</a:t>
              </a:r>
              <a:endParaRPr sz="1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Assistant Director</a:t>
              </a:r>
              <a:endParaRPr sz="1600" b="0" i="0" u="none" strike="noStrike" cap="none">
                <a:solidFill>
                  <a:schemeClr val="lt1"/>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Texas Tech University,  missy.jenkins@ttu.edu</a:t>
              </a:r>
              <a:endParaRPr sz="1600" b="0" i="0" u="none" strike="noStrike" cap="none">
                <a:solidFill>
                  <a:srgbClr val="000000"/>
                </a:solidFill>
                <a:latin typeface="Roboto"/>
                <a:ea typeface="Roboto"/>
                <a:cs typeface="Roboto"/>
                <a:sym typeface="Roboto"/>
              </a:endParaRPr>
            </a:p>
          </p:txBody>
        </p:sp>
        <p:pic>
          <p:nvPicPr>
            <p:cNvPr id="187" name="Google Shape;187;p2"/>
            <p:cNvPicPr preferRelativeResize="0"/>
            <p:nvPr/>
          </p:nvPicPr>
          <p:blipFill rotWithShape="1">
            <a:blip r:embed="rId10">
              <a:alphaModFix/>
            </a:blip>
            <a:srcRect l="13563" t="1" r="18009" b="-1"/>
            <a:stretch/>
          </p:blipFill>
          <p:spPr>
            <a:xfrm>
              <a:off x="6360850" y="3681945"/>
              <a:ext cx="1336149" cy="1911100"/>
            </a:xfrm>
            <a:prstGeom prst="rect">
              <a:avLst/>
            </a:prstGeom>
            <a:noFill/>
            <a:ln>
              <a:noFill/>
            </a:ln>
          </p:spPr>
        </p:pic>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522"/>
        <p:cNvGrpSpPr/>
        <p:nvPr/>
      </p:nvGrpSpPr>
      <p:grpSpPr>
        <a:xfrm>
          <a:off x="0" y="0"/>
          <a:ext cx="0" cy="0"/>
          <a:chOff x="0" y="0"/>
          <a:chExt cx="0" cy="0"/>
        </a:xfrm>
      </p:grpSpPr>
      <p:sp>
        <p:nvSpPr>
          <p:cNvPr id="523" name="Google Shape;523;p49"/>
          <p:cNvSpPr txBox="1"/>
          <p:nvPr/>
        </p:nvSpPr>
        <p:spPr>
          <a:xfrm>
            <a:off x="1" y="0"/>
            <a:ext cx="4899546" cy="6857999"/>
          </a:xfrm>
          <a:prstGeom prst="rect">
            <a:avLst/>
          </a:prstGeom>
          <a:solidFill>
            <a:srgbClr val="00B0F0">
              <a:alpha val="60000"/>
            </a:srgbClr>
          </a:solidFill>
          <a:ln>
            <a:noFill/>
          </a:ln>
        </p:spPr>
        <p:txBody>
          <a:bodyPr spcFirstLastPara="1" wrap="square" lIns="365750" tIns="548625"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Google Shape;524;p49"/>
          <p:cNvSpPr/>
          <p:nvPr/>
        </p:nvSpPr>
        <p:spPr>
          <a:xfrm>
            <a:off x="-1" y="0"/>
            <a:ext cx="5514109" cy="6857998"/>
          </a:xfrm>
          <a:prstGeom prst="rect">
            <a:avLst/>
          </a:prstGeom>
          <a:solidFill>
            <a:schemeClr val="lt1">
              <a:alpha val="60000"/>
            </a:schemeClr>
          </a:solidFill>
          <a:ln>
            <a:noFill/>
          </a:ln>
        </p:spPr>
        <p:txBody>
          <a:bodyPr spcFirstLastPara="1" wrap="square" lIns="548625" tIns="45700" rIns="365750"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What was your most surprising finding?</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What insights did you gain about RD / PD services overall?</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360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Did you use the evaluation results to show value of your office?</a:t>
            </a:r>
            <a:endParaRPr sz="2400" b="0" i="0" u="none" strike="noStrike" cap="none">
              <a:solidFill>
                <a:schemeClr val="lt1"/>
              </a:solidFill>
              <a:latin typeface="Arial"/>
              <a:ea typeface="Arial"/>
              <a:cs typeface="Arial"/>
              <a:sym typeface="Arial"/>
            </a:endParaRPr>
          </a:p>
        </p:txBody>
      </p:sp>
      <p:pic>
        <p:nvPicPr>
          <p:cNvPr id="525" name="Google Shape;525;p49"/>
          <p:cNvPicPr preferRelativeResize="0"/>
          <p:nvPr/>
        </p:nvPicPr>
        <p:blipFill rotWithShape="1">
          <a:blip r:embed="rId3">
            <a:alphaModFix/>
          </a:blip>
          <a:srcRect/>
          <a:stretch/>
        </p:blipFill>
        <p:spPr>
          <a:xfrm>
            <a:off x="6379026" y="962034"/>
            <a:ext cx="5438775" cy="4800600"/>
          </a:xfrm>
          <a:prstGeom prst="rect">
            <a:avLst/>
          </a:prstGeom>
          <a:noFill/>
          <a:ln>
            <a:noFill/>
          </a:ln>
        </p:spPr>
      </p:pic>
      <p:sp>
        <p:nvSpPr>
          <p:cNvPr id="526" name="Google Shape;526;p49"/>
          <p:cNvSpPr txBox="1"/>
          <p:nvPr/>
        </p:nvSpPr>
        <p:spPr>
          <a:xfrm>
            <a:off x="10019609" y="6554759"/>
            <a:ext cx="2172390"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Created by Soremba, the Noun Project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531"/>
        <p:cNvGrpSpPr/>
        <p:nvPr/>
      </p:nvGrpSpPr>
      <p:grpSpPr>
        <a:xfrm>
          <a:off x="0" y="0"/>
          <a:ext cx="0" cy="0"/>
          <a:chOff x="0" y="0"/>
          <a:chExt cx="0" cy="0"/>
        </a:xfrm>
      </p:grpSpPr>
      <p:sp>
        <p:nvSpPr>
          <p:cNvPr id="532" name="Google Shape;532;p50"/>
          <p:cNvSpPr txBox="1"/>
          <p:nvPr/>
        </p:nvSpPr>
        <p:spPr>
          <a:xfrm flipH="1">
            <a:off x="-1" y="5823461"/>
            <a:ext cx="12191999" cy="1034539"/>
          </a:xfrm>
          <a:prstGeom prst="rect">
            <a:avLst/>
          </a:prstGeom>
          <a:solidFill>
            <a:srgbClr val="002060"/>
          </a:solidFill>
          <a:ln>
            <a:noFill/>
          </a:ln>
        </p:spPr>
        <p:txBody>
          <a:bodyPr spcFirstLastPara="1" wrap="square" lIns="365750" tIns="45700" rIns="91425" bIns="45700" anchor="t" anchorCtr="0">
            <a:noAutofit/>
          </a:bodyPr>
          <a:lstStyle/>
          <a:p>
            <a:pPr marL="0" marR="0" lvl="0" indent="0" algn="l" rtl="0">
              <a:lnSpc>
                <a:spcPct val="100000"/>
              </a:lnSpc>
              <a:spcBef>
                <a:spcPts val="0"/>
              </a:spcBef>
              <a:spcAft>
                <a:spcPts val="0"/>
              </a:spcAft>
              <a:buClr>
                <a:srgbClr val="000000"/>
              </a:buClr>
              <a:buSzPts val="4000"/>
              <a:buFont typeface="Arial"/>
              <a:buNone/>
            </a:pPr>
            <a:r>
              <a:rPr lang="en-US" sz="3600" b="1" i="0" u="none" strike="noStrike" cap="none">
                <a:solidFill>
                  <a:schemeClr val="lt1"/>
                </a:solidFill>
                <a:latin typeface="Arial Black"/>
                <a:ea typeface="Arial Black"/>
                <a:cs typeface="Arial Black"/>
                <a:sym typeface="Arial Black"/>
              </a:rPr>
              <a:t>Lessons Learned and Recommendations</a:t>
            </a:r>
            <a:endParaRPr sz="3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Roboto"/>
                <a:ea typeface="Roboto"/>
                <a:cs typeface="Roboto"/>
                <a:sym typeface="Roboto"/>
              </a:rPr>
              <a:t>IF I KNEW THEN WHAT I KNOW NOW…</a:t>
            </a:r>
            <a:endParaRPr sz="1400" b="0" i="0" u="none" strike="noStrike" cap="none">
              <a:solidFill>
                <a:schemeClr val="lt1"/>
              </a:solidFill>
              <a:latin typeface="Roboto"/>
              <a:ea typeface="Roboto"/>
              <a:cs typeface="Roboto"/>
              <a:sym typeface="Roboto"/>
            </a:endParaRPr>
          </a:p>
        </p:txBody>
      </p:sp>
      <p:pic>
        <p:nvPicPr>
          <p:cNvPr id="533" name="Google Shape;533;p50"/>
          <p:cNvPicPr preferRelativeResize="0"/>
          <p:nvPr/>
        </p:nvPicPr>
        <p:blipFill rotWithShape="1">
          <a:blip r:embed="rId3">
            <a:alphaModFix/>
          </a:blip>
          <a:srcRect/>
          <a:stretch/>
        </p:blipFill>
        <p:spPr>
          <a:xfrm>
            <a:off x="3698583" y="447098"/>
            <a:ext cx="5593197" cy="5123695"/>
          </a:xfrm>
          <a:prstGeom prst="rect">
            <a:avLst/>
          </a:prstGeom>
          <a:noFill/>
          <a:ln>
            <a:noFill/>
          </a:ln>
        </p:spPr>
      </p:pic>
      <p:sp>
        <p:nvSpPr>
          <p:cNvPr id="534" name="Google Shape;534;p50"/>
          <p:cNvSpPr txBox="1"/>
          <p:nvPr/>
        </p:nvSpPr>
        <p:spPr>
          <a:xfrm>
            <a:off x="9471383" y="5570793"/>
            <a:ext cx="2720617"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Created by Nithinan Tatal, the  Noun Project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grpSp>
        <p:nvGrpSpPr>
          <p:cNvPr id="540" name="Google Shape;540;p17"/>
          <p:cNvGrpSpPr/>
          <p:nvPr/>
        </p:nvGrpSpPr>
        <p:grpSpPr>
          <a:xfrm>
            <a:off x="323231" y="451163"/>
            <a:ext cx="5760720" cy="5955674"/>
            <a:chOff x="305814" y="754084"/>
            <a:chExt cx="5760720" cy="5955674"/>
          </a:xfrm>
        </p:grpSpPr>
        <p:sp>
          <p:nvSpPr>
            <p:cNvPr id="541" name="Google Shape;541;p17"/>
            <p:cNvSpPr txBox="1"/>
            <p:nvPr/>
          </p:nvSpPr>
          <p:spPr>
            <a:xfrm>
              <a:off x="305814" y="1314798"/>
              <a:ext cx="5760720" cy="5394960"/>
            </a:xfrm>
            <a:prstGeom prst="rect">
              <a:avLst/>
            </a:prstGeom>
            <a:solidFill>
              <a:srgbClr val="F2F2F2"/>
            </a:solidFill>
            <a:ln>
              <a:noFill/>
            </a:ln>
          </p:spPr>
          <p:txBody>
            <a:bodyPr spcFirstLastPara="1" wrap="square" lIns="274300" tIns="182875" rIns="274300" bIns="182875" anchor="t" anchorCtr="0">
              <a:noAutofit/>
            </a:bodyPr>
            <a:lstStyle/>
            <a:p>
              <a:pPr marL="25400" marR="0" lvl="0" indent="0" algn="l" rtl="0">
                <a:lnSpc>
                  <a:spcPct val="100000"/>
                </a:lnSpc>
                <a:spcBef>
                  <a:spcPts val="12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Participants dropping out of workshop before mock review </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Participants not completing draft on time to allow for solid review </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Participant concerns about sharing work</a:t>
              </a:r>
              <a:endParaRPr sz="1600" b="0" i="0" u="none" strike="noStrike" cap="none">
                <a:solidFill>
                  <a:schemeClr val="dk2"/>
                </a:solidFill>
                <a:latin typeface="Roboto"/>
                <a:ea typeface="Roboto"/>
                <a:cs typeface="Roboto"/>
                <a:sym typeface="Roboto"/>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Lack of faculty incentives</a:t>
              </a:r>
              <a:r>
                <a:rPr lang="en-US" sz="1600" b="0" i="0" u="none" strike="noStrike" cap="none">
                  <a:solidFill>
                    <a:schemeClr val="dk2"/>
                  </a:solidFill>
                  <a:latin typeface="Roboto"/>
                  <a:ea typeface="Roboto"/>
                  <a:cs typeface="Roboto"/>
                  <a:sym typeface="Roboto"/>
                </a:rPr>
                <a:t> to serve as reviewers </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Reliance on same volunteers </a:t>
              </a:r>
              <a:r>
                <a:rPr lang="en-US" sz="1600" b="0" i="0" u="none" strike="noStrike" cap="none">
                  <a:solidFill>
                    <a:schemeClr val="dk2"/>
                  </a:solidFill>
                  <a:latin typeface="Roboto"/>
                  <a:ea typeface="Roboto"/>
                  <a:cs typeface="Roboto"/>
                  <a:sym typeface="Roboto"/>
                </a:rPr>
                <a:t>for panels, reviews </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120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Protecting faculty reviewer time </a:t>
              </a:r>
              <a:endParaRPr sz="1400" b="0" i="0" u="none" strike="noStrike" cap="none">
                <a:solidFill>
                  <a:srgbClr val="000000"/>
                </a:solidFill>
                <a:latin typeface="Arial"/>
                <a:ea typeface="Arial"/>
                <a:cs typeface="Arial"/>
                <a:sym typeface="Arial"/>
              </a:endParaRPr>
            </a:p>
          </p:txBody>
        </p:sp>
        <p:sp>
          <p:nvSpPr>
            <p:cNvPr id="542" name="Google Shape;542;p17"/>
            <p:cNvSpPr/>
            <p:nvPr/>
          </p:nvSpPr>
          <p:spPr>
            <a:xfrm>
              <a:off x="305814" y="754084"/>
              <a:ext cx="5760720" cy="614322"/>
            </a:xfrm>
            <a:prstGeom prst="rect">
              <a:avLst/>
            </a:prstGeom>
            <a:solidFill>
              <a:srgbClr val="034C8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Black"/>
                  <a:ea typeface="Arial Black"/>
                  <a:cs typeface="Arial Black"/>
                  <a:sym typeface="Arial Black"/>
                </a:rPr>
                <a:t>Challenges</a:t>
              </a:r>
              <a:endParaRPr sz="1400" b="0" i="0" u="none" strike="noStrike" cap="none">
                <a:solidFill>
                  <a:srgbClr val="000000"/>
                </a:solidFill>
                <a:latin typeface="Arial"/>
                <a:ea typeface="Arial"/>
                <a:cs typeface="Arial"/>
                <a:sym typeface="Arial"/>
              </a:endParaRPr>
            </a:p>
          </p:txBody>
        </p:sp>
      </p:grpSp>
      <p:grpSp>
        <p:nvGrpSpPr>
          <p:cNvPr id="543" name="Google Shape;543;p17"/>
          <p:cNvGrpSpPr/>
          <p:nvPr/>
        </p:nvGrpSpPr>
        <p:grpSpPr>
          <a:xfrm>
            <a:off x="6184886" y="451163"/>
            <a:ext cx="5760720" cy="5955674"/>
            <a:chOff x="6167469" y="754084"/>
            <a:chExt cx="5760720" cy="5955674"/>
          </a:xfrm>
        </p:grpSpPr>
        <p:sp>
          <p:nvSpPr>
            <p:cNvPr id="544" name="Google Shape;544;p17"/>
            <p:cNvSpPr/>
            <p:nvPr/>
          </p:nvSpPr>
          <p:spPr>
            <a:xfrm>
              <a:off x="6167469" y="1314798"/>
              <a:ext cx="5760720" cy="5394960"/>
            </a:xfrm>
            <a:prstGeom prst="rect">
              <a:avLst/>
            </a:prstGeom>
            <a:solidFill>
              <a:srgbClr val="F2F2F2"/>
            </a:solidFill>
            <a:ln>
              <a:noFill/>
            </a:ln>
          </p:spPr>
          <p:txBody>
            <a:bodyPr spcFirstLastPara="1" wrap="square" lIns="274300" tIns="182875" rIns="274300" bIns="182875" anchor="t" anchorCtr="0">
              <a:noAutofit/>
            </a:bodyPr>
            <a:lstStyle/>
            <a:p>
              <a:pPr marL="2540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Reflect on the model that best fits your institutional needs and constraints </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Scaffold the production of the draft (setting incremental due dates; offering reserved time for writing groups)</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Set expectation that participants who win will serve as future reviewers/panelists</a:t>
              </a:r>
              <a:endParaRPr sz="1600" b="0" i="0" u="none" strike="noStrike" cap="none">
                <a:solidFill>
                  <a:schemeClr val="dk2"/>
                </a:solidFill>
                <a:latin typeface="Roboto"/>
                <a:ea typeface="Roboto"/>
                <a:cs typeface="Roboto"/>
                <a:sym typeface="Roboto"/>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Remind faculty of deadlines throughout process</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Recruit external reviewers (and offering honoraria) </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Recruit emeriti faculty and offer honoraria</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Offer lunch if in person</a:t>
              </a:r>
              <a:endParaRPr sz="1600" b="0" i="0" u="none" strike="noStrike" cap="none">
                <a:solidFill>
                  <a:schemeClr val="dk2"/>
                </a:solidFill>
                <a:latin typeface="Roboto"/>
                <a:ea typeface="Roboto"/>
                <a:cs typeface="Roboto"/>
                <a:sym typeface="Roboto"/>
              </a:endParaRPr>
            </a:p>
            <a:p>
              <a:pPr marL="25400" marR="0" lvl="0" indent="0" algn="l" rtl="0">
                <a:lnSpc>
                  <a:spcPct val="100000"/>
                </a:lnSpc>
                <a:spcBef>
                  <a:spcPts val="2400"/>
                </a:spcBef>
                <a:spcAft>
                  <a:spcPts val="0"/>
                </a:spcAft>
                <a:buClr>
                  <a:srgbClr val="000000"/>
                </a:buClr>
                <a:buSzPts val="1600"/>
                <a:buFont typeface="Arial"/>
                <a:buNone/>
              </a:pPr>
              <a:r>
                <a:rPr lang="en-US" sz="1600" b="0" i="0" u="none" strike="noStrike" cap="none">
                  <a:solidFill>
                    <a:schemeClr val="dk2"/>
                  </a:solidFill>
                  <a:latin typeface="Roboto"/>
                  <a:ea typeface="Roboto"/>
                  <a:cs typeface="Roboto"/>
                  <a:sym typeface="Roboto"/>
                </a:rPr>
                <a:t>Notify reviewers when PIs they assisted are awarded</a:t>
              </a:r>
              <a:endParaRPr sz="1400" b="0" i="0" u="none" strike="noStrike" cap="none">
                <a:solidFill>
                  <a:srgbClr val="000000"/>
                </a:solidFill>
                <a:latin typeface="Arial"/>
                <a:ea typeface="Arial"/>
                <a:cs typeface="Arial"/>
                <a:sym typeface="Arial"/>
              </a:endParaRPr>
            </a:p>
            <a:p>
              <a:pPr marL="25400" marR="0" lvl="0" indent="0" algn="l" rtl="0">
                <a:lnSpc>
                  <a:spcPct val="100000"/>
                </a:lnSpc>
                <a:spcBef>
                  <a:spcPts val="2400"/>
                </a:spcBef>
                <a:spcAft>
                  <a:spcPts val="0"/>
                </a:spcAft>
                <a:buClr>
                  <a:srgbClr val="000000"/>
                </a:buClr>
                <a:buSzPts val="1600"/>
                <a:buFont typeface="Arial"/>
                <a:buNone/>
              </a:pPr>
              <a:endParaRPr sz="1400" b="0" i="0" u="none" strike="noStrike" cap="none">
                <a:solidFill>
                  <a:srgbClr val="000000"/>
                </a:solidFill>
                <a:latin typeface="Arial"/>
                <a:ea typeface="Arial"/>
                <a:cs typeface="Arial"/>
                <a:sym typeface="Arial"/>
              </a:endParaRPr>
            </a:p>
          </p:txBody>
        </p:sp>
        <p:sp>
          <p:nvSpPr>
            <p:cNvPr id="545" name="Google Shape;545;p17"/>
            <p:cNvSpPr/>
            <p:nvPr/>
          </p:nvSpPr>
          <p:spPr>
            <a:xfrm>
              <a:off x="6167469" y="754084"/>
              <a:ext cx="5760720" cy="614322"/>
            </a:xfrm>
            <a:prstGeom prst="rect">
              <a:avLst/>
            </a:prstGeom>
            <a:solidFill>
              <a:srgbClr val="034C8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Black"/>
                  <a:ea typeface="Arial Black"/>
                  <a:cs typeface="Arial Black"/>
                  <a:sym typeface="Arial Black"/>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Tips</a:t>
              </a:r>
              <a:endParaRPr sz="1400" b="0" i="0" u="none" strike="noStrike" cap="none">
                <a:solidFill>
                  <a:srgbClr val="000000"/>
                </a:solidFill>
                <a:latin typeface="Arial"/>
                <a:ea typeface="Arial"/>
                <a:cs typeface="Arial"/>
                <a:sym typeface="Arial"/>
              </a:endParaRPr>
            </a:p>
          </p:txBody>
        </p:sp>
      </p:grpSp>
      <p:cxnSp>
        <p:nvCxnSpPr>
          <p:cNvPr id="546" name="Google Shape;546;p17"/>
          <p:cNvCxnSpPr/>
          <p:nvPr/>
        </p:nvCxnSpPr>
        <p:spPr>
          <a:xfrm>
            <a:off x="5807413" y="2135412"/>
            <a:ext cx="0" cy="0"/>
          </a:xfrm>
          <a:prstGeom prst="straightConnector1">
            <a:avLst/>
          </a:prstGeom>
          <a:noFill/>
          <a:ln w="9525" cap="flat" cmpd="sng">
            <a:solidFill>
              <a:srgbClr val="8A5E34"/>
            </a:solidFill>
            <a:prstDash val="solid"/>
            <a:round/>
            <a:headEnd type="none" w="sm" len="sm"/>
            <a:tailEnd type="none" w="sm" len="sm"/>
          </a:ln>
        </p:spPr>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550"/>
        <p:cNvGrpSpPr/>
        <p:nvPr/>
      </p:nvGrpSpPr>
      <p:grpSpPr>
        <a:xfrm>
          <a:off x="0" y="0"/>
          <a:ext cx="0" cy="0"/>
          <a:chOff x="0" y="0"/>
          <a:chExt cx="0" cy="0"/>
        </a:xfrm>
      </p:grpSpPr>
      <p:sp>
        <p:nvSpPr>
          <p:cNvPr id="551" name="Google Shape;551;p51"/>
          <p:cNvSpPr txBox="1"/>
          <p:nvPr/>
        </p:nvSpPr>
        <p:spPr>
          <a:xfrm>
            <a:off x="1" y="0"/>
            <a:ext cx="4899546" cy="6857999"/>
          </a:xfrm>
          <a:prstGeom prst="rect">
            <a:avLst/>
          </a:prstGeom>
          <a:solidFill>
            <a:srgbClr val="00B0F0">
              <a:alpha val="60000"/>
            </a:srgbClr>
          </a:solidFill>
          <a:ln>
            <a:noFill/>
          </a:ln>
        </p:spPr>
        <p:txBody>
          <a:bodyPr spcFirstLastPara="1" wrap="square" lIns="365750" tIns="548625"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2" name="Google Shape;552;p51"/>
          <p:cNvSpPr/>
          <p:nvPr/>
        </p:nvSpPr>
        <p:spPr>
          <a:xfrm>
            <a:off x="-1" y="0"/>
            <a:ext cx="5514109" cy="6857998"/>
          </a:xfrm>
          <a:prstGeom prst="rect">
            <a:avLst/>
          </a:prstGeom>
          <a:solidFill>
            <a:schemeClr val="lt1">
              <a:alpha val="60000"/>
            </a:schemeClr>
          </a:solidFill>
          <a:ln>
            <a:noFill/>
          </a:ln>
        </p:spPr>
        <p:txBody>
          <a:bodyPr spcFirstLastPara="1" wrap="square" lIns="548625" tIns="45700" rIns="365750"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Black"/>
                <a:ea typeface="Arial Black"/>
                <a:cs typeface="Arial Black"/>
                <a:sym typeface="Arial Black"/>
              </a:rPr>
              <a:t>If you had 1 wish for NSF CAREER mock review, what would they be?</a:t>
            </a:r>
            <a:endParaRPr sz="1400" b="0" i="0" u="none" strike="noStrike" cap="none">
              <a:solidFill>
                <a:srgbClr val="000000"/>
              </a:solidFill>
              <a:latin typeface="Arial"/>
              <a:ea typeface="Arial"/>
              <a:cs typeface="Arial"/>
              <a:sym typeface="Arial"/>
            </a:endParaRPr>
          </a:p>
        </p:txBody>
      </p:sp>
      <p:pic>
        <p:nvPicPr>
          <p:cNvPr id="553" name="Google Shape;553;p51" descr="Genie Bottle with solid fill"/>
          <p:cNvPicPr preferRelativeResize="0"/>
          <p:nvPr/>
        </p:nvPicPr>
        <p:blipFill rotWithShape="1">
          <a:blip r:embed="rId3">
            <a:alphaModFix/>
          </a:blip>
          <a:srcRect/>
          <a:stretch/>
        </p:blipFill>
        <p:spPr>
          <a:xfrm>
            <a:off x="6540137" y="912224"/>
            <a:ext cx="4824548" cy="4824548"/>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g11db3a4a215_0_31"/>
          <p:cNvSpPr txBox="1"/>
          <p:nvPr/>
        </p:nvSpPr>
        <p:spPr>
          <a:xfrm flipH="1">
            <a:off x="-2" y="1"/>
            <a:ext cx="5913121" cy="6858000"/>
          </a:xfrm>
          <a:prstGeom prst="rect">
            <a:avLst/>
          </a:prstGeom>
          <a:solidFill>
            <a:srgbClr val="002060"/>
          </a:solidFill>
          <a:ln>
            <a:noFill/>
          </a:ln>
        </p:spPr>
        <p:txBody>
          <a:bodyPr spcFirstLastPara="1" wrap="square" lIns="365750" tIns="45700" rIns="91425" bIns="45700" anchor="ctr" anchorCtr="0">
            <a:noAutofit/>
          </a:bodyPr>
          <a:lstStyle/>
          <a:p>
            <a:pPr marL="0" marR="0" lvl="0" indent="0" algn="l" rtl="0">
              <a:lnSpc>
                <a:spcPct val="100000"/>
              </a:lnSpc>
              <a:spcBef>
                <a:spcPts val="0"/>
              </a:spcBef>
              <a:spcAft>
                <a:spcPts val="0"/>
              </a:spcAft>
              <a:buClr>
                <a:srgbClr val="000000"/>
              </a:buClr>
              <a:buSzPts val="4000"/>
              <a:buFont typeface="Arial"/>
              <a:buNone/>
            </a:pPr>
            <a:r>
              <a:rPr lang="en-US" sz="4000" b="1" i="0" u="none" strike="noStrike" cap="none">
                <a:solidFill>
                  <a:schemeClr val="lt1"/>
                </a:solidFill>
                <a:latin typeface="Arial Black"/>
                <a:ea typeface="Arial Black"/>
                <a:cs typeface="Arial Black"/>
                <a:sym typeface="Arial Black"/>
              </a:rPr>
              <a:t>Resources and Toolkit</a:t>
            </a:r>
            <a:endParaRPr sz="1400" b="0" i="0" u="none" strike="noStrike" cap="none">
              <a:solidFill>
                <a:schemeClr val="lt1"/>
              </a:solidFill>
              <a:latin typeface="Arial Black"/>
              <a:ea typeface="Arial Black"/>
              <a:cs typeface="Arial Black"/>
              <a:sym typeface="Arial Black"/>
            </a:endParaRPr>
          </a:p>
        </p:txBody>
      </p:sp>
      <p:pic>
        <p:nvPicPr>
          <p:cNvPr id="559" name="Google Shape;559;g11db3a4a215_0_31"/>
          <p:cNvPicPr preferRelativeResize="0"/>
          <p:nvPr/>
        </p:nvPicPr>
        <p:blipFill rotWithShape="1">
          <a:blip r:embed="rId3">
            <a:alphaModFix/>
          </a:blip>
          <a:srcRect/>
          <a:stretch/>
        </p:blipFill>
        <p:spPr>
          <a:xfrm>
            <a:off x="6609804" y="216441"/>
            <a:ext cx="4963888" cy="6425118"/>
          </a:xfrm>
          <a:prstGeom prst="rect">
            <a:avLst/>
          </a:prstGeom>
          <a:noFill/>
          <a:ln>
            <a:noFill/>
          </a:ln>
          <a:effectLst>
            <a:outerShdw blurRad="292100" dist="139700" dir="2700000" algn="tl" rotWithShape="0">
              <a:srgbClr val="333333">
                <a:alpha val="63529"/>
              </a:srgbClr>
            </a:outerShdw>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7"/>
          <p:cNvSpPr txBox="1">
            <a:spLocks noGrp="1"/>
          </p:cNvSpPr>
          <p:nvPr>
            <p:ph type="ctrTitle"/>
          </p:nvPr>
        </p:nvSpPr>
        <p:spPr>
          <a:xfrm>
            <a:off x="957800" y="1512041"/>
            <a:ext cx="9666800" cy="2364800"/>
          </a:xfrm>
          <a:prstGeom prst="rect">
            <a:avLst/>
          </a:prstGeom>
          <a:noFill/>
          <a:ln>
            <a:noFill/>
          </a:ln>
        </p:spPr>
        <p:txBody>
          <a:bodyPr spcFirstLastPara="1" wrap="square" lIns="121900" tIns="121900" rIns="121900" bIns="121900" anchor="b" anchorCtr="0">
            <a:noAutofit/>
          </a:bodyPr>
          <a:lstStyle/>
          <a:p>
            <a:pPr marL="0" lvl="0" indent="0" algn="l" rtl="0">
              <a:lnSpc>
                <a:spcPct val="100000"/>
              </a:lnSpc>
              <a:spcBef>
                <a:spcPts val="0"/>
              </a:spcBef>
              <a:spcAft>
                <a:spcPts val="0"/>
              </a:spcAft>
              <a:buClr>
                <a:schemeClr val="lt1"/>
              </a:buClr>
              <a:buSzPts val="6900"/>
              <a:buFont typeface="Arvo"/>
              <a:buNone/>
            </a:pPr>
            <a:r>
              <a:rPr lang="en-US">
                <a:latin typeface="Arial Black"/>
                <a:ea typeface="Arial Black"/>
                <a:cs typeface="Arial Black"/>
                <a:sym typeface="Arial Black"/>
              </a:rPr>
              <a:t>Questions?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52"/>
          <p:cNvSpPr txBox="1">
            <a:spLocks noGrp="1"/>
          </p:cNvSpPr>
          <p:nvPr>
            <p:ph type="ctrTitle"/>
          </p:nvPr>
        </p:nvSpPr>
        <p:spPr>
          <a:xfrm>
            <a:off x="957800" y="1512041"/>
            <a:ext cx="9666800" cy="2364800"/>
          </a:xfrm>
          <a:prstGeom prst="rect">
            <a:avLst/>
          </a:prstGeom>
          <a:noFill/>
          <a:ln>
            <a:noFill/>
          </a:ln>
        </p:spPr>
        <p:txBody>
          <a:bodyPr spcFirstLastPara="1" wrap="square" lIns="121900" tIns="121900" rIns="121900" bIns="121900" anchor="b" anchorCtr="0">
            <a:noAutofit/>
          </a:bodyPr>
          <a:lstStyle/>
          <a:p>
            <a:pPr marL="0" lvl="0" indent="0" algn="l" rtl="0">
              <a:lnSpc>
                <a:spcPct val="100000"/>
              </a:lnSpc>
              <a:spcBef>
                <a:spcPts val="0"/>
              </a:spcBef>
              <a:spcAft>
                <a:spcPts val="0"/>
              </a:spcAft>
              <a:buClr>
                <a:schemeClr val="lt1"/>
              </a:buClr>
              <a:buSzPts val="6900"/>
              <a:buFont typeface="Arvo"/>
              <a:buNone/>
            </a:pPr>
            <a:r>
              <a:rPr lang="en-US">
                <a:latin typeface="Arial Black"/>
                <a:ea typeface="Arial Black"/>
                <a:cs typeface="Arial Black"/>
                <a:sym typeface="Arial Black"/>
              </a:rPr>
              <a:t>Thank you!</a:t>
            </a:r>
            <a:endParaRPr/>
          </a:p>
        </p:txBody>
      </p:sp>
      <p:sp>
        <p:nvSpPr>
          <p:cNvPr id="570" name="Google Shape;570;p52"/>
          <p:cNvSpPr txBox="1"/>
          <p:nvPr/>
        </p:nvSpPr>
        <p:spPr>
          <a:xfrm>
            <a:off x="957800" y="3578480"/>
            <a:ext cx="10572349" cy="2046400"/>
          </a:xfrm>
          <a:prstGeom prst="rect">
            <a:avLst/>
          </a:prstGeom>
          <a:noFill/>
          <a:ln>
            <a:noFill/>
          </a:ln>
        </p:spPr>
        <p:txBody>
          <a:bodyPr spcFirstLastPara="1" wrap="square" lIns="121900" tIns="121900" rIns="121900" bIns="121900" anchor="t" anchorCtr="0">
            <a:normAutofit/>
          </a:bodyPr>
          <a:lstStyle/>
          <a:p>
            <a:pPr marL="0" marR="0" lvl="0" indent="0" algn="l" rtl="0">
              <a:lnSpc>
                <a:spcPct val="90000"/>
              </a:lnSpc>
              <a:spcBef>
                <a:spcPts val="0"/>
              </a:spcBef>
              <a:spcAft>
                <a:spcPts val="600"/>
              </a:spcAft>
              <a:buClr>
                <a:srgbClr val="000000"/>
              </a:buClr>
              <a:buSzPts val="2700"/>
              <a:buFont typeface="Arial"/>
              <a:buNone/>
            </a:pPr>
            <a:r>
              <a:rPr lang="en-US" sz="2700" b="1" i="0" u="none" strike="noStrike" cap="none">
                <a:solidFill>
                  <a:srgbClr val="E9F2F5"/>
                </a:solidFill>
                <a:latin typeface="Roboto"/>
                <a:ea typeface="Roboto"/>
                <a:cs typeface="Roboto"/>
                <a:sym typeface="Roboto"/>
              </a:rPr>
              <a:t>As you implement or revise your own mock review panel, please share your insights and suggestions with us!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2"/>
          <p:cNvSpPr txBox="1"/>
          <p:nvPr/>
        </p:nvSpPr>
        <p:spPr>
          <a:xfrm flipH="1">
            <a:off x="0" y="5823461"/>
            <a:ext cx="12192000" cy="1034539"/>
          </a:xfrm>
          <a:prstGeom prst="rect">
            <a:avLst/>
          </a:prstGeom>
          <a:solidFill>
            <a:srgbClr val="002060">
              <a:alpha val="83529"/>
            </a:srgbClr>
          </a:solidFill>
          <a:ln>
            <a:noFill/>
          </a:ln>
        </p:spPr>
        <p:txBody>
          <a:bodyPr spcFirstLastPara="1" wrap="square" lIns="365750" tIns="45700" rIns="91425" bIns="45700" anchor="t" anchorCtr="0">
            <a:noAutofit/>
          </a:bodyPr>
          <a:lstStyle/>
          <a:p>
            <a:pPr marL="0" marR="0" lvl="0" indent="0" algn="l" rtl="0">
              <a:lnSpc>
                <a:spcPct val="100000"/>
              </a:lnSpc>
              <a:spcBef>
                <a:spcPts val="0"/>
              </a:spcBef>
              <a:spcAft>
                <a:spcPts val="0"/>
              </a:spcAft>
              <a:buClr>
                <a:srgbClr val="000000"/>
              </a:buClr>
              <a:buSzPts val="4000"/>
              <a:buFont typeface="Arial"/>
              <a:buNone/>
            </a:pPr>
            <a:r>
              <a:rPr lang="en-US" sz="3600" b="1" i="0" u="none" strike="noStrike" cap="none">
                <a:solidFill>
                  <a:schemeClr val="lt1"/>
                </a:solidFill>
                <a:latin typeface="Arial Black"/>
                <a:ea typeface="Arial Black"/>
                <a:cs typeface="Arial Black"/>
                <a:sym typeface="Arial Black"/>
              </a:rPr>
              <a:t>Institutional Profiles</a:t>
            </a:r>
            <a:endParaRPr sz="3600" b="0" i="0" u="none" strike="noStrike" cap="none">
              <a:solidFill>
                <a:schemeClr val="lt1"/>
              </a:solidFill>
              <a:latin typeface="Arial Black"/>
              <a:ea typeface="Arial Black"/>
              <a:cs typeface="Arial Black"/>
              <a:sym typeface="Arial Black"/>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COMPARISON</a:t>
            </a:r>
            <a:endParaRPr sz="1400" b="0" i="0" u="none" strike="noStrike" cap="none">
              <a:solidFill>
                <a:schemeClr val="lt1"/>
              </a:solidFill>
              <a:latin typeface="Arial"/>
              <a:ea typeface="Arial"/>
              <a:cs typeface="Arial"/>
              <a:sym typeface="Arial"/>
            </a:endParaRPr>
          </a:p>
        </p:txBody>
      </p:sp>
      <p:graphicFrame>
        <p:nvGraphicFramePr>
          <p:cNvPr id="194" name="Google Shape;194;p12"/>
          <p:cNvGraphicFramePr/>
          <p:nvPr/>
        </p:nvGraphicFramePr>
        <p:xfrm>
          <a:off x="-1" y="-1"/>
          <a:ext cx="3000000" cy="3000000"/>
        </p:xfrm>
        <a:graphic>
          <a:graphicData uri="http://schemas.openxmlformats.org/drawingml/2006/table">
            <a:tbl>
              <a:tblPr firstRow="1" bandRow="1">
                <a:noFill/>
                <a:tableStyleId>{0786593B-F3E6-40D6-A32C-5E15D2F4DC5C}</a:tableStyleId>
              </a:tblPr>
              <a:tblGrid>
                <a:gridCol w="1192800">
                  <a:extLst>
                    <a:ext uri="{9D8B030D-6E8A-4147-A177-3AD203B41FA5}">
                      <a16:colId xmlns:a16="http://schemas.microsoft.com/office/drawing/2014/main" val="20000"/>
                    </a:ext>
                  </a:extLst>
                </a:gridCol>
                <a:gridCol w="1192800">
                  <a:extLst>
                    <a:ext uri="{9D8B030D-6E8A-4147-A177-3AD203B41FA5}">
                      <a16:colId xmlns:a16="http://schemas.microsoft.com/office/drawing/2014/main" val="20001"/>
                    </a:ext>
                  </a:extLst>
                </a:gridCol>
                <a:gridCol w="1207875">
                  <a:extLst>
                    <a:ext uri="{9D8B030D-6E8A-4147-A177-3AD203B41FA5}">
                      <a16:colId xmlns:a16="http://schemas.microsoft.com/office/drawing/2014/main" val="20002"/>
                    </a:ext>
                  </a:extLst>
                </a:gridCol>
                <a:gridCol w="1207875">
                  <a:extLst>
                    <a:ext uri="{9D8B030D-6E8A-4147-A177-3AD203B41FA5}">
                      <a16:colId xmlns:a16="http://schemas.microsoft.com/office/drawing/2014/main" val="20003"/>
                    </a:ext>
                  </a:extLst>
                </a:gridCol>
                <a:gridCol w="1207875">
                  <a:extLst>
                    <a:ext uri="{9D8B030D-6E8A-4147-A177-3AD203B41FA5}">
                      <a16:colId xmlns:a16="http://schemas.microsoft.com/office/drawing/2014/main" val="20004"/>
                    </a:ext>
                  </a:extLst>
                </a:gridCol>
                <a:gridCol w="1207875">
                  <a:extLst>
                    <a:ext uri="{9D8B030D-6E8A-4147-A177-3AD203B41FA5}">
                      <a16:colId xmlns:a16="http://schemas.microsoft.com/office/drawing/2014/main" val="20005"/>
                    </a:ext>
                  </a:extLst>
                </a:gridCol>
                <a:gridCol w="1207875">
                  <a:extLst>
                    <a:ext uri="{9D8B030D-6E8A-4147-A177-3AD203B41FA5}">
                      <a16:colId xmlns:a16="http://schemas.microsoft.com/office/drawing/2014/main" val="20006"/>
                    </a:ext>
                  </a:extLst>
                </a:gridCol>
                <a:gridCol w="1207875">
                  <a:extLst>
                    <a:ext uri="{9D8B030D-6E8A-4147-A177-3AD203B41FA5}">
                      <a16:colId xmlns:a16="http://schemas.microsoft.com/office/drawing/2014/main" val="20007"/>
                    </a:ext>
                  </a:extLst>
                </a:gridCol>
                <a:gridCol w="1207875">
                  <a:extLst>
                    <a:ext uri="{9D8B030D-6E8A-4147-A177-3AD203B41FA5}">
                      <a16:colId xmlns:a16="http://schemas.microsoft.com/office/drawing/2014/main" val="20008"/>
                    </a:ext>
                  </a:extLst>
                </a:gridCol>
                <a:gridCol w="1351275">
                  <a:extLst>
                    <a:ext uri="{9D8B030D-6E8A-4147-A177-3AD203B41FA5}">
                      <a16:colId xmlns:a16="http://schemas.microsoft.com/office/drawing/2014/main" val="20009"/>
                    </a:ext>
                  </a:extLst>
                </a:gridCol>
              </a:tblGrid>
              <a:tr h="1653600">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rgbClr val="000000"/>
                          </a:solidFill>
                        </a:rPr>
                        <a:t>Institution</a:t>
                      </a:r>
                      <a:endParaRPr sz="1400" u="none" strike="noStrike" cap="none">
                        <a:solidFill>
                          <a:srgbClr val="000000"/>
                        </a:solidFill>
                      </a:endParaRPr>
                    </a:p>
                  </a:txBody>
                  <a:tcPr marL="102325" marR="102325" marT="51150" marB="51150" anchor="ctr">
                    <a:lnL w="9525" cap="flat" cmpd="sng">
                      <a:solidFill>
                        <a:srgbClr val="000000">
                          <a:alpha val="0"/>
                        </a:srgbClr>
                      </a:solidFill>
                      <a:prstDash val="solid"/>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Size </a:t>
                      </a:r>
                      <a:endParaRPr sz="1400" u="none" strike="noStrike" cap="none">
                        <a:solidFill>
                          <a:srgbClr val="000000"/>
                        </a:solidFill>
                      </a:endParaRPr>
                    </a:p>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(Students)</a:t>
                      </a:r>
                      <a:endParaRPr sz="14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Total Full-time Faculty (all schools)</a:t>
                      </a:r>
                      <a:endParaRPr sz="14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Research Priority</a:t>
                      </a:r>
                      <a:endParaRPr sz="14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FY21 Research Expenditures</a:t>
                      </a:r>
                      <a:endParaRPr sz="14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RD Office</a:t>
                      </a:r>
                      <a:endParaRPr sz="14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RD/PD Staff</a:t>
                      </a:r>
                      <a:endParaRPr sz="14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Schools Supported by RD</a:t>
                      </a:r>
                      <a:endParaRPr sz="1200" u="none" strike="noStrike" cap="none">
                        <a:solidFill>
                          <a:srgbClr val="000000"/>
                        </a:solidFill>
                        <a:latin typeface="Roboto"/>
                        <a:ea typeface="Roboto"/>
                        <a:cs typeface="Roboto"/>
                        <a:sym typeface="Roboto"/>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CAREER Applicant range per year</a:t>
                      </a:r>
                      <a:endParaRPr sz="14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rgbClr val="000000"/>
                          </a:solidFill>
                          <a:latin typeface="Roboto"/>
                          <a:ea typeface="Roboto"/>
                          <a:cs typeface="Roboto"/>
                          <a:sym typeface="Roboto"/>
                        </a:rPr>
                        <a:t>CAREER wins over past 4 years / Total Applied</a:t>
                      </a:r>
                      <a:endParaRPr sz="1400" u="none" strike="noStrike" cap="none">
                        <a:solidFill>
                          <a:srgbClr val="000000"/>
                        </a:solidFill>
                      </a:endParaRPr>
                    </a:p>
                  </a:txBody>
                  <a:tcPr marL="102325" marR="102325" marT="51150" marB="51150" anchor="ctr">
                    <a:lnL w="12700" cap="flat" cmpd="sng">
                      <a:solidFill>
                        <a:schemeClr val="lt1"/>
                      </a:solidFill>
                      <a:prstDash val="dot"/>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extLst>
                  <a:ext uri="{0D108BD9-81ED-4DB2-BD59-A6C34878D82A}">
                    <a16:rowId xmlns:a16="http://schemas.microsoft.com/office/drawing/2014/main" val="10000"/>
                  </a:ext>
                </a:extLst>
              </a:tr>
              <a:tr h="1389950">
                <a:tc>
                  <a:txBody>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rgbClr val="782F40"/>
                        </a:solidFill>
                        <a:latin typeface="Roboto"/>
                        <a:ea typeface="Roboto"/>
                        <a:cs typeface="Roboto"/>
                        <a:sym typeface="Roboto"/>
                      </a:endParaRPr>
                    </a:p>
                  </a:txBody>
                  <a:tcPr marL="102325" marR="102325" marT="51150" marB="51150" anchor="ctr">
                    <a:lnL w="9525" cap="flat" cmpd="sng">
                      <a:solidFill>
                        <a:srgbClr val="000000">
                          <a:alpha val="0"/>
                        </a:srgbClr>
                      </a:solidFill>
                      <a:prstDash val="solid"/>
                      <a:round/>
                      <a:headEnd type="none" w="sm" len="sm"/>
                      <a:tailEnd type="none" w="sm" len="sm"/>
                    </a:lnL>
                    <a:lnR w="19050" cap="flat" cmpd="sng">
                      <a:solidFill>
                        <a:srgbClr val="A5A5A5"/>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9050" cap="flat" cmpd="sng">
                      <a:solidFill>
                        <a:srgbClr val="A5A5A5"/>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2F40"/>
                          </a:solidFill>
                          <a:latin typeface="Roboto"/>
                          <a:ea typeface="Roboto"/>
                          <a:cs typeface="Roboto"/>
                          <a:sym typeface="Roboto"/>
                        </a:rPr>
                        <a:t>32, 520 UG</a:t>
                      </a:r>
                      <a:endParaRPr sz="1400" b="1" i="0" u="none" strike="noStrike" cap="none">
                        <a:solidFill>
                          <a:srgbClr val="782F40"/>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2F40"/>
                          </a:solidFill>
                          <a:latin typeface="Roboto"/>
                          <a:ea typeface="Roboto"/>
                          <a:cs typeface="Roboto"/>
                          <a:sym typeface="Roboto"/>
                        </a:rPr>
                        <a:t>10,610 G</a:t>
                      </a:r>
                      <a:endParaRPr sz="1400" b="1" i="0" u="none" strike="noStrike" cap="none">
                        <a:solidFill>
                          <a:srgbClr val="782F40"/>
                        </a:solidFill>
                        <a:latin typeface="Roboto"/>
                        <a:ea typeface="Roboto"/>
                        <a:cs typeface="Roboto"/>
                        <a:sym typeface="Roboto"/>
                      </a:endParaRPr>
                    </a:p>
                  </a:txBody>
                  <a:tcPr marL="102325" marR="102325" marT="51150" marB="51150" anchor="ctr">
                    <a:lnL w="19050" cap="flat" cmpd="sng">
                      <a:solidFill>
                        <a:srgbClr val="A5A5A5"/>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1926</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R1</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$275 m.</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Central RD</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6</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11 colleges</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15-</a:t>
                      </a:r>
                      <a:r>
                        <a:rPr lang="en-US" sz="1400" b="1" u="none" strike="noStrike" cap="none">
                          <a:solidFill>
                            <a:srgbClr val="782F40"/>
                          </a:solidFill>
                        </a:rPr>
                        <a:t>25</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782F40"/>
                          </a:solidFill>
                          <a:latin typeface="Roboto"/>
                          <a:ea typeface="Roboto"/>
                          <a:cs typeface="Roboto"/>
                          <a:sym typeface="Roboto"/>
                        </a:rPr>
                        <a:t>21 / 93 </a:t>
                      </a:r>
                      <a:br>
                        <a:rPr lang="en-US" sz="1400" b="1" u="none" strike="noStrike" cap="none">
                          <a:solidFill>
                            <a:srgbClr val="782F40"/>
                          </a:solidFill>
                          <a:latin typeface="Roboto"/>
                          <a:ea typeface="Roboto"/>
                          <a:cs typeface="Roboto"/>
                          <a:sym typeface="Roboto"/>
                        </a:rPr>
                      </a:br>
                      <a:r>
                        <a:rPr lang="en-US" sz="1400" b="1" u="none" strike="noStrike" cap="none">
                          <a:solidFill>
                            <a:srgbClr val="782F40"/>
                          </a:solidFill>
                          <a:latin typeface="Roboto"/>
                          <a:ea typeface="Roboto"/>
                          <a:cs typeface="Roboto"/>
                          <a:sym typeface="Roboto"/>
                        </a:rPr>
                        <a:t>(23%)</a:t>
                      </a:r>
                      <a:endParaRPr sz="1400" u="none" strike="noStrike" cap="none">
                        <a:solidFill>
                          <a:srgbClr val="782F40"/>
                        </a:solidFill>
                      </a:endParaRPr>
                    </a:p>
                  </a:txBody>
                  <a:tcPr marL="102325" marR="102325" marT="51150" marB="51150" anchor="ctr">
                    <a:lnL w="12700" cap="flat" cmpd="sng">
                      <a:solidFill>
                        <a:schemeClr val="dk2"/>
                      </a:solidFill>
                      <a:prstDash val="dot"/>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chemeClr val="lt1"/>
                    </a:solidFill>
                  </a:tcPr>
                </a:tc>
                <a:extLst>
                  <a:ext uri="{0D108BD9-81ED-4DB2-BD59-A6C34878D82A}">
                    <a16:rowId xmlns:a16="http://schemas.microsoft.com/office/drawing/2014/main" val="10001"/>
                  </a:ext>
                </a:extLst>
              </a:tr>
              <a:tr h="1389950">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solidFill>
                          <a:srgbClr val="CC0000"/>
                        </a:solidFill>
                      </a:endParaRPr>
                    </a:p>
                  </a:txBody>
                  <a:tcPr marL="102325" marR="102325" marT="51150" marB="51150" anchor="ctr">
                    <a:lnL w="9525" cap="flat" cmpd="sng">
                      <a:solidFill>
                        <a:srgbClr val="000000">
                          <a:alpha val="0"/>
                        </a:srgbClr>
                      </a:solidFill>
                      <a:prstDash val="solid"/>
                      <a:round/>
                      <a:headEnd type="none" w="sm" len="sm"/>
                      <a:tailEnd type="none" w="sm" len="sm"/>
                    </a:lnL>
                    <a:lnR w="19050" cap="flat" cmpd="sng">
                      <a:solidFill>
                        <a:srgbClr val="A5A5A5"/>
                      </a:solidFill>
                      <a:prstDash val="dot"/>
                      <a:round/>
                      <a:headEnd type="none" w="sm" len="sm"/>
                      <a:tailEnd type="none" w="sm" len="sm"/>
                    </a:lnR>
                    <a:lnT w="19050" cap="flat" cmpd="sng">
                      <a:solidFill>
                        <a:srgbClr val="A5A5A5"/>
                      </a:solidFill>
                      <a:prstDash val="dot"/>
                      <a:round/>
                      <a:headEnd type="none" w="sm" len="sm"/>
                      <a:tailEnd type="none" w="sm" len="sm"/>
                    </a:lnT>
                    <a:lnB w="19050" cap="flat" cmpd="sng">
                      <a:solidFill>
                        <a:srgbClr val="A5A5A5"/>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33,256 UG</a:t>
                      </a:r>
                      <a:endParaRPr sz="1400" u="none" strike="noStrike" cap="none">
                        <a:solidFill>
                          <a:srgbClr val="CC0000"/>
                        </a:solidFill>
                      </a:endParaRPr>
                    </a:p>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7410 G</a:t>
                      </a:r>
                      <a:endParaRPr sz="1400" u="none" strike="noStrike" cap="none">
                        <a:solidFill>
                          <a:srgbClr val="CC0000"/>
                        </a:solidFill>
                      </a:endParaRPr>
                    </a:p>
                  </a:txBody>
                  <a:tcPr marL="102325" marR="102325" marT="51150" marB="51150" anchor="ctr">
                    <a:lnL w="19050" cap="flat" cmpd="sng">
                      <a:solidFill>
                        <a:srgbClr val="A5A5A5"/>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1600</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R1</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$105 m.</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Central RD</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6</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2060"/>
                        </a:buClr>
                        <a:buSzPts val="1400"/>
                        <a:buFont typeface="Arial"/>
                        <a:buNone/>
                      </a:pPr>
                      <a:r>
                        <a:rPr lang="en-US" sz="1400" b="1" u="none" strike="noStrike" cap="none">
                          <a:solidFill>
                            <a:srgbClr val="CC0000"/>
                          </a:solidFill>
                          <a:latin typeface="Roboto"/>
                          <a:ea typeface="Roboto"/>
                          <a:cs typeface="Roboto"/>
                          <a:sym typeface="Roboto"/>
                        </a:rPr>
                        <a:t>12 schools</a:t>
                      </a:r>
                      <a:endParaRPr sz="1400" b="1" u="none" strike="noStrike" cap="none">
                        <a:solidFill>
                          <a:srgbClr val="CC0000"/>
                        </a:solidFill>
                        <a:latin typeface="Roboto"/>
                        <a:ea typeface="Roboto"/>
                        <a:cs typeface="Roboto"/>
                        <a:sym typeface="Roboto"/>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15-20</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CC0000"/>
                          </a:solidFill>
                          <a:latin typeface="Roboto"/>
                          <a:ea typeface="Roboto"/>
                          <a:cs typeface="Roboto"/>
                          <a:sym typeface="Roboto"/>
                        </a:rPr>
                        <a:t>14 / 81</a:t>
                      </a:r>
                      <a:br>
                        <a:rPr lang="en-US" sz="1400" b="1" u="none" strike="noStrike" cap="none">
                          <a:solidFill>
                            <a:srgbClr val="CC0000"/>
                          </a:solidFill>
                          <a:latin typeface="Roboto"/>
                          <a:ea typeface="Roboto"/>
                          <a:cs typeface="Roboto"/>
                          <a:sym typeface="Roboto"/>
                        </a:rPr>
                      </a:br>
                      <a:r>
                        <a:rPr lang="en-US" sz="1400" b="1" u="none" strike="noStrike" cap="none">
                          <a:solidFill>
                            <a:srgbClr val="CC0000"/>
                          </a:solidFill>
                          <a:latin typeface="Roboto"/>
                          <a:ea typeface="Roboto"/>
                          <a:cs typeface="Roboto"/>
                          <a:sym typeface="Roboto"/>
                        </a:rPr>
                        <a:t>(17%)</a:t>
                      </a:r>
                      <a:endParaRPr sz="1400" u="none" strike="noStrike" cap="none">
                        <a:solidFill>
                          <a:srgbClr val="CC0000"/>
                        </a:solidFill>
                      </a:endParaRPr>
                    </a:p>
                  </a:txBody>
                  <a:tcPr marL="102325" marR="102325" marT="51150" marB="51150" anchor="ctr">
                    <a:lnL w="12700" cap="flat" cmpd="sng">
                      <a:solidFill>
                        <a:schemeClr val="dk2"/>
                      </a:solidFill>
                      <a:prstDash val="dot"/>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extLst>
                  <a:ext uri="{0D108BD9-81ED-4DB2-BD59-A6C34878D82A}">
                    <a16:rowId xmlns:a16="http://schemas.microsoft.com/office/drawing/2014/main" val="10002"/>
                  </a:ext>
                </a:extLst>
              </a:tr>
              <a:tr h="1389950">
                <a:tc>
                  <a:txBody>
                    <a:bodyPr/>
                    <a:lstStyle/>
                    <a:p>
                      <a:pPr marL="0" marR="0" lvl="0" indent="0" algn="ctr" rtl="0">
                        <a:lnSpc>
                          <a:spcPct val="100000"/>
                        </a:lnSpc>
                        <a:spcBef>
                          <a:spcPts val="0"/>
                        </a:spcBef>
                        <a:spcAft>
                          <a:spcPts val="0"/>
                        </a:spcAft>
                        <a:buClr>
                          <a:srgbClr val="000000"/>
                        </a:buClr>
                        <a:buSzPts val="1400"/>
                        <a:buFont typeface="Arial"/>
                        <a:buNone/>
                      </a:pPr>
                      <a:endParaRPr sz="1400" b="1" u="none" strike="noStrike" cap="none">
                        <a:solidFill>
                          <a:srgbClr val="002060"/>
                        </a:solidFill>
                        <a:latin typeface="Roboto"/>
                        <a:ea typeface="Roboto"/>
                        <a:cs typeface="Roboto"/>
                        <a:sym typeface="Roboto"/>
                      </a:endParaRPr>
                    </a:p>
                  </a:txBody>
                  <a:tcPr marL="102325" marR="102325" marT="51150" marB="51150" anchor="ctr">
                    <a:lnL w="9525" cap="flat" cmpd="sng">
                      <a:solidFill>
                        <a:srgbClr val="000000">
                          <a:alpha val="0"/>
                        </a:srgbClr>
                      </a:solidFill>
                      <a:prstDash val="solid"/>
                      <a:round/>
                      <a:headEnd type="none" w="sm" len="sm"/>
                      <a:tailEnd type="none" w="sm" len="sm"/>
                    </a:lnL>
                    <a:lnR w="19050" cap="flat" cmpd="sng">
                      <a:solidFill>
                        <a:srgbClr val="A5A5A5"/>
                      </a:solidFill>
                      <a:prstDash val="dot"/>
                      <a:round/>
                      <a:headEnd type="none" w="sm" len="sm"/>
                      <a:tailEnd type="none" w="sm" len="sm"/>
                    </a:lnR>
                    <a:lnT w="19050" cap="flat" cmpd="sng">
                      <a:solidFill>
                        <a:srgbClr val="A5A5A5"/>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4,096 UG</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3484 G</a:t>
                      </a:r>
                      <a:endParaRPr sz="1400" b="1" u="none" strike="noStrike" cap="none">
                        <a:solidFill>
                          <a:srgbClr val="002060"/>
                        </a:solidFill>
                        <a:latin typeface="Roboto"/>
                        <a:ea typeface="Roboto"/>
                        <a:cs typeface="Roboto"/>
                        <a:sym typeface="Roboto"/>
                      </a:endParaRPr>
                    </a:p>
                  </a:txBody>
                  <a:tcPr marL="102325" marR="102325" marT="51150" marB="51150" anchor="ctr">
                    <a:lnL w="19050" cap="flat" cmpd="sng">
                      <a:solidFill>
                        <a:srgbClr val="A5A5A5"/>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698 </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R1</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$180 m.</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Central </a:t>
                      </a:r>
                      <a:r>
                        <a:rPr lang="en-US" sz="1400" b="1" u="none" strike="noStrike" cap="none">
                          <a:solidFill>
                            <a:srgbClr val="002060"/>
                          </a:solidFill>
                        </a:rPr>
                        <a:t>PD under VP for Research</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4</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2060"/>
                        </a:buClr>
                        <a:buSzPts val="1400"/>
                        <a:buFont typeface="Arial"/>
                        <a:buNone/>
                      </a:pPr>
                      <a:r>
                        <a:rPr lang="en-US" sz="1400" b="1" u="none" strike="noStrike" cap="none">
                          <a:solidFill>
                            <a:srgbClr val="002060"/>
                          </a:solidFill>
                        </a:rPr>
                        <a:t>6</a:t>
                      </a:r>
                      <a:r>
                        <a:rPr lang="en-US" sz="1400" b="1" u="none" strike="noStrike" cap="none">
                          <a:solidFill>
                            <a:srgbClr val="002060"/>
                          </a:solidFill>
                          <a:latin typeface="Roboto"/>
                          <a:ea typeface="Roboto"/>
                          <a:cs typeface="Roboto"/>
                          <a:sym typeface="Roboto"/>
                        </a:rPr>
                        <a:t> schools</a:t>
                      </a:r>
                      <a:endParaRPr sz="1400" b="1" u="none" strike="noStrike" cap="none">
                        <a:latin typeface="Roboto"/>
                        <a:ea typeface="Roboto"/>
                        <a:cs typeface="Roboto"/>
                        <a:sym typeface="Roboto"/>
                      </a:endParaRPr>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10-2</a:t>
                      </a:r>
                      <a:r>
                        <a:rPr lang="en-US" sz="1400" b="1" u="none" strike="noStrike" cap="none">
                          <a:solidFill>
                            <a:srgbClr val="002060"/>
                          </a:solidFill>
                        </a:rPr>
                        <a:t>0</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2</a:t>
                      </a:r>
                      <a:r>
                        <a:rPr lang="en-US" b="1">
                          <a:solidFill>
                            <a:srgbClr val="002060"/>
                          </a:solidFill>
                        </a:rPr>
                        <a:t>5</a:t>
                      </a:r>
                      <a:r>
                        <a:rPr lang="en-US" sz="1400" b="1" u="none" strike="noStrike" cap="none">
                          <a:solidFill>
                            <a:srgbClr val="002060"/>
                          </a:solidFill>
                          <a:latin typeface="Roboto"/>
                          <a:ea typeface="Roboto"/>
                          <a:cs typeface="Roboto"/>
                          <a:sym typeface="Roboto"/>
                        </a:rPr>
                        <a:t> / 55</a:t>
                      </a:r>
                      <a:endParaRPr sz="1400" u="none" strike="noStrike" cap="none"/>
                    </a:p>
                    <a:p>
                      <a:pPr marL="0" marR="0" lvl="0" indent="0" algn="ctr" rtl="0">
                        <a:lnSpc>
                          <a:spcPct val="100000"/>
                        </a:lnSpc>
                        <a:spcBef>
                          <a:spcPts val="0"/>
                        </a:spcBef>
                        <a:spcAft>
                          <a:spcPts val="0"/>
                        </a:spcAft>
                        <a:buClr>
                          <a:srgbClr val="000000"/>
                        </a:buClr>
                        <a:buSzPts val="1400"/>
                        <a:buFont typeface="Arial"/>
                        <a:buNone/>
                      </a:pPr>
                      <a:r>
                        <a:rPr lang="en-US" sz="1400" b="1" u="none" strike="noStrike" cap="none">
                          <a:solidFill>
                            <a:srgbClr val="002060"/>
                          </a:solidFill>
                          <a:latin typeface="Roboto"/>
                          <a:ea typeface="Roboto"/>
                          <a:cs typeface="Roboto"/>
                          <a:sym typeface="Roboto"/>
                        </a:rPr>
                        <a:t>(45%)</a:t>
                      </a:r>
                      <a:endParaRPr sz="1400" u="none" strike="noStrike" cap="none"/>
                    </a:p>
                  </a:txBody>
                  <a:tcPr marL="102325" marR="102325" marT="51150" marB="51150" anchor="ctr">
                    <a:lnL w="12700" cap="flat" cmpd="sng">
                      <a:solidFill>
                        <a:schemeClr val="dk2"/>
                      </a:solidFill>
                      <a:prstDash val="dot"/>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2"/>
                      </a:solidFill>
                      <a:prstDash val="dot"/>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pic>
        <p:nvPicPr>
          <p:cNvPr id="195" name="Google Shape;195;p12"/>
          <p:cNvPicPr preferRelativeResize="0"/>
          <p:nvPr/>
        </p:nvPicPr>
        <p:blipFill rotWithShape="1">
          <a:blip r:embed="rId3">
            <a:alphaModFix/>
          </a:blip>
          <a:srcRect l="5092" t="15361" r="5090" b="1730"/>
          <a:stretch/>
        </p:blipFill>
        <p:spPr>
          <a:xfrm>
            <a:off x="147006" y="1875384"/>
            <a:ext cx="917692" cy="917692"/>
          </a:xfrm>
          <a:prstGeom prst="rect">
            <a:avLst/>
          </a:prstGeom>
          <a:noFill/>
          <a:ln>
            <a:noFill/>
          </a:ln>
        </p:spPr>
      </p:pic>
      <p:pic>
        <p:nvPicPr>
          <p:cNvPr id="196" name="Google Shape;196;p12"/>
          <p:cNvPicPr preferRelativeResize="0"/>
          <p:nvPr/>
        </p:nvPicPr>
        <p:blipFill rotWithShape="1">
          <a:blip r:embed="rId4">
            <a:alphaModFix/>
          </a:blip>
          <a:srcRect l="-887" t="8710" r="887" b="-5551"/>
          <a:stretch/>
        </p:blipFill>
        <p:spPr>
          <a:xfrm>
            <a:off x="147006" y="4668461"/>
            <a:ext cx="915030" cy="915030"/>
          </a:xfrm>
          <a:prstGeom prst="rect">
            <a:avLst/>
          </a:prstGeom>
          <a:noFill/>
          <a:ln>
            <a:noFill/>
          </a:ln>
        </p:spPr>
      </p:pic>
      <p:pic>
        <p:nvPicPr>
          <p:cNvPr id="197" name="Google Shape;197;p12"/>
          <p:cNvPicPr preferRelativeResize="0"/>
          <p:nvPr/>
        </p:nvPicPr>
        <p:blipFill rotWithShape="1">
          <a:blip r:embed="rId5">
            <a:alphaModFix/>
          </a:blip>
          <a:srcRect l="15529" t="15367" r="4942" b="7061"/>
          <a:stretch/>
        </p:blipFill>
        <p:spPr>
          <a:xfrm>
            <a:off x="147006" y="3273253"/>
            <a:ext cx="915030" cy="91503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
          <p:cNvSpPr txBox="1">
            <a:spLocks noGrp="1"/>
          </p:cNvSpPr>
          <p:nvPr>
            <p:ph type="title"/>
          </p:nvPr>
        </p:nvSpPr>
        <p:spPr>
          <a:xfrm>
            <a:off x="525500" y="278235"/>
            <a:ext cx="10711500"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b="0">
                <a:solidFill>
                  <a:srgbClr val="002060"/>
                </a:solidFill>
                <a:latin typeface="Arial Black"/>
                <a:ea typeface="Arial Black"/>
                <a:cs typeface="Arial Black"/>
                <a:sym typeface="Arial Black"/>
              </a:rPr>
              <a:t>What is NSF CAREER?</a:t>
            </a:r>
            <a:endParaRPr b="0">
              <a:latin typeface="Arial Black"/>
              <a:ea typeface="Arial Black"/>
              <a:cs typeface="Arial Black"/>
              <a:sym typeface="Arial Black"/>
            </a:endParaRPr>
          </a:p>
        </p:txBody>
      </p:sp>
      <p:sp>
        <p:nvSpPr>
          <p:cNvPr id="203" name="Google Shape;203;p1"/>
          <p:cNvSpPr txBox="1">
            <a:spLocks noGrp="1"/>
          </p:cNvSpPr>
          <p:nvPr>
            <p:ph type="body" idx="1"/>
          </p:nvPr>
        </p:nvSpPr>
        <p:spPr>
          <a:xfrm>
            <a:off x="525500" y="1786436"/>
            <a:ext cx="6576117" cy="4533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1200"/>
              </a:spcBef>
              <a:spcAft>
                <a:spcPts val="0"/>
              </a:spcAft>
              <a:buSzPts val="1800"/>
              <a:buNone/>
            </a:pPr>
            <a:r>
              <a:rPr lang="en-US" sz="2400" dirty="0">
                <a:solidFill>
                  <a:srgbClr val="3F3F3F"/>
                </a:solidFill>
                <a:latin typeface="Roboto"/>
                <a:ea typeface="Roboto"/>
                <a:cs typeface="Roboto"/>
                <a:sym typeface="Roboto"/>
              </a:rPr>
              <a:t>NSF’s </a:t>
            </a:r>
            <a:r>
              <a:rPr lang="en-US" sz="2400" b="1" dirty="0">
                <a:solidFill>
                  <a:srgbClr val="3F3F3F"/>
                </a:solidFill>
                <a:latin typeface="Roboto"/>
                <a:ea typeface="Roboto"/>
                <a:cs typeface="Roboto"/>
                <a:sym typeface="Roboto"/>
              </a:rPr>
              <a:t>most prestigious award </a:t>
            </a:r>
            <a:r>
              <a:rPr lang="en-US" sz="2400" dirty="0">
                <a:solidFill>
                  <a:srgbClr val="3F3F3F"/>
                </a:solidFill>
                <a:latin typeface="Roboto"/>
                <a:ea typeface="Roboto"/>
                <a:cs typeface="Roboto"/>
                <a:sym typeface="Roboto"/>
              </a:rPr>
              <a:t>for early-career faculty.</a:t>
            </a:r>
            <a:endParaRPr dirty="0"/>
          </a:p>
          <a:p>
            <a:pPr marL="228600" lvl="0" indent="0" algn="l" rtl="0">
              <a:lnSpc>
                <a:spcPct val="100000"/>
              </a:lnSpc>
              <a:spcBef>
                <a:spcPts val="2400"/>
              </a:spcBef>
              <a:spcAft>
                <a:spcPts val="0"/>
              </a:spcAft>
              <a:buSzPts val="1800"/>
              <a:buNone/>
            </a:pPr>
            <a:r>
              <a:rPr lang="en-US" sz="2400">
                <a:solidFill>
                  <a:srgbClr val="3F3F3F"/>
                </a:solidFill>
                <a:latin typeface="Roboto"/>
                <a:ea typeface="Roboto"/>
                <a:cs typeface="Roboto"/>
                <a:sym typeface="Roboto"/>
              </a:rPr>
              <a:t>Supports </a:t>
            </a:r>
            <a:r>
              <a:rPr lang="en-US" sz="2400" b="1" i="0">
                <a:solidFill>
                  <a:srgbClr val="3F3F3F"/>
                </a:solidFill>
                <a:latin typeface="Roboto"/>
                <a:ea typeface="Roboto"/>
                <a:cs typeface="Roboto"/>
                <a:sym typeface="Roboto"/>
              </a:rPr>
              <a:t>academic role models </a:t>
            </a:r>
            <a:r>
              <a:rPr lang="en-US" sz="2400" b="0" i="0">
                <a:solidFill>
                  <a:srgbClr val="3F3F3F"/>
                </a:solidFill>
                <a:latin typeface="Roboto"/>
                <a:ea typeface="Roboto"/>
                <a:cs typeface="Roboto"/>
                <a:sym typeface="Roboto"/>
              </a:rPr>
              <a:t>in research and education. </a:t>
            </a:r>
            <a:endParaRPr/>
          </a:p>
          <a:p>
            <a:pPr marL="228600" lvl="0" indent="0" algn="l" rtl="0">
              <a:lnSpc>
                <a:spcPct val="100000"/>
              </a:lnSpc>
              <a:spcBef>
                <a:spcPts val="2400"/>
              </a:spcBef>
              <a:spcAft>
                <a:spcPts val="0"/>
              </a:spcAft>
              <a:buSzPts val="1800"/>
              <a:buNone/>
            </a:pPr>
            <a:r>
              <a:rPr lang="en-US" sz="2400" dirty="0">
                <a:solidFill>
                  <a:srgbClr val="3F3F3F"/>
                </a:solidFill>
                <a:latin typeface="Roboto"/>
                <a:ea typeface="Roboto"/>
                <a:cs typeface="Roboto"/>
                <a:sym typeface="Roboto"/>
              </a:rPr>
              <a:t>Fosters </a:t>
            </a:r>
            <a:r>
              <a:rPr lang="en-US" sz="2400" b="1" dirty="0">
                <a:solidFill>
                  <a:srgbClr val="3F3F3F"/>
                </a:solidFill>
                <a:latin typeface="Roboto"/>
                <a:ea typeface="Roboto"/>
                <a:cs typeface="Roboto"/>
                <a:sym typeface="Roboto"/>
              </a:rPr>
              <a:t>leaders who can </a:t>
            </a:r>
            <a:r>
              <a:rPr lang="en-US" sz="2400" b="1" i="0" dirty="0">
                <a:solidFill>
                  <a:srgbClr val="3F3F3F"/>
                </a:solidFill>
                <a:latin typeface="Roboto"/>
                <a:ea typeface="Roboto"/>
                <a:cs typeface="Roboto"/>
                <a:sym typeface="Roboto"/>
              </a:rPr>
              <a:t>advance the mission </a:t>
            </a:r>
            <a:r>
              <a:rPr lang="en-US" sz="2400" b="0" i="0" dirty="0">
                <a:solidFill>
                  <a:srgbClr val="3F3F3F"/>
                </a:solidFill>
                <a:latin typeface="Roboto"/>
                <a:ea typeface="Roboto"/>
                <a:cs typeface="Roboto"/>
                <a:sym typeface="Roboto"/>
              </a:rPr>
              <a:t>of their department or organization. </a:t>
            </a:r>
            <a:endParaRPr dirty="0"/>
          </a:p>
          <a:p>
            <a:pPr marL="228600" lvl="0" indent="0" algn="l" rtl="0">
              <a:lnSpc>
                <a:spcPct val="100000"/>
              </a:lnSpc>
              <a:spcBef>
                <a:spcPts val="2400"/>
              </a:spcBef>
              <a:spcAft>
                <a:spcPts val="1200"/>
              </a:spcAft>
              <a:buSzPts val="1800"/>
              <a:buNone/>
            </a:pPr>
            <a:r>
              <a:rPr lang="en-US" sz="2400" dirty="0">
                <a:solidFill>
                  <a:srgbClr val="3F3F3F"/>
                </a:solidFill>
                <a:latin typeface="Roboto"/>
                <a:ea typeface="Roboto"/>
                <a:cs typeface="Roboto"/>
                <a:sym typeface="Roboto"/>
              </a:rPr>
              <a:t>CAREER proposals must have an </a:t>
            </a:r>
            <a:r>
              <a:rPr lang="en-US" sz="2400" b="1" dirty="0">
                <a:solidFill>
                  <a:srgbClr val="3F3F3F"/>
                </a:solidFill>
                <a:latin typeface="Roboto"/>
                <a:ea typeface="Roboto"/>
                <a:cs typeface="Roboto"/>
                <a:sym typeface="Roboto"/>
              </a:rPr>
              <a:t>integrated research and education plan</a:t>
            </a:r>
            <a:r>
              <a:rPr lang="en-US" sz="2400" dirty="0">
                <a:solidFill>
                  <a:srgbClr val="3F3F3F"/>
                </a:solidFill>
                <a:latin typeface="Roboto"/>
                <a:ea typeface="Roboto"/>
                <a:cs typeface="Roboto"/>
                <a:sym typeface="Roboto"/>
              </a:rPr>
              <a:t> at their core.</a:t>
            </a:r>
            <a:endParaRPr sz="2400" dirty="0">
              <a:solidFill>
                <a:srgbClr val="3F3F3F"/>
              </a:solidFill>
              <a:latin typeface="Roboto"/>
              <a:ea typeface="Roboto"/>
              <a:cs typeface="Roboto"/>
              <a:sym typeface="Roboto"/>
            </a:endParaRPr>
          </a:p>
        </p:txBody>
      </p:sp>
      <p:sp>
        <p:nvSpPr>
          <p:cNvPr id="204" name="Google Shape;204;p1"/>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endParaRPr/>
          </a:p>
        </p:txBody>
      </p:sp>
      <p:grpSp>
        <p:nvGrpSpPr>
          <p:cNvPr id="205" name="Google Shape;205;p1"/>
          <p:cNvGrpSpPr/>
          <p:nvPr/>
        </p:nvGrpSpPr>
        <p:grpSpPr>
          <a:xfrm>
            <a:off x="8216251" y="1275384"/>
            <a:ext cx="3562724" cy="5164258"/>
            <a:chOff x="8964746" y="897939"/>
            <a:chExt cx="2958054" cy="4287777"/>
          </a:xfrm>
        </p:grpSpPr>
        <p:pic>
          <p:nvPicPr>
            <p:cNvPr id="206" name="Google Shape;206;p1" descr="United States Department of Defense - Wikipedia"/>
            <p:cNvPicPr preferRelativeResize="0"/>
            <p:nvPr/>
          </p:nvPicPr>
          <p:blipFill rotWithShape="1">
            <a:blip r:embed="rId3">
              <a:alphaModFix/>
            </a:blip>
            <a:srcRect/>
            <a:stretch/>
          </p:blipFill>
          <p:spPr>
            <a:xfrm>
              <a:off x="10549610" y="897939"/>
              <a:ext cx="1373190" cy="1371600"/>
            </a:xfrm>
            <a:prstGeom prst="rect">
              <a:avLst/>
            </a:prstGeom>
            <a:noFill/>
            <a:ln>
              <a:noFill/>
            </a:ln>
          </p:spPr>
        </p:pic>
        <p:pic>
          <p:nvPicPr>
            <p:cNvPr id="207" name="Google Shape;207;p1"/>
            <p:cNvPicPr preferRelativeResize="0"/>
            <p:nvPr/>
          </p:nvPicPr>
          <p:blipFill rotWithShape="1">
            <a:blip r:embed="rId4">
              <a:alphaModFix/>
            </a:blip>
            <a:srcRect/>
            <a:stretch/>
          </p:blipFill>
          <p:spPr>
            <a:xfrm>
              <a:off x="8967131" y="2340415"/>
              <a:ext cx="1371600" cy="1371600"/>
            </a:xfrm>
            <a:prstGeom prst="rect">
              <a:avLst/>
            </a:prstGeom>
            <a:noFill/>
            <a:ln>
              <a:noFill/>
            </a:ln>
          </p:spPr>
        </p:pic>
        <p:pic>
          <p:nvPicPr>
            <p:cNvPr id="208" name="Google Shape;208;p1" descr="Symbols of NASA | NASA"/>
            <p:cNvPicPr preferRelativeResize="0"/>
            <p:nvPr/>
          </p:nvPicPr>
          <p:blipFill rotWithShape="1">
            <a:blip r:embed="rId5">
              <a:alphaModFix/>
            </a:blip>
            <a:srcRect l="25000" r="25000"/>
            <a:stretch/>
          </p:blipFill>
          <p:spPr>
            <a:xfrm>
              <a:off x="10551200" y="2340415"/>
              <a:ext cx="1371600" cy="1371600"/>
            </a:xfrm>
            <a:prstGeom prst="rect">
              <a:avLst/>
            </a:prstGeom>
            <a:noFill/>
            <a:ln>
              <a:noFill/>
            </a:ln>
          </p:spPr>
        </p:pic>
        <p:pic>
          <p:nvPicPr>
            <p:cNvPr id="209" name="Google Shape;209;p1"/>
            <p:cNvPicPr preferRelativeResize="0"/>
            <p:nvPr/>
          </p:nvPicPr>
          <p:blipFill rotWithShape="1">
            <a:blip r:embed="rId6">
              <a:alphaModFix/>
            </a:blip>
            <a:srcRect/>
            <a:stretch/>
          </p:blipFill>
          <p:spPr>
            <a:xfrm>
              <a:off x="8964746" y="897939"/>
              <a:ext cx="1371600" cy="1371600"/>
            </a:xfrm>
            <a:prstGeom prst="rect">
              <a:avLst/>
            </a:prstGeom>
            <a:noFill/>
            <a:ln>
              <a:noFill/>
            </a:ln>
          </p:spPr>
        </p:pic>
        <p:pic>
          <p:nvPicPr>
            <p:cNvPr id="210" name="Google Shape;210;p1"/>
            <p:cNvPicPr preferRelativeResize="0"/>
            <p:nvPr/>
          </p:nvPicPr>
          <p:blipFill rotWithShape="1">
            <a:blip r:embed="rId7">
              <a:alphaModFix/>
            </a:blip>
            <a:srcRect/>
            <a:stretch/>
          </p:blipFill>
          <p:spPr>
            <a:xfrm>
              <a:off x="8966336" y="3814116"/>
              <a:ext cx="1371600" cy="1371600"/>
            </a:xfrm>
            <a:prstGeom prst="rect">
              <a:avLst/>
            </a:prstGeom>
            <a:noFill/>
            <a:ln>
              <a:noFill/>
            </a:ln>
          </p:spPr>
        </p:pic>
        <p:pic>
          <p:nvPicPr>
            <p:cNvPr id="211" name="Google Shape;211;p1"/>
            <p:cNvPicPr preferRelativeResize="0"/>
            <p:nvPr/>
          </p:nvPicPr>
          <p:blipFill rotWithShape="1">
            <a:blip r:embed="rId8">
              <a:alphaModFix/>
            </a:blip>
            <a:srcRect/>
            <a:stretch/>
          </p:blipFill>
          <p:spPr>
            <a:xfrm>
              <a:off x="10551200" y="3814116"/>
              <a:ext cx="1371600" cy="1371600"/>
            </a:xfrm>
            <a:prstGeom prst="ellipse">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34C8B"/>
        </a:solidFill>
        <a:effectLst/>
      </p:bgPr>
    </p:bg>
    <p:spTree>
      <p:nvGrpSpPr>
        <p:cNvPr id="1" name="Shape 216"/>
        <p:cNvGrpSpPr/>
        <p:nvPr/>
      </p:nvGrpSpPr>
      <p:grpSpPr>
        <a:xfrm>
          <a:off x="0" y="0"/>
          <a:ext cx="0" cy="0"/>
          <a:chOff x="0" y="0"/>
          <a:chExt cx="0" cy="0"/>
        </a:xfrm>
      </p:grpSpPr>
      <p:sp>
        <p:nvSpPr>
          <p:cNvPr id="217" name="Google Shape;217;p4"/>
          <p:cNvSpPr/>
          <p:nvPr/>
        </p:nvSpPr>
        <p:spPr>
          <a:xfrm>
            <a:off x="395077" y="2066729"/>
            <a:ext cx="2843898" cy="4791012"/>
          </a:xfrm>
          <a:prstGeom prst="rect">
            <a:avLst/>
          </a:prstGeom>
          <a:solidFill>
            <a:schemeClr val="dk1">
              <a:alpha val="20000"/>
            </a:schemeClr>
          </a:solidFill>
          <a:ln>
            <a:noFill/>
          </a:ln>
        </p:spPr>
        <p:txBody>
          <a:bodyPr spcFirstLastPara="1" wrap="square" lIns="182875" tIns="457200" rIns="182875" bIns="45700" anchor="t" anchorCtr="0">
            <a:noAutofit/>
          </a:bodyPr>
          <a:lstStyle/>
          <a:p>
            <a:pPr marL="0" marR="0" lvl="0" indent="0" algn="ctr" rtl="0">
              <a:lnSpc>
                <a:spcPct val="108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Reliability</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Validity</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Generalizability </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Predictive power</a:t>
            </a:r>
            <a:endParaRPr sz="1600" b="0" i="0" u="none" strike="noStrike" cap="none">
              <a:solidFill>
                <a:schemeClr val="lt1"/>
              </a:solidFill>
              <a:latin typeface="Roboto"/>
              <a:ea typeface="Roboto"/>
              <a:cs typeface="Roboto"/>
              <a:sym typeface="Roboto"/>
            </a:endParaRPr>
          </a:p>
        </p:txBody>
      </p:sp>
      <p:sp>
        <p:nvSpPr>
          <p:cNvPr id="218" name="Google Shape;218;p4"/>
          <p:cNvSpPr/>
          <p:nvPr/>
        </p:nvSpPr>
        <p:spPr>
          <a:xfrm>
            <a:off x="9190894" y="2066729"/>
            <a:ext cx="2843898" cy="4791012"/>
          </a:xfrm>
          <a:prstGeom prst="rect">
            <a:avLst/>
          </a:prstGeom>
          <a:solidFill>
            <a:schemeClr val="dk1">
              <a:alpha val="20000"/>
            </a:schemeClr>
          </a:solidFill>
          <a:ln>
            <a:noFill/>
          </a:ln>
        </p:spPr>
        <p:txBody>
          <a:bodyPr spcFirstLastPara="1" wrap="square" lIns="182875" tIns="457200" rIns="182875" bIns="45700" anchor="t" anchorCtr="0">
            <a:noAutofit/>
          </a:bodyPr>
          <a:lstStyle/>
          <a:p>
            <a:pPr marL="0" marR="0" lvl="0" indent="0" algn="ctr" rtl="0">
              <a:lnSpc>
                <a:spcPct val="108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Impact on future research productivity</a:t>
            </a:r>
            <a:endParaRPr sz="1800" b="0" i="0" u="none" strike="noStrike" cap="none">
              <a:solidFill>
                <a:schemeClr val="lt1"/>
              </a:solidFill>
              <a:latin typeface="Roboto"/>
              <a:ea typeface="Roboto"/>
              <a:cs typeface="Roboto"/>
              <a:sym typeface="Roboto"/>
            </a:endParaRPr>
          </a:p>
        </p:txBody>
      </p:sp>
      <p:sp>
        <p:nvSpPr>
          <p:cNvPr id="219" name="Google Shape;219;p4"/>
          <p:cNvSpPr/>
          <p:nvPr/>
        </p:nvSpPr>
        <p:spPr>
          <a:xfrm>
            <a:off x="3327016" y="2066729"/>
            <a:ext cx="2843898" cy="4791012"/>
          </a:xfrm>
          <a:prstGeom prst="rect">
            <a:avLst/>
          </a:prstGeom>
          <a:solidFill>
            <a:schemeClr val="dk1">
              <a:alpha val="20000"/>
            </a:schemeClr>
          </a:solidFill>
          <a:ln>
            <a:noFill/>
          </a:ln>
        </p:spPr>
        <p:txBody>
          <a:bodyPr spcFirstLastPara="1" wrap="square" lIns="182875" tIns="457200" rIns="182875" bIns="45700" anchor="t" anchorCtr="0">
            <a:noAutofit/>
          </a:bodyPr>
          <a:lstStyle/>
          <a:p>
            <a:pPr marL="0" marR="0" lvl="0" indent="0" algn="ctr" rtl="0">
              <a:lnSpc>
                <a:spcPct val="108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History of the federal grant review process in the U.S.</a:t>
            </a:r>
            <a:endParaRPr sz="1600" b="0" i="0" u="none" strike="noStrike" cap="none">
              <a:solidFill>
                <a:schemeClr val="lt1"/>
              </a:solidFill>
              <a:latin typeface="Roboto"/>
              <a:ea typeface="Roboto"/>
              <a:cs typeface="Roboto"/>
              <a:sym typeface="Roboto"/>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Impact of the race, ethnicity, &amp; gender of applicant</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Impact of the race, ethnicity, &amp; gender of reviewer</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Institutional biases</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Disciplinary cultures </a:t>
            </a:r>
            <a:endParaRPr sz="1400" b="0" i="0" u="none" strike="noStrike" cap="none">
              <a:solidFill>
                <a:srgbClr val="000000"/>
              </a:solidFill>
              <a:latin typeface="Arial"/>
              <a:ea typeface="Arial"/>
              <a:cs typeface="Arial"/>
              <a:sym typeface="Arial"/>
            </a:endParaRPr>
          </a:p>
        </p:txBody>
      </p:sp>
      <p:sp>
        <p:nvSpPr>
          <p:cNvPr id="220" name="Google Shape;220;p4"/>
          <p:cNvSpPr/>
          <p:nvPr/>
        </p:nvSpPr>
        <p:spPr>
          <a:xfrm>
            <a:off x="6258955" y="2066729"/>
            <a:ext cx="2843898" cy="4791012"/>
          </a:xfrm>
          <a:prstGeom prst="rect">
            <a:avLst/>
          </a:prstGeom>
          <a:solidFill>
            <a:schemeClr val="dk1">
              <a:alpha val="20000"/>
            </a:schemeClr>
          </a:solidFill>
          <a:ln>
            <a:noFill/>
          </a:ln>
        </p:spPr>
        <p:txBody>
          <a:bodyPr spcFirstLastPara="1" wrap="square" lIns="182875" tIns="457200" rIns="182875" bIns="45700" anchor="t" anchorCtr="0">
            <a:noAutofit/>
          </a:bodyPr>
          <a:lstStyle/>
          <a:p>
            <a:pPr marL="0" marR="0" lvl="0" indent="0" algn="ctr" rtl="0">
              <a:lnSpc>
                <a:spcPct val="108000"/>
              </a:lnSpc>
              <a:spcBef>
                <a:spcPts val="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Social dynamics</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Power dynamics</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Reviewer training &amp; preparedness</a:t>
            </a:r>
            <a:endParaRPr sz="1600" b="0" i="0" u="none" strike="noStrike" cap="none">
              <a:solidFill>
                <a:schemeClr val="lt1"/>
              </a:solidFill>
              <a:latin typeface="Roboto"/>
              <a:ea typeface="Roboto"/>
              <a:cs typeface="Roboto"/>
              <a:sym typeface="Roboto"/>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Remote v. In-person panels</a:t>
            </a:r>
            <a:endParaRPr sz="1400" b="0" i="0" u="none" strike="noStrike" cap="none">
              <a:solidFill>
                <a:srgbClr val="000000"/>
              </a:solidFill>
              <a:latin typeface="Arial"/>
              <a:ea typeface="Arial"/>
              <a:cs typeface="Arial"/>
              <a:sym typeface="Arial"/>
            </a:endParaRPr>
          </a:p>
          <a:p>
            <a:pPr marL="0" marR="0" lvl="0" indent="0" algn="ctr" rtl="0">
              <a:lnSpc>
                <a:spcPct val="108000"/>
              </a:lnSpc>
              <a:spcBef>
                <a:spcPts val="2400"/>
              </a:spcBef>
              <a:spcAft>
                <a:spcPts val="0"/>
              </a:spcAft>
              <a:buClr>
                <a:srgbClr val="000000"/>
              </a:buClr>
              <a:buSzPts val="1600"/>
              <a:buFont typeface="Arial"/>
              <a:buNone/>
            </a:pPr>
            <a:r>
              <a:rPr lang="en-US" sz="1600" b="0" i="0" u="none" strike="noStrike" cap="none">
                <a:solidFill>
                  <a:schemeClr val="lt1"/>
                </a:solidFill>
                <a:latin typeface="Roboto"/>
                <a:ea typeface="Roboto"/>
                <a:cs typeface="Roboto"/>
                <a:sym typeface="Roboto"/>
              </a:rPr>
              <a:t>Incentives</a:t>
            </a:r>
            <a:endParaRPr sz="1400" b="0" i="0" u="none" strike="noStrike" cap="none">
              <a:solidFill>
                <a:srgbClr val="000000"/>
              </a:solidFill>
              <a:latin typeface="Arial"/>
              <a:ea typeface="Arial"/>
              <a:cs typeface="Arial"/>
              <a:sym typeface="Arial"/>
            </a:endParaRPr>
          </a:p>
        </p:txBody>
      </p:sp>
      <p:sp>
        <p:nvSpPr>
          <p:cNvPr id="221" name="Google Shape;221;p4"/>
          <p:cNvSpPr/>
          <p:nvPr/>
        </p:nvSpPr>
        <p:spPr>
          <a:xfrm>
            <a:off x="395077" y="1344774"/>
            <a:ext cx="2843898" cy="668559"/>
          </a:xfrm>
          <a:prstGeom prst="rect">
            <a:avLst/>
          </a:prstGeom>
          <a:solidFill>
            <a:schemeClr val="lt1">
              <a:alpha val="28235"/>
            </a:schemeClr>
          </a:solidFill>
          <a:ln>
            <a:noFill/>
          </a:ln>
        </p:spPr>
        <p:txBody>
          <a:bodyPr spcFirstLastPara="1" wrap="square" lIns="182875" tIns="45700" rIns="182875" bIns="45700" anchor="ctr" anchorCtr="0">
            <a:noAutofit/>
          </a:bodyPr>
          <a:lstStyle/>
          <a:p>
            <a:pPr marL="0" marR="0" lvl="0" indent="0" algn="ctr" rtl="0">
              <a:lnSpc>
                <a:spcPct val="108000"/>
              </a:lnSpc>
              <a:spcBef>
                <a:spcPts val="0"/>
              </a:spcBef>
              <a:spcAft>
                <a:spcPts val="0"/>
              </a:spcAft>
              <a:buClr>
                <a:srgbClr val="000000"/>
              </a:buClr>
              <a:buSzPts val="1400"/>
              <a:buFont typeface="Arial"/>
              <a:buNone/>
            </a:pPr>
            <a:r>
              <a:rPr lang="en-US" sz="1400" b="0" i="0" u="none" strike="noStrike" cap="none">
                <a:solidFill>
                  <a:schemeClr val="lt1"/>
                </a:solidFill>
                <a:latin typeface="Arial Black"/>
                <a:ea typeface="Arial Black"/>
                <a:cs typeface="Arial Black"/>
                <a:sym typeface="Arial Black"/>
              </a:rPr>
              <a:t>QUALITY</a:t>
            </a:r>
            <a:endParaRPr sz="1400" b="0" i="0" u="none" strike="noStrike" cap="none">
              <a:solidFill>
                <a:schemeClr val="lt1"/>
              </a:solidFill>
              <a:latin typeface="Arial Black"/>
              <a:ea typeface="Arial Black"/>
              <a:cs typeface="Arial Black"/>
              <a:sym typeface="Arial Black"/>
            </a:endParaRPr>
          </a:p>
        </p:txBody>
      </p:sp>
      <p:sp>
        <p:nvSpPr>
          <p:cNvPr id="222" name="Google Shape;222;p4"/>
          <p:cNvSpPr/>
          <p:nvPr/>
        </p:nvSpPr>
        <p:spPr>
          <a:xfrm>
            <a:off x="9190894" y="1344774"/>
            <a:ext cx="2843898" cy="668559"/>
          </a:xfrm>
          <a:prstGeom prst="rect">
            <a:avLst/>
          </a:prstGeom>
          <a:solidFill>
            <a:schemeClr val="lt1">
              <a:alpha val="28235"/>
            </a:schemeClr>
          </a:solidFill>
          <a:ln>
            <a:noFill/>
          </a:ln>
        </p:spPr>
        <p:txBody>
          <a:bodyPr spcFirstLastPara="1" wrap="square" lIns="182875" tIns="45700" rIns="182875" bIns="45700" anchor="ctr" anchorCtr="0">
            <a:noAutofit/>
          </a:bodyPr>
          <a:lstStyle/>
          <a:p>
            <a:pPr marL="0" marR="0" lvl="0" indent="0" algn="ctr" rtl="0">
              <a:lnSpc>
                <a:spcPct val="108000"/>
              </a:lnSpc>
              <a:spcBef>
                <a:spcPts val="0"/>
              </a:spcBef>
              <a:spcAft>
                <a:spcPts val="0"/>
              </a:spcAft>
              <a:buClr>
                <a:srgbClr val="000000"/>
              </a:buClr>
              <a:buSzPts val="1400"/>
              <a:buFont typeface="Arial"/>
              <a:buNone/>
            </a:pPr>
            <a:r>
              <a:rPr lang="en-US" sz="1400" b="0" i="0" u="none" strike="noStrike" cap="none">
                <a:solidFill>
                  <a:schemeClr val="lt1"/>
                </a:solidFill>
                <a:latin typeface="Arial Black"/>
                <a:ea typeface="Arial Black"/>
                <a:cs typeface="Arial Black"/>
                <a:sym typeface="Arial Black"/>
              </a:rPr>
              <a:t>OUTCOMES &amp; BENEFITS</a:t>
            </a:r>
            <a:endParaRPr sz="1600" b="0" i="0" u="none" strike="noStrike" cap="none">
              <a:solidFill>
                <a:schemeClr val="lt1"/>
              </a:solidFill>
              <a:latin typeface="Arial Black"/>
              <a:ea typeface="Arial Black"/>
              <a:cs typeface="Arial Black"/>
              <a:sym typeface="Arial Black"/>
            </a:endParaRPr>
          </a:p>
        </p:txBody>
      </p:sp>
      <p:sp>
        <p:nvSpPr>
          <p:cNvPr id="223" name="Google Shape;223;p4"/>
          <p:cNvSpPr/>
          <p:nvPr/>
        </p:nvSpPr>
        <p:spPr>
          <a:xfrm>
            <a:off x="3327016" y="1344774"/>
            <a:ext cx="2843898" cy="668559"/>
          </a:xfrm>
          <a:prstGeom prst="rect">
            <a:avLst/>
          </a:prstGeom>
          <a:solidFill>
            <a:schemeClr val="lt1">
              <a:alpha val="28235"/>
            </a:schemeClr>
          </a:solidFill>
          <a:ln>
            <a:noFill/>
          </a:ln>
        </p:spPr>
        <p:txBody>
          <a:bodyPr spcFirstLastPara="1" wrap="square" lIns="182875" tIns="45700" rIns="182875" bIns="45700" anchor="ctr" anchorCtr="0">
            <a:noAutofit/>
          </a:bodyPr>
          <a:lstStyle/>
          <a:p>
            <a:pPr marL="0" marR="0" lvl="0" indent="0" algn="ctr" rtl="0">
              <a:lnSpc>
                <a:spcPct val="108000"/>
              </a:lnSpc>
              <a:spcBef>
                <a:spcPts val="0"/>
              </a:spcBef>
              <a:spcAft>
                <a:spcPts val="0"/>
              </a:spcAft>
              <a:buClr>
                <a:srgbClr val="000000"/>
              </a:buClr>
              <a:buSzPts val="1400"/>
              <a:buFont typeface="Arial"/>
              <a:buNone/>
            </a:pPr>
            <a:r>
              <a:rPr lang="en-US" sz="1400" b="0" i="0" u="none" strike="noStrike" cap="none">
                <a:solidFill>
                  <a:schemeClr val="lt1"/>
                </a:solidFill>
                <a:latin typeface="Arial Black"/>
                <a:ea typeface="Arial Black"/>
                <a:cs typeface="Arial Black"/>
                <a:sym typeface="Arial Black"/>
              </a:rPr>
              <a:t>BIAS</a:t>
            </a:r>
            <a:endParaRPr sz="1400" b="0" i="0" u="none" strike="noStrike" cap="none">
              <a:solidFill>
                <a:srgbClr val="000000"/>
              </a:solidFill>
              <a:latin typeface="Arial Black"/>
              <a:ea typeface="Arial Black"/>
              <a:cs typeface="Arial Black"/>
              <a:sym typeface="Arial Black"/>
            </a:endParaRPr>
          </a:p>
        </p:txBody>
      </p:sp>
      <p:sp>
        <p:nvSpPr>
          <p:cNvPr id="224" name="Google Shape;224;p4"/>
          <p:cNvSpPr/>
          <p:nvPr/>
        </p:nvSpPr>
        <p:spPr>
          <a:xfrm>
            <a:off x="6258955" y="1344774"/>
            <a:ext cx="2843898" cy="668559"/>
          </a:xfrm>
          <a:prstGeom prst="rect">
            <a:avLst/>
          </a:prstGeom>
          <a:solidFill>
            <a:schemeClr val="lt1">
              <a:alpha val="28235"/>
            </a:schemeClr>
          </a:solidFill>
          <a:ln>
            <a:noFill/>
          </a:ln>
        </p:spPr>
        <p:txBody>
          <a:bodyPr spcFirstLastPara="1" wrap="square" lIns="182875" tIns="45700" rIns="182875" bIns="45700" anchor="ctr" anchorCtr="0">
            <a:noAutofit/>
          </a:bodyPr>
          <a:lstStyle/>
          <a:p>
            <a:pPr marL="0" marR="0" lvl="0" indent="0" algn="ctr" rtl="0">
              <a:lnSpc>
                <a:spcPct val="108000"/>
              </a:lnSpc>
              <a:spcBef>
                <a:spcPts val="0"/>
              </a:spcBef>
              <a:spcAft>
                <a:spcPts val="0"/>
              </a:spcAft>
              <a:buClr>
                <a:srgbClr val="000000"/>
              </a:buClr>
              <a:buSzPts val="1400"/>
              <a:buFont typeface="Arial"/>
              <a:buNone/>
            </a:pPr>
            <a:r>
              <a:rPr lang="en-US" sz="1400" b="0" i="0" u="none" strike="noStrike" cap="none">
                <a:solidFill>
                  <a:schemeClr val="lt1"/>
                </a:solidFill>
                <a:latin typeface="Arial Black"/>
                <a:ea typeface="Arial Black"/>
                <a:cs typeface="Arial Black"/>
                <a:sym typeface="Arial Black"/>
              </a:rPr>
              <a:t>PREPARATION &amp; PROCESS</a:t>
            </a:r>
            <a:endParaRPr sz="1400" b="0" i="0" u="none" strike="noStrike" cap="none">
              <a:solidFill>
                <a:schemeClr val="lt1"/>
              </a:solidFill>
              <a:latin typeface="Arial Black"/>
              <a:ea typeface="Arial Black"/>
              <a:cs typeface="Arial Black"/>
              <a:sym typeface="Arial Black"/>
            </a:endParaRPr>
          </a:p>
        </p:txBody>
      </p:sp>
      <p:sp>
        <p:nvSpPr>
          <p:cNvPr id="225" name="Google Shape;225;p4"/>
          <p:cNvSpPr txBox="1"/>
          <p:nvPr/>
        </p:nvSpPr>
        <p:spPr>
          <a:xfrm>
            <a:off x="525500" y="278235"/>
            <a:ext cx="10711500" cy="7203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2060"/>
              </a:buClr>
              <a:buSzPts val="3000"/>
              <a:buFont typeface="Arial Narrow"/>
              <a:buNone/>
            </a:pPr>
            <a:r>
              <a:rPr lang="en-US" sz="3000" b="0" i="0" u="none" strike="noStrike" cap="none">
                <a:solidFill>
                  <a:schemeClr val="lt1"/>
                </a:solidFill>
                <a:latin typeface="Arial Black"/>
                <a:ea typeface="Arial Black"/>
                <a:cs typeface="Arial Black"/>
                <a:sym typeface="Arial Black"/>
              </a:rPr>
              <a:t>The Peer Review Debate</a:t>
            </a:r>
            <a:endParaRPr/>
          </a:p>
        </p:txBody>
      </p:sp>
      <p:cxnSp>
        <p:nvCxnSpPr>
          <p:cNvPr id="226" name="Google Shape;226;p4"/>
          <p:cNvCxnSpPr/>
          <p:nvPr/>
        </p:nvCxnSpPr>
        <p:spPr>
          <a:xfrm>
            <a:off x="525500" y="998535"/>
            <a:ext cx="8303946" cy="0"/>
          </a:xfrm>
          <a:prstGeom prst="straightConnector1">
            <a:avLst/>
          </a:prstGeom>
          <a:noFill/>
          <a:ln w="9525" cap="flat" cmpd="sng">
            <a:solidFill>
              <a:schemeClr val="lt1"/>
            </a:solidFill>
            <a:prstDash val="solid"/>
            <a:round/>
            <a:headEnd type="none" w="sm" len="sm"/>
            <a:tailEnd type="none" w="sm" len="sm"/>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866"/>
        </a:solidFill>
        <a:effectLst/>
      </p:bgPr>
    </p:bg>
    <p:spTree>
      <p:nvGrpSpPr>
        <p:cNvPr id="1" name="Shape 231"/>
        <p:cNvGrpSpPr/>
        <p:nvPr/>
      </p:nvGrpSpPr>
      <p:grpSpPr>
        <a:xfrm>
          <a:off x="0" y="0"/>
          <a:ext cx="0" cy="0"/>
          <a:chOff x="0" y="0"/>
          <a:chExt cx="0" cy="0"/>
        </a:xfrm>
      </p:grpSpPr>
      <p:sp>
        <p:nvSpPr>
          <p:cNvPr id="232" name="Google Shape;232;p3"/>
          <p:cNvSpPr/>
          <p:nvPr/>
        </p:nvSpPr>
        <p:spPr>
          <a:xfrm>
            <a:off x="525500" y="1359513"/>
            <a:ext cx="6654718" cy="4488881"/>
          </a:xfrm>
          <a:prstGeom prst="rect">
            <a:avLst/>
          </a:prstGeom>
          <a:solidFill>
            <a:srgbClr val="002866"/>
          </a:solidFill>
          <a:ln>
            <a:noFill/>
          </a:ln>
        </p:spPr>
        <p:txBody>
          <a:bodyPr spcFirstLastPara="1" wrap="square" lIns="91425" tIns="45700" rIns="91425" bIns="45700" anchor="t" anchorCtr="0">
            <a:spAutoFit/>
          </a:bodyPr>
          <a:lstStyle/>
          <a:p>
            <a:pPr marL="0" marR="0" lvl="0" indent="0" algn="l" rtl="0">
              <a:lnSpc>
                <a:spcPct val="105000"/>
              </a:lnSpc>
              <a:spcBef>
                <a:spcPts val="0"/>
              </a:spcBef>
              <a:spcAft>
                <a:spcPts val="0"/>
              </a:spcAft>
              <a:buClr>
                <a:srgbClr val="000000"/>
              </a:buClr>
              <a:buSzPts val="1800"/>
              <a:buFont typeface="Arial"/>
              <a:buNone/>
            </a:pPr>
            <a:r>
              <a:rPr lang="en-US" sz="1800" b="0" i="0" u="none" strike="noStrike" cap="none">
                <a:solidFill>
                  <a:schemeClr val="lt1"/>
                </a:solidFill>
                <a:latin typeface="Roboto"/>
                <a:ea typeface="Roboto"/>
                <a:cs typeface="Roboto"/>
                <a:sym typeface="Roboto"/>
              </a:rPr>
              <a:t>“Some academics have a propensity to assume that quality is intrinsic to the work and that some scholars have a natural talent for finding it.  </a:t>
            </a:r>
            <a:endParaRPr sz="1800" b="0" i="0" u="none" strike="noStrike" cap="none">
              <a:solidFill>
                <a:srgbClr val="000000"/>
              </a:solidFill>
              <a:latin typeface="Arial"/>
              <a:ea typeface="Arial"/>
              <a:cs typeface="Arial"/>
              <a:sym typeface="Arial"/>
            </a:endParaRPr>
          </a:p>
          <a:p>
            <a:pPr marL="0" marR="0" lvl="0" indent="0" algn="l" rtl="0">
              <a:lnSpc>
                <a:spcPct val="105000"/>
              </a:lnSpc>
              <a:spcBef>
                <a:spcPts val="2400"/>
              </a:spcBef>
              <a:spcAft>
                <a:spcPts val="0"/>
              </a:spcAft>
              <a:buClr>
                <a:srgbClr val="000000"/>
              </a:buClr>
              <a:buSzPts val="1800"/>
              <a:buFont typeface="Arial"/>
              <a:buNone/>
            </a:pPr>
            <a:r>
              <a:rPr lang="en-US" sz="1800" b="0" i="0" u="none" strike="noStrike" cap="none">
                <a:solidFill>
                  <a:schemeClr val="lt1"/>
                </a:solidFill>
                <a:latin typeface="Roboto"/>
                <a:ea typeface="Roboto"/>
                <a:cs typeface="Roboto"/>
                <a:sym typeface="Roboto"/>
              </a:rPr>
              <a:t>But in fact the ‘cream’ does not rise naturally to the top, nor is it ‘dug out’ in unlikely places: it is produced through </a:t>
            </a:r>
            <a:r>
              <a:rPr lang="en-US" sz="1800" b="1" i="0" u="none" strike="noStrike" cap="none">
                <a:solidFill>
                  <a:srgbClr val="FFC000"/>
                </a:solidFill>
                <a:latin typeface="Roboto"/>
                <a:ea typeface="Roboto"/>
                <a:cs typeface="Roboto"/>
                <a:sym typeface="Roboto"/>
              </a:rPr>
              <a:t>expert interaction</a:t>
            </a:r>
            <a:r>
              <a:rPr lang="en-US" sz="1800" b="0" i="0" u="none" strike="noStrike" cap="none">
                <a:solidFill>
                  <a:schemeClr val="lt1"/>
                </a:solidFill>
                <a:latin typeface="Roboto"/>
                <a:ea typeface="Roboto"/>
                <a:cs typeface="Roboto"/>
                <a:sym typeface="Roboto"/>
              </a:rPr>
              <a:t>, with the material provided by applicants.  </a:t>
            </a:r>
            <a:r>
              <a:rPr lang="en-US" sz="1800" b="1" i="0" u="none" strike="noStrike" cap="none">
                <a:solidFill>
                  <a:srgbClr val="FFC000"/>
                </a:solidFill>
                <a:latin typeface="Roboto"/>
                <a:ea typeface="Roboto"/>
                <a:cs typeface="Roboto"/>
                <a:sym typeface="Roboto"/>
              </a:rPr>
              <a:t>Neither the work nor the people are socially disembedded.</a:t>
            </a:r>
            <a:r>
              <a:rPr lang="en-US" sz="1800" b="0" i="0" u="none" strike="noStrike" cap="none">
                <a:solidFill>
                  <a:srgbClr val="FFC000"/>
                </a:solidFill>
                <a:latin typeface="Roboto"/>
                <a:ea typeface="Roboto"/>
                <a:cs typeface="Roboto"/>
                <a:sym typeface="Roboto"/>
              </a:rPr>
              <a:t>  </a:t>
            </a:r>
            <a:endParaRPr sz="1800" b="0" i="0" u="none" strike="noStrike" cap="none">
              <a:solidFill>
                <a:srgbClr val="FFC000"/>
              </a:solidFill>
              <a:latin typeface="Arial"/>
              <a:ea typeface="Arial"/>
              <a:cs typeface="Arial"/>
              <a:sym typeface="Arial"/>
            </a:endParaRPr>
          </a:p>
          <a:p>
            <a:pPr marL="0" marR="0" lvl="0" indent="0" algn="l" rtl="0">
              <a:lnSpc>
                <a:spcPct val="105000"/>
              </a:lnSpc>
              <a:spcBef>
                <a:spcPts val="2400"/>
              </a:spcBef>
              <a:spcAft>
                <a:spcPts val="0"/>
              </a:spcAft>
              <a:buClr>
                <a:srgbClr val="000000"/>
              </a:buClr>
              <a:buSzPts val="1800"/>
              <a:buFont typeface="Arial"/>
              <a:buNone/>
            </a:pPr>
            <a:r>
              <a:rPr lang="en-US" sz="1800" b="0" i="0" u="none" strike="noStrike" cap="none">
                <a:solidFill>
                  <a:schemeClr val="lt1"/>
                </a:solidFill>
                <a:latin typeface="Roboto"/>
                <a:ea typeface="Roboto"/>
                <a:cs typeface="Roboto"/>
                <a:sym typeface="Roboto"/>
              </a:rPr>
              <a:t>Panelists’ definitions of excellence are rooted and arise from their networks of colleagues and ideas. They aim for fairness, but the taken-for-granted aspects of social life—the </a:t>
            </a:r>
            <a:r>
              <a:rPr lang="en-US" sz="1800" b="1" i="0" u="none" strike="noStrike" cap="none">
                <a:solidFill>
                  <a:srgbClr val="FFC000"/>
                </a:solidFill>
                <a:latin typeface="Roboto"/>
                <a:ea typeface="Roboto"/>
                <a:cs typeface="Roboto"/>
                <a:sym typeface="Roboto"/>
              </a:rPr>
              <a:t>cognitive structures they use routinely, the multiple networks of which they are a part</a:t>
            </a:r>
            <a:r>
              <a:rPr lang="en-US" sz="1800" b="0" i="0" u="none" strike="noStrike" cap="none">
                <a:solidFill>
                  <a:schemeClr val="lt1"/>
                </a:solidFill>
                <a:latin typeface="Roboto"/>
                <a:ea typeface="Roboto"/>
                <a:cs typeface="Roboto"/>
                <a:sym typeface="Roboto"/>
              </a:rPr>
              <a:t>—may lead them to assume that what appeals to them is simply best.”  </a:t>
            </a:r>
            <a:endParaRPr sz="1800" b="0" i="0" u="none" strike="noStrike" cap="none">
              <a:solidFill>
                <a:srgbClr val="000000"/>
              </a:solidFill>
              <a:latin typeface="Arial"/>
              <a:ea typeface="Arial"/>
              <a:cs typeface="Arial"/>
              <a:sym typeface="Arial"/>
            </a:endParaRPr>
          </a:p>
        </p:txBody>
      </p:sp>
      <p:sp>
        <p:nvSpPr>
          <p:cNvPr id="233" name="Google Shape;233;p3"/>
          <p:cNvSpPr txBox="1"/>
          <p:nvPr/>
        </p:nvSpPr>
        <p:spPr>
          <a:xfrm>
            <a:off x="486946" y="6118100"/>
            <a:ext cx="6654717"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lt1"/>
                </a:solidFill>
                <a:latin typeface="Arial"/>
                <a:ea typeface="Arial"/>
                <a:cs typeface="Arial"/>
                <a:sym typeface="Arial"/>
              </a:rPr>
              <a:t>~Michele Lamont, How Professors Think: Inside the Curious World of Academic Judgment, Cambridge and London: Harvard University Press,  2009, p.241 </a:t>
            </a:r>
            <a:endParaRPr sz="1050" b="0" i="0" u="none" strike="noStrike" cap="none">
              <a:solidFill>
                <a:srgbClr val="000000"/>
              </a:solidFill>
              <a:latin typeface="Arial"/>
              <a:ea typeface="Arial"/>
              <a:cs typeface="Arial"/>
              <a:sym typeface="Arial"/>
            </a:endParaRPr>
          </a:p>
        </p:txBody>
      </p:sp>
      <p:pic>
        <p:nvPicPr>
          <p:cNvPr id="234" name="Google Shape;234;p3"/>
          <p:cNvPicPr preferRelativeResize="0"/>
          <p:nvPr/>
        </p:nvPicPr>
        <p:blipFill rotWithShape="1">
          <a:blip r:embed="rId3">
            <a:alphaModFix/>
          </a:blip>
          <a:srcRect/>
          <a:stretch/>
        </p:blipFill>
        <p:spPr>
          <a:xfrm>
            <a:off x="7744876" y="516285"/>
            <a:ext cx="3960178" cy="5970174"/>
          </a:xfrm>
          <a:prstGeom prst="rect">
            <a:avLst/>
          </a:prstGeom>
          <a:noFill/>
          <a:ln>
            <a:noFill/>
          </a:ln>
          <a:effectLst>
            <a:outerShdw blurRad="292100" dist="139700" dir="2700000" algn="tl" rotWithShape="0">
              <a:srgbClr val="333333">
                <a:alpha val="63137"/>
              </a:srgbClr>
            </a:outerShdw>
          </a:effectLst>
        </p:spPr>
      </p:pic>
      <p:sp>
        <p:nvSpPr>
          <p:cNvPr id="235" name="Google Shape;235;p3"/>
          <p:cNvSpPr txBox="1"/>
          <p:nvPr/>
        </p:nvSpPr>
        <p:spPr>
          <a:xfrm>
            <a:off x="525500" y="278235"/>
            <a:ext cx="10711500" cy="7203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2060"/>
              </a:buClr>
              <a:buSzPts val="3000"/>
              <a:buFont typeface="Arial Narrow"/>
              <a:buNone/>
            </a:pPr>
            <a:r>
              <a:rPr lang="en-US" sz="3000" b="0" i="0" u="none" strike="noStrike" cap="none">
                <a:solidFill>
                  <a:schemeClr val="lt1"/>
                </a:solidFill>
                <a:latin typeface="Arial Black"/>
                <a:ea typeface="Arial Black"/>
                <a:cs typeface="Arial Black"/>
                <a:sym typeface="Arial Black"/>
              </a:rPr>
              <a:t>The Peer Review Debate</a:t>
            </a:r>
            <a:endParaRPr sz="3000" b="0" i="0" u="none" strike="noStrike" cap="none">
              <a:solidFill>
                <a:schemeClr val="lt1"/>
              </a:solidFill>
              <a:latin typeface="Arial Black"/>
              <a:ea typeface="Arial Black"/>
              <a:cs typeface="Arial Black"/>
              <a:sym typeface="Arial Black"/>
            </a:endParaRPr>
          </a:p>
        </p:txBody>
      </p:sp>
      <p:cxnSp>
        <p:nvCxnSpPr>
          <p:cNvPr id="236" name="Google Shape;236;p3"/>
          <p:cNvCxnSpPr/>
          <p:nvPr/>
        </p:nvCxnSpPr>
        <p:spPr>
          <a:xfrm>
            <a:off x="525500" y="998535"/>
            <a:ext cx="8303946" cy="0"/>
          </a:xfrm>
          <a:prstGeom prst="straightConnector1">
            <a:avLst/>
          </a:prstGeom>
          <a:noFill/>
          <a:ln w="9525" cap="flat" cmpd="sng">
            <a:solidFill>
              <a:schemeClr val="lt1"/>
            </a:solidFill>
            <a:prstDash val="solid"/>
            <a:round/>
            <a:headEnd type="none" w="sm" len="sm"/>
            <a:tailEnd type="none" w="sm" len="sm"/>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f3ccb6bff2_3_43"/>
          <p:cNvSpPr txBox="1">
            <a:spLocks noGrp="1"/>
          </p:cNvSpPr>
          <p:nvPr>
            <p:ph type="title"/>
          </p:nvPr>
        </p:nvSpPr>
        <p:spPr>
          <a:xfrm>
            <a:off x="525500" y="278235"/>
            <a:ext cx="10711500"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a:solidFill>
                  <a:srgbClr val="002060"/>
                </a:solidFill>
                <a:latin typeface="Arial Black"/>
                <a:ea typeface="Arial Black"/>
                <a:cs typeface="Arial Black"/>
                <a:sym typeface="Arial Black"/>
              </a:rPr>
              <a:t>How do you define “mock review”?</a:t>
            </a:r>
            <a:endParaRPr>
              <a:latin typeface="Arial Black"/>
              <a:ea typeface="Arial Black"/>
              <a:cs typeface="Arial Black"/>
              <a:sym typeface="Arial Black"/>
            </a:endParaRPr>
          </a:p>
        </p:txBody>
      </p:sp>
      <p:grpSp>
        <p:nvGrpSpPr>
          <p:cNvPr id="242" name="Google Shape;242;gf3ccb6bff2_3_43"/>
          <p:cNvGrpSpPr/>
          <p:nvPr/>
        </p:nvGrpSpPr>
        <p:grpSpPr>
          <a:xfrm>
            <a:off x="4467925" y="1905300"/>
            <a:ext cx="3566160" cy="4393398"/>
            <a:chOff x="4425162" y="2163411"/>
            <a:chExt cx="3277156" cy="4393398"/>
          </a:xfrm>
        </p:grpSpPr>
        <p:sp>
          <p:nvSpPr>
            <p:cNvPr id="243" name="Google Shape;243;gf3ccb6bff2_3_43"/>
            <p:cNvSpPr/>
            <p:nvPr/>
          </p:nvSpPr>
          <p:spPr>
            <a:xfrm>
              <a:off x="4425162" y="2163411"/>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External Peers</a:t>
              </a:r>
              <a:endParaRPr sz="1800" b="1" i="0" u="none" strike="noStrike" cap="none">
                <a:solidFill>
                  <a:srgbClr val="000000"/>
                </a:solidFill>
                <a:latin typeface="Arial"/>
                <a:ea typeface="Arial"/>
                <a:cs typeface="Arial"/>
                <a:sym typeface="Arial"/>
              </a:endParaRPr>
            </a:p>
          </p:txBody>
        </p:sp>
        <p:sp>
          <p:nvSpPr>
            <p:cNvPr id="244" name="Google Shape;244;gf3ccb6bff2_3_43"/>
            <p:cNvSpPr/>
            <p:nvPr/>
          </p:nvSpPr>
          <p:spPr>
            <a:xfrm>
              <a:off x="4425162" y="2724930"/>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Technical / SME</a:t>
              </a:r>
              <a:endParaRPr sz="1800" b="1" i="0" u="none" strike="noStrike" cap="none">
                <a:solidFill>
                  <a:srgbClr val="000000"/>
                </a:solidFill>
                <a:latin typeface="Arial"/>
                <a:ea typeface="Arial"/>
                <a:cs typeface="Arial"/>
                <a:sym typeface="Arial"/>
              </a:endParaRPr>
            </a:p>
          </p:txBody>
        </p:sp>
        <p:sp>
          <p:nvSpPr>
            <p:cNvPr id="245" name="Google Shape;245;gf3ccb6bff2_3_43"/>
            <p:cNvSpPr/>
            <p:nvPr/>
          </p:nvSpPr>
          <p:spPr>
            <a:xfrm>
              <a:off x="4425162" y="3292016"/>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Merit</a:t>
              </a:r>
              <a:endParaRPr sz="1800" b="1" i="0" u="none" strike="noStrike" cap="none">
                <a:solidFill>
                  <a:srgbClr val="000000"/>
                </a:solidFill>
                <a:latin typeface="Arial"/>
                <a:ea typeface="Arial"/>
                <a:cs typeface="Arial"/>
                <a:sym typeface="Arial"/>
              </a:endParaRPr>
            </a:p>
          </p:txBody>
        </p:sp>
        <p:sp>
          <p:nvSpPr>
            <p:cNvPr id="246" name="Google Shape;246;gf3ccb6bff2_3_43"/>
            <p:cNvSpPr/>
            <p:nvPr/>
          </p:nvSpPr>
          <p:spPr>
            <a:xfrm>
              <a:off x="4425162" y="3853535"/>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Panel</a:t>
              </a:r>
              <a:endParaRPr sz="1800" b="1" i="0" u="none" strike="noStrike" cap="none">
                <a:solidFill>
                  <a:srgbClr val="000000"/>
                </a:solidFill>
                <a:latin typeface="Arial"/>
                <a:ea typeface="Arial"/>
                <a:cs typeface="Arial"/>
                <a:sym typeface="Arial"/>
              </a:endParaRPr>
            </a:p>
          </p:txBody>
        </p:sp>
        <p:sp>
          <p:nvSpPr>
            <p:cNvPr id="247" name="Google Shape;247;gf3ccb6bff2_3_43"/>
            <p:cNvSpPr/>
            <p:nvPr/>
          </p:nvSpPr>
          <p:spPr>
            <a:xfrm>
              <a:off x="4425162" y="4415054"/>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Paid</a:t>
              </a:r>
              <a:endParaRPr sz="1800" b="1" i="0" u="none" strike="noStrike" cap="none">
                <a:solidFill>
                  <a:srgbClr val="000000"/>
                </a:solidFill>
                <a:latin typeface="Arial"/>
                <a:ea typeface="Arial"/>
                <a:cs typeface="Arial"/>
                <a:sym typeface="Arial"/>
              </a:endParaRPr>
            </a:p>
          </p:txBody>
        </p:sp>
        <p:sp>
          <p:nvSpPr>
            <p:cNvPr id="248" name="Google Shape;248;gf3ccb6bff2_3_43"/>
            <p:cNvSpPr/>
            <p:nvPr/>
          </p:nvSpPr>
          <p:spPr>
            <a:xfrm>
              <a:off x="4425162" y="4976573"/>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Live</a:t>
              </a:r>
              <a:endParaRPr sz="1800" b="1" i="0" u="none" strike="noStrike" cap="none">
                <a:solidFill>
                  <a:srgbClr val="000000"/>
                </a:solidFill>
                <a:latin typeface="Arial"/>
                <a:ea typeface="Arial"/>
                <a:cs typeface="Arial"/>
                <a:sym typeface="Arial"/>
              </a:endParaRPr>
            </a:p>
          </p:txBody>
        </p:sp>
        <p:sp>
          <p:nvSpPr>
            <p:cNvPr id="249" name="Google Shape;249;gf3ccb6bff2_3_43"/>
            <p:cNvSpPr/>
            <p:nvPr/>
          </p:nvSpPr>
          <p:spPr>
            <a:xfrm>
              <a:off x="4425162" y="5538092"/>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Lecture</a:t>
              </a:r>
              <a:endParaRPr sz="1800" b="1" i="0" u="none" strike="noStrike" cap="none">
                <a:solidFill>
                  <a:srgbClr val="000000"/>
                </a:solidFill>
                <a:latin typeface="Arial"/>
                <a:ea typeface="Arial"/>
                <a:cs typeface="Arial"/>
                <a:sym typeface="Arial"/>
              </a:endParaRPr>
            </a:p>
          </p:txBody>
        </p:sp>
        <p:sp>
          <p:nvSpPr>
            <p:cNvPr id="250" name="Google Shape;250;gf3ccb6bff2_3_43"/>
            <p:cNvSpPr/>
            <p:nvPr/>
          </p:nvSpPr>
          <p:spPr>
            <a:xfrm>
              <a:off x="4425162" y="6099609"/>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Constructive</a:t>
              </a:r>
              <a:endParaRPr sz="1800" b="1" i="0" u="none" strike="noStrike" cap="none">
                <a:solidFill>
                  <a:srgbClr val="000000"/>
                </a:solidFill>
                <a:latin typeface="Arial"/>
                <a:ea typeface="Arial"/>
                <a:cs typeface="Arial"/>
                <a:sym typeface="Arial"/>
              </a:endParaRPr>
            </a:p>
          </p:txBody>
        </p:sp>
      </p:grpSp>
      <p:sp>
        <p:nvSpPr>
          <p:cNvPr id="251" name="Google Shape;251;gf3ccb6bff2_3_43"/>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endParaRPr/>
          </a:p>
        </p:txBody>
      </p:sp>
      <p:sp>
        <p:nvSpPr>
          <p:cNvPr id="252" name="Google Shape;252;gf3ccb6bff2_3_43"/>
          <p:cNvSpPr txBox="1"/>
          <p:nvPr/>
        </p:nvSpPr>
        <p:spPr>
          <a:xfrm>
            <a:off x="0" y="1515101"/>
            <a:ext cx="4084765" cy="5342899"/>
          </a:xfrm>
          <a:prstGeom prst="rect">
            <a:avLst/>
          </a:prstGeom>
          <a:solidFill>
            <a:srgbClr val="002B69"/>
          </a:solidFill>
          <a:ln>
            <a:noFill/>
          </a:ln>
        </p:spPr>
        <p:txBody>
          <a:bodyPr spcFirstLastPara="1" wrap="square" lIns="365750" tIns="640075" rIns="5486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Arial"/>
                <a:ea typeface="Arial"/>
                <a:cs typeface="Arial"/>
                <a:sym typeface="Arial"/>
              </a:rPr>
              <a:t>A structured process / activity to provide PIs with meaningful feedback on their grant proposals prior to submission.</a:t>
            </a:r>
            <a:endParaRPr sz="1400" b="0" i="0" u="none" strike="noStrike" cap="none">
              <a:solidFill>
                <a:srgbClr val="000000"/>
              </a:solidFill>
              <a:latin typeface="Arial"/>
              <a:ea typeface="Arial"/>
              <a:cs typeface="Arial"/>
              <a:sym typeface="Arial"/>
            </a:endParaRPr>
          </a:p>
        </p:txBody>
      </p:sp>
      <p:grpSp>
        <p:nvGrpSpPr>
          <p:cNvPr id="253" name="Google Shape;253;gf3ccb6bff2_3_43"/>
          <p:cNvGrpSpPr/>
          <p:nvPr/>
        </p:nvGrpSpPr>
        <p:grpSpPr>
          <a:xfrm flipH="1">
            <a:off x="8295499" y="1908961"/>
            <a:ext cx="3566160" cy="4386076"/>
            <a:chOff x="4425162" y="2170733"/>
            <a:chExt cx="3277156" cy="4386076"/>
          </a:xfrm>
        </p:grpSpPr>
        <p:sp>
          <p:nvSpPr>
            <p:cNvPr id="254" name="Google Shape;254;gf3ccb6bff2_3_43"/>
            <p:cNvSpPr/>
            <p:nvPr/>
          </p:nvSpPr>
          <p:spPr>
            <a:xfrm>
              <a:off x="4425162" y="2170733"/>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Internal / Cohort Peers</a:t>
              </a:r>
              <a:endParaRPr sz="1800" b="1" i="0" u="none" strike="noStrike" cap="none">
                <a:solidFill>
                  <a:srgbClr val="000000"/>
                </a:solidFill>
                <a:latin typeface="Arial"/>
                <a:ea typeface="Arial"/>
                <a:cs typeface="Arial"/>
                <a:sym typeface="Arial"/>
              </a:endParaRPr>
            </a:p>
          </p:txBody>
        </p:sp>
        <p:sp>
          <p:nvSpPr>
            <p:cNvPr id="255" name="Google Shape;255;gf3ccb6bff2_3_43"/>
            <p:cNvSpPr/>
            <p:nvPr/>
          </p:nvSpPr>
          <p:spPr>
            <a:xfrm>
              <a:off x="4425162" y="2732252"/>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Overall</a:t>
              </a:r>
              <a:endParaRPr sz="1800" b="1" i="0" u="none" strike="noStrike" cap="none">
                <a:solidFill>
                  <a:srgbClr val="000000"/>
                </a:solidFill>
                <a:latin typeface="Arial"/>
                <a:ea typeface="Arial"/>
                <a:cs typeface="Arial"/>
                <a:sym typeface="Arial"/>
              </a:endParaRPr>
            </a:p>
          </p:txBody>
        </p:sp>
        <p:sp>
          <p:nvSpPr>
            <p:cNvPr id="256" name="Google Shape;256;gf3ccb6bff2_3_43"/>
            <p:cNvSpPr/>
            <p:nvPr/>
          </p:nvSpPr>
          <p:spPr>
            <a:xfrm>
              <a:off x="4425162" y="3292016"/>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Compliance</a:t>
              </a:r>
              <a:endParaRPr sz="1800" b="1" i="0" u="none" strike="noStrike" cap="none">
                <a:solidFill>
                  <a:srgbClr val="000000"/>
                </a:solidFill>
                <a:latin typeface="Arial"/>
                <a:ea typeface="Arial"/>
                <a:cs typeface="Arial"/>
                <a:sym typeface="Arial"/>
              </a:endParaRPr>
            </a:p>
          </p:txBody>
        </p:sp>
        <p:sp>
          <p:nvSpPr>
            <p:cNvPr id="257" name="Google Shape;257;gf3ccb6bff2_3_43"/>
            <p:cNvSpPr/>
            <p:nvPr/>
          </p:nvSpPr>
          <p:spPr>
            <a:xfrm>
              <a:off x="4425162" y="3853535"/>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Individual</a:t>
              </a:r>
              <a:endParaRPr sz="1800" b="1" i="0" u="none" strike="noStrike" cap="none">
                <a:solidFill>
                  <a:srgbClr val="000000"/>
                </a:solidFill>
                <a:latin typeface="Arial"/>
                <a:ea typeface="Arial"/>
                <a:cs typeface="Arial"/>
                <a:sym typeface="Arial"/>
              </a:endParaRPr>
            </a:p>
          </p:txBody>
        </p:sp>
        <p:sp>
          <p:nvSpPr>
            <p:cNvPr id="258" name="Google Shape;258;gf3ccb6bff2_3_43"/>
            <p:cNvSpPr/>
            <p:nvPr/>
          </p:nvSpPr>
          <p:spPr>
            <a:xfrm>
              <a:off x="4425162" y="4415054"/>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Volunteer</a:t>
              </a:r>
              <a:endParaRPr sz="1800" b="1" i="0" u="none" strike="noStrike" cap="none">
                <a:solidFill>
                  <a:srgbClr val="000000"/>
                </a:solidFill>
                <a:latin typeface="Arial"/>
                <a:ea typeface="Arial"/>
                <a:cs typeface="Arial"/>
                <a:sym typeface="Arial"/>
              </a:endParaRPr>
            </a:p>
          </p:txBody>
        </p:sp>
        <p:sp>
          <p:nvSpPr>
            <p:cNvPr id="259" name="Google Shape;259;gf3ccb6bff2_3_43"/>
            <p:cNvSpPr/>
            <p:nvPr/>
          </p:nvSpPr>
          <p:spPr>
            <a:xfrm>
              <a:off x="4425162" y="4976573"/>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Asynchronous</a:t>
              </a:r>
              <a:endParaRPr sz="1800" b="1" i="0" u="none" strike="noStrike" cap="none">
                <a:solidFill>
                  <a:srgbClr val="000000"/>
                </a:solidFill>
                <a:latin typeface="Arial"/>
                <a:ea typeface="Arial"/>
                <a:cs typeface="Arial"/>
                <a:sym typeface="Arial"/>
              </a:endParaRPr>
            </a:p>
          </p:txBody>
        </p:sp>
        <p:sp>
          <p:nvSpPr>
            <p:cNvPr id="260" name="Google Shape;260;gf3ccb6bff2_3_43"/>
            <p:cNvSpPr/>
            <p:nvPr/>
          </p:nvSpPr>
          <p:spPr>
            <a:xfrm>
              <a:off x="4425162" y="5538092"/>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Interactive </a:t>
              </a:r>
              <a:endParaRPr sz="1800" b="1" i="0" u="none" strike="noStrike" cap="none">
                <a:solidFill>
                  <a:srgbClr val="000000"/>
                </a:solidFill>
                <a:latin typeface="Arial"/>
                <a:ea typeface="Arial"/>
                <a:cs typeface="Arial"/>
                <a:sym typeface="Arial"/>
              </a:endParaRPr>
            </a:p>
          </p:txBody>
        </p:sp>
        <p:sp>
          <p:nvSpPr>
            <p:cNvPr id="261" name="Google Shape;261;gf3ccb6bff2_3_43"/>
            <p:cNvSpPr/>
            <p:nvPr/>
          </p:nvSpPr>
          <p:spPr>
            <a:xfrm>
              <a:off x="4425162" y="6099609"/>
              <a:ext cx="3277156" cy="457200"/>
            </a:xfrm>
            <a:prstGeom prst="homePlate">
              <a:avLst>
                <a:gd name="adj" fmla="val 50000"/>
              </a:avLst>
            </a:prstGeom>
            <a:solidFill>
              <a:srgbClr val="F2F2F2"/>
            </a:solidFill>
            <a:ln>
              <a:noFill/>
            </a:ln>
            <a:effectLst>
              <a:outerShdw blurRad="50800" dist="38100" dir="2700000" algn="tl" rotWithShape="0">
                <a:srgbClr val="000000">
                  <a:alpha val="40000"/>
                </a:srgbClr>
              </a:outerShdw>
            </a:effectLst>
          </p:spPr>
          <p:txBody>
            <a:bodyPr spcFirstLastPara="1" wrap="square" lIns="91425" tIns="94700" rIns="94700" bIns="9470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Critical</a:t>
              </a:r>
              <a:endParaRPr sz="1800" b="1" i="0" u="none" strike="noStrike" cap="none">
                <a:solidFill>
                  <a:srgbClr val="000000"/>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11e1b9cd22a_0_13"/>
          <p:cNvSpPr txBox="1">
            <a:spLocks noGrp="1"/>
          </p:cNvSpPr>
          <p:nvPr>
            <p:ph type="title"/>
          </p:nvPr>
        </p:nvSpPr>
        <p:spPr>
          <a:xfrm>
            <a:off x="525500" y="278235"/>
            <a:ext cx="10711500" cy="72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2060"/>
              </a:buClr>
              <a:buSzPts val="3000"/>
              <a:buFont typeface="Arial Narrow"/>
              <a:buNone/>
            </a:pPr>
            <a:r>
              <a:rPr lang="en-US">
                <a:solidFill>
                  <a:srgbClr val="002060"/>
                </a:solidFill>
                <a:latin typeface="Arial Black"/>
                <a:ea typeface="Arial Black"/>
                <a:cs typeface="Arial Black"/>
                <a:sym typeface="Arial Black"/>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Similarities and differences</a:t>
            </a:r>
            <a:endParaRPr>
              <a:latin typeface="Arial Black"/>
              <a:ea typeface="Arial Black"/>
              <a:cs typeface="Arial Black"/>
              <a:sym typeface="Arial Black"/>
            </a:endParaRPr>
          </a:p>
        </p:txBody>
      </p:sp>
      <p:sp>
        <p:nvSpPr>
          <p:cNvPr id="267" name="Google Shape;267;g11e1b9cd22a_0_13"/>
          <p:cNvSpPr txBox="1">
            <a:spLocks noGrp="1"/>
          </p:cNvSpPr>
          <p:nvPr>
            <p:ph type="body" idx="2"/>
          </p:nvPr>
        </p:nvSpPr>
        <p:spPr>
          <a:xfrm>
            <a:off x="526183" y="966464"/>
            <a:ext cx="10710900" cy="412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ts val="2300"/>
              <a:buNone/>
            </a:pPr>
            <a:r>
              <a:rPr lang="en-US"/>
              <a:t>Our approaches</a:t>
            </a:r>
            <a:endParaRPr/>
          </a:p>
        </p:txBody>
      </p:sp>
      <p:graphicFrame>
        <p:nvGraphicFramePr>
          <p:cNvPr id="268" name="Google Shape;268;g11e1b9cd22a_0_13"/>
          <p:cNvGraphicFramePr/>
          <p:nvPr/>
        </p:nvGraphicFramePr>
        <p:xfrm>
          <a:off x="535290" y="1875521"/>
          <a:ext cx="3000000" cy="3000000"/>
        </p:xfrm>
        <a:graphic>
          <a:graphicData uri="http://schemas.openxmlformats.org/drawingml/2006/table">
            <a:tbl>
              <a:tblPr firstRow="1" bandRow="1">
                <a:noFill/>
                <a:tableStyleId>{4C2545E7-A972-41E5-B455-789FEA9486B8}</a:tableStyleId>
              </a:tblPr>
              <a:tblGrid>
                <a:gridCol w="3602875">
                  <a:extLst>
                    <a:ext uri="{9D8B030D-6E8A-4147-A177-3AD203B41FA5}">
                      <a16:colId xmlns:a16="http://schemas.microsoft.com/office/drawing/2014/main" val="20000"/>
                    </a:ext>
                  </a:extLst>
                </a:gridCol>
                <a:gridCol w="7518550">
                  <a:extLst>
                    <a:ext uri="{9D8B030D-6E8A-4147-A177-3AD203B41FA5}">
                      <a16:colId xmlns:a16="http://schemas.microsoft.com/office/drawing/2014/main" val="20001"/>
                    </a:ext>
                  </a:extLst>
                </a:gridCol>
              </a:tblGrid>
              <a:tr h="897050">
                <a:tc>
                  <a:txBody>
                    <a:bodyPr/>
                    <a:lstStyle/>
                    <a:p>
                      <a:pPr marL="0" marR="0" lvl="0" indent="0" algn="ctr" rtl="0">
                        <a:lnSpc>
                          <a:spcPct val="100000"/>
                        </a:lnSpc>
                        <a:spcBef>
                          <a:spcPts val="0"/>
                        </a:spcBef>
                        <a:spcAft>
                          <a:spcPts val="0"/>
                        </a:spcAft>
                        <a:buClr>
                          <a:srgbClr val="000000"/>
                        </a:buClr>
                        <a:buSzPts val="2000"/>
                        <a:buFont typeface="Arial"/>
                        <a:buNone/>
                      </a:pPr>
                      <a:r>
                        <a:rPr lang="en-US" sz="2000" b="1" u="none" strike="noStrike" cap="none">
                          <a:solidFill>
                            <a:schemeClr val="lt1"/>
                          </a:solidFill>
                        </a:rPr>
                        <a:t>Why did you do it? </a:t>
                      </a:r>
                      <a:endParaRPr sz="2000" b="1" u="none" strike="noStrike" cap="none">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u="none" strike="noStrike" cap="none">
                          <a:solidFill>
                            <a:srgbClr val="000000"/>
                          </a:solidFill>
                        </a:rPr>
                        <a:t>Motivation and drivers for the mock review</a:t>
                      </a:r>
                      <a:endParaRPr sz="1400" u="none" strike="noStrike" cap="none"/>
                    </a:p>
                  </a:txBody>
                  <a:tcPr marL="274325"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897050">
                <a:tc>
                  <a:txBody>
                    <a:bodyPr/>
                    <a:lstStyle/>
                    <a:p>
                      <a:pPr marL="0" marR="0" lvl="0" indent="0" algn="ctr" rtl="0">
                        <a:lnSpc>
                          <a:spcPct val="100000"/>
                        </a:lnSpc>
                        <a:spcBef>
                          <a:spcPts val="0"/>
                        </a:spcBef>
                        <a:spcAft>
                          <a:spcPts val="0"/>
                        </a:spcAft>
                        <a:buClr>
                          <a:srgbClr val="000000"/>
                        </a:buClr>
                        <a:buSzPts val="2000"/>
                        <a:buFont typeface="Arial"/>
                        <a:buNone/>
                      </a:pPr>
                      <a:r>
                        <a:rPr lang="en-US" sz="2000" b="1" u="none" strike="noStrike" cap="none">
                          <a:solidFill>
                            <a:schemeClr val="lt1"/>
                          </a:solidFill>
                        </a:rPr>
                        <a:t>How did you do it? </a:t>
                      </a:r>
                      <a:endParaRPr sz="2000" b="1" u="none" strike="noStrike" cap="none">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u="none" strike="noStrike" cap="none">
                          <a:solidFill>
                            <a:srgbClr val="000000"/>
                          </a:solidFill>
                        </a:rPr>
                        <a:t>Implementation and design of the mock review</a:t>
                      </a:r>
                      <a:endParaRPr sz="1400" u="none" strike="noStrike" cap="none"/>
                    </a:p>
                  </a:txBody>
                  <a:tcPr marL="274325"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897050">
                <a:tc>
                  <a:txBody>
                    <a:bodyPr/>
                    <a:lstStyle/>
                    <a:p>
                      <a:pPr marL="0" marR="0" lvl="0" indent="0" algn="ctr" rtl="0">
                        <a:lnSpc>
                          <a:spcPct val="100000"/>
                        </a:lnSpc>
                        <a:spcBef>
                          <a:spcPts val="0"/>
                        </a:spcBef>
                        <a:spcAft>
                          <a:spcPts val="0"/>
                        </a:spcAft>
                        <a:buClr>
                          <a:srgbClr val="000000"/>
                        </a:buClr>
                        <a:buSzPts val="2000"/>
                        <a:buFont typeface="Arial"/>
                        <a:buNone/>
                      </a:pPr>
                      <a:r>
                        <a:rPr lang="en-US" sz="2000" b="1" u="none" strike="noStrike" cap="none">
                          <a:solidFill>
                            <a:schemeClr val="lt1"/>
                          </a:solidFill>
                        </a:rPr>
                        <a:t>What were the outcomes? </a:t>
                      </a:r>
                      <a:endParaRPr sz="2000" b="1" u="none" strike="noStrike" cap="none">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u="none" strike="noStrike" cap="none">
                          <a:solidFill>
                            <a:srgbClr val="000000"/>
                          </a:solidFill>
                        </a:rPr>
                        <a:t>Feedback, results, and impacts of the mock review</a:t>
                      </a:r>
                      <a:endParaRPr sz="1400" u="none" strike="noStrike" cap="none"/>
                    </a:p>
                  </a:txBody>
                  <a:tcPr marL="274325"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97050">
                <a:tc>
                  <a:txBody>
                    <a:bodyPr/>
                    <a:lstStyle/>
                    <a:p>
                      <a:pPr marL="0" marR="0" lvl="0" indent="0" algn="ctr" rtl="0">
                        <a:lnSpc>
                          <a:spcPct val="100000"/>
                        </a:lnSpc>
                        <a:spcBef>
                          <a:spcPts val="0"/>
                        </a:spcBef>
                        <a:spcAft>
                          <a:spcPts val="0"/>
                        </a:spcAft>
                        <a:buClr>
                          <a:srgbClr val="000000"/>
                        </a:buClr>
                        <a:buSzPts val="2000"/>
                        <a:buFont typeface="Arial"/>
                        <a:buNone/>
                      </a:pPr>
                      <a:r>
                        <a:rPr lang="en-US" sz="2000" b="1" u="none" strike="noStrike" cap="none">
                          <a:solidFill>
                            <a:schemeClr val="lt1"/>
                          </a:solidFill>
                        </a:rPr>
                        <a:t>What did you learn?</a:t>
                      </a:r>
                      <a:endParaRPr sz="1400" u="none" strike="noStrike" cap="none"/>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u="none" strike="noStrike" cap="none">
                          <a:solidFill>
                            <a:srgbClr val="000000"/>
                          </a:solidFill>
                        </a:rPr>
                        <a:t>Lessons learned and recommendations</a:t>
                      </a:r>
                      <a:endParaRPr sz="1400" u="none" strike="noStrike" cap="none"/>
                    </a:p>
                  </a:txBody>
                  <a:tcPr marL="274325"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r h="897050">
                <a:tc>
                  <a:txBody>
                    <a:bodyPr/>
                    <a:lstStyle/>
                    <a:p>
                      <a:pPr marL="0" marR="0" lvl="0" indent="0" algn="ctr" rtl="0">
                        <a:lnSpc>
                          <a:spcPct val="100000"/>
                        </a:lnSpc>
                        <a:spcBef>
                          <a:spcPts val="0"/>
                        </a:spcBef>
                        <a:spcAft>
                          <a:spcPts val="0"/>
                        </a:spcAft>
                        <a:buClr>
                          <a:srgbClr val="000000"/>
                        </a:buClr>
                        <a:buSzPts val="2000"/>
                        <a:buFont typeface="Arial"/>
                        <a:buNone/>
                      </a:pPr>
                      <a:r>
                        <a:rPr lang="en-US" sz="2000" b="1" u="none" strike="noStrike" cap="none">
                          <a:solidFill>
                            <a:schemeClr val="lt1"/>
                          </a:solidFill>
                        </a:rPr>
                        <a:t>Resources</a:t>
                      </a:r>
                      <a:endParaRPr sz="1400" u="none" strike="noStrike" cap="none"/>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2060"/>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u="none" strike="noStrike" cap="none">
                          <a:solidFill>
                            <a:srgbClr val="000000"/>
                          </a:solidFill>
                        </a:rPr>
                        <a:t>Literature, toolkits, models, and templates for adaptation</a:t>
                      </a:r>
                      <a:endParaRPr sz="1400" u="none" strike="noStrike" cap="none"/>
                    </a:p>
                  </a:txBody>
                  <a:tcPr marL="274325"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bl>
          </a:graphicData>
        </a:graphic>
      </p:graphicFrame>
      <p:sp>
        <p:nvSpPr>
          <p:cNvPr id="269" name="Google Shape;269;g11e1b9cd22a_0_13"/>
          <p:cNvSpPr/>
          <p:nvPr/>
        </p:nvSpPr>
        <p:spPr>
          <a:xfrm rot="5400000">
            <a:off x="4030702" y="2267311"/>
            <a:ext cx="365760" cy="182880"/>
          </a:xfrm>
          <a:prstGeom prst="triangle">
            <a:avLst>
              <a:gd name="adj" fmla="val 50000"/>
            </a:avLst>
          </a:prstGeom>
          <a:solidFill>
            <a:srgbClr val="00206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0" name="Google Shape;270;g11e1b9cd22a_0_13"/>
          <p:cNvSpPr/>
          <p:nvPr/>
        </p:nvSpPr>
        <p:spPr>
          <a:xfrm rot="5400000">
            <a:off x="4030702" y="3158531"/>
            <a:ext cx="365760" cy="182880"/>
          </a:xfrm>
          <a:prstGeom prst="triangle">
            <a:avLst>
              <a:gd name="adj" fmla="val 50000"/>
            </a:avLst>
          </a:prstGeom>
          <a:solidFill>
            <a:srgbClr val="00206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1" name="Google Shape;271;g11e1b9cd22a_0_13"/>
          <p:cNvSpPr/>
          <p:nvPr/>
        </p:nvSpPr>
        <p:spPr>
          <a:xfrm rot="5400000">
            <a:off x="4030702" y="4049751"/>
            <a:ext cx="365760" cy="182880"/>
          </a:xfrm>
          <a:prstGeom prst="triangle">
            <a:avLst>
              <a:gd name="adj" fmla="val 50000"/>
            </a:avLst>
          </a:prstGeom>
          <a:solidFill>
            <a:srgbClr val="00206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2" name="Google Shape;272;g11e1b9cd22a_0_13"/>
          <p:cNvSpPr/>
          <p:nvPr/>
        </p:nvSpPr>
        <p:spPr>
          <a:xfrm rot="5400000">
            <a:off x="4030702" y="4940971"/>
            <a:ext cx="365760" cy="182880"/>
          </a:xfrm>
          <a:prstGeom prst="triangle">
            <a:avLst>
              <a:gd name="adj" fmla="val 50000"/>
            </a:avLst>
          </a:prstGeom>
          <a:solidFill>
            <a:srgbClr val="00206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3" name="Google Shape;273;g11e1b9cd22a_0_13"/>
          <p:cNvSpPr/>
          <p:nvPr/>
        </p:nvSpPr>
        <p:spPr>
          <a:xfrm rot="5400000">
            <a:off x="4030702" y="5832189"/>
            <a:ext cx="365760" cy="182880"/>
          </a:xfrm>
          <a:prstGeom prst="triangle">
            <a:avLst>
              <a:gd name="adj" fmla="val 50000"/>
            </a:avLst>
          </a:prstGeom>
          <a:solidFill>
            <a:srgbClr val="00206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ADE"/>
      </a:lt2>
      <a:accent1>
        <a:srgbClr val="5587D5"/>
      </a:accent1>
      <a:accent2>
        <a:srgbClr val="034C8B"/>
      </a:accent2>
      <a:accent3>
        <a:srgbClr val="6667AB"/>
      </a:accent3>
      <a:accent4>
        <a:srgbClr val="B3832F"/>
      </a:accent4>
      <a:accent5>
        <a:srgbClr val="A1CAC9"/>
      </a:accent5>
      <a:accent6>
        <a:srgbClr val="CFBF54"/>
      </a:accent6>
      <a:hlink>
        <a:srgbClr val="034C8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49">
      <a:dk1>
        <a:srgbClr val="000000"/>
      </a:dk1>
      <a:lt1>
        <a:srgbClr val="FFFFFF"/>
      </a:lt1>
      <a:dk2>
        <a:srgbClr val="454D55"/>
      </a:dk2>
      <a:lt2>
        <a:srgbClr val="808080"/>
      </a:lt2>
      <a:accent1>
        <a:srgbClr val="8C6239"/>
      </a:accent1>
      <a:accent2>
        <a:srgbClr val="A67C52"/>
      </a:accent2>
      <a:accent3>
        <a:srgbClr val="C69C6D"/>
      </a:accent3>
      <a:accent4>
        <a:srgbClr val="E6E6E6"/>
      </a:accent4>
      <a:accent5>
        <a:srgbClr val="CCCCCC"/>
      </a:accent5>
      <a:accent6>
        <a:srgbClr val="70AD47"/>
      </a:accent6>
      <a:hlink>
        <a:srgbClr val="808080"/>
      </a:hlink>
      <a:folHlink>
        <a:srgbClr val="808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6455</Words>
  <Application>Microsoft Office PowerPoint</Application>
  <PresentationFormat>Widescreen</PresentationFormat>
  <Paragraphs>579</Paragraphs>
  <Slides>36</Slides>
  <Notes>36</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36</vt:i4>
      </vt:variant>
    </vt:vector>
  </HeadingPairs>
  <TitlesOfParts>
    <vt:vector size="49" baseType="lpstr">
      <vt:lpstr>Arial</vt:lpstr>
      <vt:lpstr>Calibri</vt:lpstr>
      <vt:lpstr>Stardos Stencil</vt:lpstr>
      <vt:lpstr>Roboto</vt:lpstr>
      <vt:lpstr>Arial Narrow</vt:lpstr>
      <vt:lpstr>Arial Black</vt:lpstr>
      <vt:lpstr>Times New Roman</vt:lpstr>
      <vt:lpstr>Tahoma</vt:lpstr>
      <vt:lpstr>Arial Nova</vt:lpstr>
      <vt:lpstr>Arvo</vt:lpstr>
      <vt:lpstr>Noto Sans Symbols</vt:lpstr>
      <vt:lpstr>Simple Light</vt:lpstr>
      <vt:lpstr>Office Theme</vt:lpstr>
      <vt:lpstr>NSF CAREER Mock Review Panels Strategies for Success</vt:lpstr>
      <vt:lpstr>PowerPoint Presentation</vt:lpstr>
      <vt:lpstr>PowerPoint Presentation</vt:lpstr>
      <vt:lpstr>PowerPoint Presentation</vt:lpstr>
      <vt:lpstr>What is NSF CAREER?</vt:lpstr>
      <vt:lpstr>PowerPoint Presentation</vt:lpstr>
      <vt:lpstr>PowerPoint Presentation</vt:lpstr>
      <vt:lpstr>How do you define “mock review”?</vt:lpstr>
      <vt:lpstr>Similarities and differences</vt:lpstr>
      <vt:lpstr>PowerPoint Presentation</vt:lpstr>
      <vt:lpstr>Why include “mock review”?</vt:lpstr>
      <vt:lpstr>Why include “mock review”?</vt:lpstr>
      <vt:lpstr>Why include “mock review”?</vt:lpstr>
      <vt:lpstr>PowerPoint Presentation</vt:lpstr>
      <vt:lpstr>PowerPoint Presentation</vt:lpstr>
      <vt:lpstr>How does “mock review” fit in overall programming?</vt:lpstr>
      <vt:lpstr>How does “mock review” fit in overall programming?</vt:lpstr>
      <vt:lpstr>How does “mock review” fit in overall programming?</vt:lpstr>
      <vt:lpstr>PowerPoint Presentation</vt:lpstr>
      <vt:lpstr>PowerPoint Presentation</vt:lpstr>
      <vt:lpstr>PowerPoint Presentation</vt:lpstr>
      <vt:lpstr>Is mock review associated with higher success rates?</vt:lpstr>
      <vt:lpstr>Is mock review associated with higher success rates?</vt:lpstr>
      <vt:lpstr>PowerPoint Presentation</vt:lpstr>
      <vt:lpstr>Does mock review enhance faculty skills and satisfaction? </vt:lpstr>
      <vt:lpstr>Does mock review enable us to reach greater #s of departments?</vt:lpstr>
      <vt:lpstr>Pre-Workshop Evaluation</vt:lpstr>
      <vt:lpstr>Post-Workshop Evaluation</vt:lpstr>
      <vt:lpstr>Post-Workshop Evaluation</vt:lpstr>
      <vt:lpstr>PowerPoint Presentation</vt:lpstr>
      <vt:lpstr>PowerPoint Presentation</vt:lpstr>
      <vt:lpstr>PowerPoint Presentation</vt:lpstr>
      <vt:lpstr>PowerPoint Presentation</vt:lpstr>
      <vt:lpstr>PowerPoint Presentation</vt:lpstr>
      <vt:lpstr>Questions?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NSF CAREER Mock Review Panels Strategies for Success</dc:title>
  <dc:creator>Elizabeth A Festa</dc:creator>
  <cp:lastModifiedBy>Elizabeth A Festa</cp:lastModifiedBy>
  <cp:revision>1</cp:revision>
  <dcterms:created xsi:type="dcterms:W3CDTF">2022-02-17T17:22:02Z</dcterms:created>
  <dcterms:modified xsi:type="dcterms:W3CDTF">2022-04-27T13:20:41Z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