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81" r:id="rId3"/>
    <p:sldId id="261" r:id="rId4"/>
    <p:sldId id="295" r:id="rId5"/>
    <p:sldId id="260" r:id="rId6"/>
    <p:sldId id="278" r:id="rId7"/>
    <p:sldId id="280" r:id="rId8"/>
    <p:sldId id="296" r:id="rId9"/>
    <p:sldId id="294" r:id="rId10"/>
    <p:sldId id="292" r:id="rId11"/>
    <p:sldId id="290" r:id="rId12"/>
    <p:sldId id="262" r:id="rId13"/>
    <p:sldId id="263" r:id="rId14"/>
    <p:sldId id="285" r:id="rId15"/>
    <p:sldId id="284" r:id="rId16"/>
    <p:sldId id="264" r:id="rId17"/>
    <p:sldId id="288" r:id="rId18"/>
    <p:sldId id="266" r:id="rId19"/>
    <p:sldId id="283" r:id="rId20"/>
    <p:sldId id="289" r:id="rId21"/>
    <p:sldId id="276" r:id="rId22"/>
    <p:sldId id="286" r:id="rId23"/>
    <p:sldId id="291" r:id="rId24"/>
    <p:sldId id="297" r:id="rId25"/>
    <p:sldId id="293" r:id="rId26"/>
    <p:sldId id="273" r:id="rId27"/>
    <p:sldId id="272" r:id="rId28"/>
    <p:sldId id="270" r:id="rId29"/>
    <p:sldId id="277" r:id="rId30"/>
    <p:sldId id="27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35" autoAdjust="0"/>
  </p:normalViewPr>
  <p:slideViewPr>
    <p:cSldViewPr>
      <p:cViewPr varScale="1">
        <p:scale>
          <a:sx n="70" d="100"/>
          <a:sy n="70" d="100"/>
        </p:scale>
        <p:origin x="1128" y="4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6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796A9-2F68-420C-9B15-F90355653A0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8D569-4FD3-4B16-AA94-F808A86D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96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might be harder and</a:t>
            </a:r>
            <a:r>
              <a:rPr lang="en-US" baseline="0" dirty="0"/>
              <a:t> scarier before it gets better. Talk about a lot of contributors and approaches, try not to get overwhelmed, but just see if a few things jump out at you as being particularly relevant to your situation and perhaps represent things you might consider immediately.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D569-4FD3-4B16-AA94-F808A86DBD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89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Untreated chronic stress </a:t>
            </a:r>
            <a:r>
              <a:rPr lang="en-US" dirty="0">
                <a:sym typeface="Wingdings" panose="05000000000000000000" pitchFamily="2" charset="2"/>
              </a:rPr>
              <a:t> serious </a:t>
            </a:r>
            <a:r>
              <a:rPr lang="en-US" dirty="0"/>
              <a:t>physical and psychological difficulties 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88D569-4FD3-4B16-AA94-F808A86DBD1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244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It takes double or triple the time to regain full concentration.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88D569-4FD3-4B16-AA94-F808A86DBD1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29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“Horizontal” to-dos catalog across all your projects or activities (finish this grant, visit family, celebrate a birthday…).</a:t>
            </a:r>
          </a:p>
          <a:p>
            <a:r>
              <a:rPr lang="en-US" dirty="0"/>
              <a:t>“Vertical” to-dos catalog steps or sub-activities necessary to each major project (talk with spouse about gift choices, send party invitations, go to store to buy gift and card, wrap present, get cake, clean house…).</a:t>
            </a:r>
          </a:p>
          <a:p>
            <a:r>
              <a:rPr lang="en-US" dirty="0"/>
              <a:t>“Next-step” is just the very next step in any activity or sub-activity, and provides the clearest and cleanest to-do list (sweep, vacuum, dust, clean half bath, clean guest bath…).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D569-4FD3-4B16-AA94-F808A86DBD1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407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exercise with “time to recover”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D569-4FD3-4B16-AA94-F808A86DBD1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719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82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4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0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93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162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67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669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37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405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59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330B9-750D-4791-B9C4-E4F2D2F9E960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FC4F1-D6AF-4B89-9956-7E620CC3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8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aitbutwhy.com/2013/10/why-procrastinators-procrastinate.html" TargetMode="External"/><Relationship Id="rId2" Type="http://schemas.openxmlformats.org/officeDocument/2006/relationships/hyperlink" Target="http://waitbutwhy.com/2015/03/procrastination-matri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joanna.downer@duke.edu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health.ucsd.edu/specialties/mindfulness/Pages/default.aspx" TargetMode="External"/><Relationship Id="rId2" Type="http://schemas.openxmlformats.org/officeDocument/2006/relationships/hyperlink" Target="http://www.helpguide.org/harvard/benefits-of-mindfulnes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ukeintegrativemedicine.org/programs-training/public/mindfulness-based-stressed-reduction-distance-learning/" TargetMode="External"/><Relationship Id="rId5" Type="http://schemas.openxmlformats.org/officeDocument/2006/relationships/hyperlink" Target="https://www.dukeintegrativemedicine.org/programs-training/public/mindfulness-based-stress-reduction/" TargetMode="External"/><Relationship Id="rId4" Type="http://schemas.openxmlformats.org/officeDocument/2006/relationships/hyperlink" Target="https://health.ucsd.edu/specialties/mindfulness/resources/Pages/default.aspx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pas.duke.edu/stress.php" TargetMode="External"/><Relationship Id="rId3" Type="http://schemas.openxmlformats.org/officeDocument/2006/relationships/hyperlink" Target="http://misplacedbrit.com/depression/recovering-from-burnout-or-depression-an-a-z/" TargetMode="External"/><Relationship Id="rId7" Type="http://schemas.openxmlformats.org/officeDocument/2006/relationships/hyperlink" Target="http://www.cnn.com/2017/01/18/health/no-worries-wisdom-project/index.html" TargetMode="External"/><Relationship Id="rId2" Type="http://schemas.openxmlformats.org/officeDocument/2006/relationships/hyperlink" Target="https://www.psychologytoday.com/blog/high-octane-women/201104/overcoming-burnou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yoclinic.org/healthy-lifestyle/adult-health/in-depth/art-20046642" TargetMode="External"/><Relationship Id="rId11" Type="http://schemas.openxmlformats.org/officeDocument/2006/relationships/hyperlink" Target="http://www.proqol.org/uploads/ProQOL_5_English_Self-Score_3-2012.pdf" TargetMode="External"/><Relationship Id="rId5" Type="http://schemas.openxmlformats.org/officeDocument/2006/relationships/hyperlink" Target="http://www.helpguide.org/harvard/benefits-of-mindfulness.htm" TargetMode="External"/><Relationship Id="rId10" Type="http://schemas.openxmlformats.org/officeDocument/2006/relationships/hyperlink" Target="http://www.proqol.org/Home_Page.php" TargetMode="External"/><Relationship Id="rId4" Type="http://schemas.openxmlformats.org/officeDocument/2006/relationships/hyperlink" Target="http://www.helpguide.org/articles/stress/preventing-burnout.htm" TargetMode="External"/><Relationship Id="rId9" Type="http://schemas.openxmlformats.org/officeDocument/2006/relationships/hyperlink" Target="https://www.nimh.nih.gov/health/publications/stress/index.shtml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enan-flagler.unc.edu/~/media/Files/documents/executive-development/unc-white-paper-bringing-mindfulness-to-the-workplace_final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hbr.org/2014/03/mindfulness-in-the-age-of-complexity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roqol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svg.org/why-question-mark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>
            <a:noAutofit/>
          </a:bodyPr>
          <a:lstStyle/>
          <a:p>
            <a:r>
              <a:rPr lang="en-US" dirty="0"/>
              <a:t>Reducing Stress and Preventing Burnout for Research Development Professionals</a:t>
            </a:r>
            <a:endParaRPr lang="en-US" sz="3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352800"/>
            <a:ext cx="7467600" cy="2057400"/>
          </a:xfrm>
        </p:spPr>
        <p:txBody>
          <a:bodyPr>
            <a:noAutofit/>
          </a:bodyPr>
          <a:lstStyle/>
          <a:p>
            <a:r>
              <a:rPr lang="en-US" sz="2000">
                <a:solidFill>
                  <a:schemeClr val="tx1"/>
                </a:solidFill>
              </a:rPr>
              <a:t>11:00 am - 12:30 pm ET</a:t>
            </a:r>
          </a:p>
          <a:p>
            <a:r>
              <a:rPr lang="en-US" sz="2000" dirty="0">
                <a:solidFill>
                  <a:schemeClr val="tx1"/>
                </a:solidFill>
              </a:rPr>
              <a:t>April 26, 2022</a:t>
            </a:r>
          </a:p>
          <a:p>
            <a:r>
              <a:rPr lang="en-US" sz="2000" dirty="0">
                <a:solidFill>
                  <a:schemeClr val="tx1"/>
                </a:solidFill>
              </a:rPr>
              <a:t>NORDP Conference 2022</a:t>
            </a:r>
          </a:p>
          <a:p>
            <a:r>
              <a:rPr lang="en-US" sz="2000" i="1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Joanna Downer, PhD</a:t>
            </a: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Associate Dean for Research Development,</a:t>
            </a: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Duke University School of Medicine</a:t>
            </a:r>
          </a:p>
        </p:txBody>
      </p:sp>
    </p:spTree>
    <p:extLst>
      <p:ext uri="{BB962C8B-B14F-4D97-AF65-F5344CB8AC3E}">
        <p14:creationId xmlns:p14="http://schemas.microsoft.com/office/powerpoint/2010/main" val="1330579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F9F3-547C-4DD8-98B6-1B896EB4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possible 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123A4-3055-488A-86B4-E5440046E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643" y="1417638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Learn and practice </a:t>
            </a:r>
            <a:r>
              <a:rPr lang="en-US" b="1" dirty="0"/>
              <a:t>mindfulness</a:t>
            </a:r>
            <a:r>
              <a:rPr lang="en-US" dirty="0"/>
              <a:t>-based stress reduction (MBSR)</a:t>
            </a:r>
          </a:p>
          <a:p>
            <a:r>
              <a:rPr lang="en-US" dirty="0"/>
              <a:t>Anticipate and </a:t>
            </a:r>
            <a:r>
              <a:rPr lang="en-US" b="1" dirty="0"/>
              <a:t>plan</a:t>
            </a:r>
            <a:r>
              <a:rPr lang="en-US" dirty="0"/>
              <a:t> for stressful periods</a:t>
            </a:r>
          </a:p>
          <a:p>
            <a:r>
              <a:rPr lang="en-US" dirty="0"/>
              <a:t>Manage </a:t>
            </a:r>
            <a:r>
              <a:rPr lang="en-US" b="1" dirty="0"/>
              <a:t>interruptions</a:t>
            </a:r>
          </a:p>
          <a:p>
            <a:r>
              <a:rPr lang="en-US" dirty="0"/>
              <a:t>Set and maintain </a:t>
            </a:r>
            <a:r>
              <a:rPr lang="en-US" b="1" dirty="0"/>
              <a:t>boundaries</a:t>
            </a:r>
          </a:p>
          <a:p>
            <a:r>
              <a:rPr lang="en-US" dirty="0"/>
              <a:t>Manage </a:t>
            </a:r>
            <a:r>
              <a:rPr lang="en-US" b="1" dirty="0"/>
              <a:t>expectations</a:t>
            </a:r>
          </a:p>
          <a:p>
            <a:r>
              <a:rPr lang="en-US" dirty="0"/>
              <a:t>Create a better to-do</a:t>
            </a:r>
            <a:r>
              <a:rPr lang="en-US" b="1" dirty="0"/>
              <a:t> list </a:t>
            </a:r>
            <a:r>
              <a:rPr lang="en-US" dirty="0"/>
              <a:t>&amp; </a:t>
            </a:r>
            <a:r>
              <a:rPr lang="en-US" b="1" dirty="0"/>
              <a:t>prioritize</a:t>
            </a:r>
            <a:r>
              <a:rPr lang="en-US" dirty="0"/>
              <a:t> effectively</a:t>
            </a:r>
          </a:p>
          <a:p>
            <a:r>
              <a:rPr lang="en-US" dirty="0"/>
              <a:t>Prioritize yourself: </a:t>
            </a:r>
          </a:p>
          <a:p>
            <a:pPr lvl="1"/>
            <a:r>
              <a:rPr lang="en-US" b="1" dirty="0"/>
              <a:t>food, hydration</a:t>
            </a:r>
            <a:r>
              <a:rPr lang="en-US" dirty="0"/>
              <a:t> </a:t>
            </a:r>
          </a:p>
          <a:p>
            <a:pPr lvl="1"/>
            <a:r>
              <a:rPr lang="en-US" b="1" dirty="0"/>
              <a:t>exercise</a:t>
            </a:r>
            <a:r>
              <a:rPr lang="en-US" dirty="0"/>
              <a:t> </a:t>
            </a:r>
          </a:p>
          <a:p>
            <a:pPr lvl="1"/>
            <a:r>
              <a:rPr lang="en-US" b="1" dirty="0"/>
              <a:t>sleep</a:t>
            </a:r>
            <a:r>
              <a:rPr lang="en-US" dirty="0"/>
              <a:t> </a:t>
            </a:r>
          </a:p>
          <a:p>
            <a:pPr lvl="1"/>
            <a:r>
              <a:rPr lang="en-US" b="1" dirty="0"/>
              <a:t>recovery</a:t>
            </a:r>
            <a:r>
              <a:rPr lang="en-US" dirty="0"/>
              <a:t> time</a:t>
            </a:r>
          </a:p>
          <a:p>
            <a:pPr lvl="1"/>
            <a:r>
              <a:rPr lang="en-US" b="1" dirty="0"/>
              <a:t>connect </a:t>
            </a:r>
            <a:r>
              <a:rPr lang="en-US" dirty="0"/>
              <a:t>(with nourishing friends, volunteer work, etc.)</a:t>
            </a:r>
          </a:p>
          <a:p>
            <a:pPr lvl="1"/>
            <a:r>
              <a:rPr lang="en-US" b="1" dirty="0"/>
              <a:t>do something you love to do</a:t>
            </a:r>
            <a:r>
              <a:rPr lang="en-US" dirty="0"/>
              <a:t>!</a:t>
            </a:r>
          </a:p>
          <a:p>
            <a:r>
              <a:rPr lang="en-US" b="1" dirty="0"/>
              <a:t>Get help</a:t>
            </a:r>
            <a:r>
              <a:rPr lang="en-US" dirty="0"/>
              <a:t> (personal, professional, resources, coaching, counseling, etc.)</a:t>
            </a:r>
            <a:endParaRPr lang="en-US" b="1" dirty="0"/>
          </a:p>
          <a:p>
            <a:r>
              <a:rPr lang="en-US" dirty="0"/>
              <a:t>Re-evaluate and re-negotiate your </a:t>
            </a:r>
            <a:r>
              <a:rPr lang="en-US" b="1" dirty="0"/>
              <a:t>responsibilities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 descr="C:\Users\downe010\AppData\Local\Microsoft\Windows\Temporary Internet Files\Content.IE5\Z3YBFR4F\happy-pencil[1].png">
            <a:extLst>
              <a:ext uri="{FF2B5EF4-FFF2-40B4-BE49-F238E27FC236}">
                <a16:creationId xmlns:a16="http://schemas.microsoft.com/office/drawing/2014/main" id="{A67AAC04-2346-4A9B-BEAD-139F4C90B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490963"/>
            <a:ext cx="1219801" cy="121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73FCBB-075A-4838-BFD8-9139740B9E88}"/>
              </a:ext>
            </a:extLst>
          </p:cNvPr>
          <p:cNvSpPr txBox="1"/>
          <p:nvPr/>
        </p:nvSpPr>
        <p:spPr>
          <a:xfrm>
            <a:off x="7467600" y="2133600"/>
            <a:ext cx="1524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In the Chat, identify topics of greatest interest.</a:t>
            </a:r>
          </a:p>
        </p:txBody>
      </p:sp>
    </p:spTree>
    <p:extLst>
      <p:ext uri="{BB962C8B-B14F-4D97-AF65-F5344CB8AC3E}">
        <p14:creationId xmlns:p14="http://schemas.microsoft.com/office/powerpoint/2010/main" val="2263255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Mindfulness: A Few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US" sz="2900" dirty="0"/>
              <a:t>Moment-to-moment, non-judgmental awareness.</a:t>
            </a:r>
            <a:r>
              <a:rPr lang="en-US" sz="2900" b="1" dirty="0"/>
              <a:t> </a:t>
            </a:r>
          </a:p>
          <a:p>
            <a:pPr lvl="1">
              <a:spcBef>
                <a:spcPts val="300"/>
              </a:spcBef>
            </a:pPr>
            <a:r>
              <a:rPr lang="en-US" sz="2200" dirty="0"/>
              <a:t>Balances our logical brain and creative brain.</a:t>
            </a:r>
          </a:p>
          <a:p>
            <a:pPr lvl="1">
              <a:spcBef>
                <a:spcPts val="300"/>
              </a:spcBef>
            </a:pPr>
            <a:r>
              <a:rPr lang="en-US" sz="2200" dirty="0"/>
              <a:t>Allows us to reset &amp; recover each day or throughout the day. </a:t>
            </a:r>
          </a:p>
          <a:p>
            <a:r>
              <a:rPr lang="en-US" sz="2900" dirty="0"/>
              <a:t>“Mindfulness Based Stress Reduction” (MBSR)</a:t>
            </a:r>
          </a:p>
          <a:p>
            <a:pPr lvl="1"/>
            <a:r>
              <a:rPr lang="en-US" sz="2200" dirty="0"/>
              <a:t>Awareness of Breath Practice</a:t>
            </a:r>
          </a:p>
          <a:p>
            <a:pPr lvl="1"/>
            <a:r>
              <a:rPr lang="en-US" sz="2200" dirty="0"/>
              <a:t>20 Breaths Practice</a:t>
            </a:r>
          </a:p>
          <a:p>
            <a:pPr lvl="1"/>
            <a:r>
              <a:rPr lang="en-US" sz="2200" dirty="0"/>
              <a:t>Body Scan Practice</a:t>
            </a:r>
          </a:p>
          <a:p>
            <a:pPr lvl="1"/>
            <a:r>
              <a:rPr lang="en-US" sz="2200" dirty="0"/>
              <a:t>Walking Mindfulness</a:t>
            </a:r>
          </a:p>
          <a:p>
            <a:pPr lvl="1"/>
            <a:r>
              <a:rPr lang="en-US" sz="2200" dirty="0"/>
              <a:t>Loving-Kindness </a:t>
            </a:r>
          </a:p>
          <a:p>
            <a:r>
              <a:rPr lang="en-US" sz="2600" b="1" i="1" dirty="0"/>
              <a:t>Find</a:t>
            </a:r>
            <a:r>
              <a:rPr lang="en-US" sz="2600" dirty="0"/>
              <a:t> </a:t>
            </a:r>
            <a:r>
              <a:rPr lang="en-US" sz="2600" b="1" i="1" dirty="0"/>
              <a:t>MBSR training.</a:t>
            </a:r>
          </a:p>
          <a:p>
            <a:r>
              <a:rPr lang="en-US" sz="2600" b="1" i="1" dirty="0"/>
              <a:t>Use an app like Calm.</a:t>
            </a:r>
          </a:p>
        </p:txBody>
      </p:sp>
      <p:pic>
        <p:nvPicPr>
          <p:cNvPr id="4" name="Picture 5" descr="C:\Users\downe010\AppData\Local\Microsoft\Windows\Temporary Internet Files\Content.IE5\DWY10888\15655214702_05c357fe29_o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603" y="3276600"/>
            <a:ext cx="3744014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06083" y="6019800"/>
            <a:ext cx="4410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Adapted in part from  Benson, H. “The Relaxation Response”, 1975 ;</a:t>
            </a:r>
          </a:p>
          <a:p>
            <a:pPr marL="0" lvl="1"/>
            <a:r>
              <a:rPr lang="en-US" sz="1200" dirty="0" err="1"/>
              <a:t>Kabat</a:t>
            </a:r>
            <a:r>
              <a:rPr lang="en-US" sz="1200" dirty="0"/>
              <a:t>-Zinn, J. “Full Catastrophe Living”, 2013. </a:t>
            </a:r>
          </a:p>
        </p:txBody>
      </p:sp>
    </p:spTree>
    <p:extLst>
      <p:ext uri="{BB962C8B-B14F-4D97-AF65-F5344CB8AC3E}">
        <p14:creationId xmlns:p14="http://schemas.microsoft.com/office/powerpoint/2010/main" val="3635151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5" y="347630"/>
            <a:ext cx="7596295" cy="1020762"/>
          </a:xfrm>
        </p:spPr>
        <p:txBody>
          <a:bodyPr>
            <a:normAutofit/>
          </a:bodyPr>
          <a:lstStyle/>
          <a:p>
            <a:r>
              <a:rPr lang="en-US" sz="3400" dirty="0"/>
              <a:t>Tools to control stressors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799"/>
            <a:ext cx="7010400" cy="498066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5100" dirty="0"/>
              <a:t>Anticipate and plan for stressful periods. 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4000" dirty="0"/>
              <a:t>Just because it’s “life” doesn’t mean it’s helpful.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4000" dirty="0"/>
              <a:t>Consider your entire self. 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4000" b="1" i="1" dirty="0"/>
              <a:t>Take some time to recover.</a:t>
            </a:r>
            <a:r>
              <a:rPr lang="en-US" sz="4000" i="1" dirty="0"/>
              <a:t> 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5100" dirty="0"/>
              <a:t>Manage interruptions. 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4000" dirty="0"/>
              <a:t>Check emails on a set schedule; checking later allows you to focus first on your priorities. 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4000" dirty="0"/>
              <a:t>Schedule your calendar in a way that suits you; leave yourself breathing room.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0" y="6197633"/>
            <a:ext cx="511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Adapted in part from http://www.mayoclinic.org/healthy-lifestyle/adult-health/</a:t>
            </a:r>
          </a:p>
          <a:p>
            <a:r>
              <a:rPr lang="en-US" sz="1200" dirty="0"/>
              <a:t>in-depth/work-life-balance/art-20048134 </a:t>
            </a:r>
          </a:p>
        </p:txBody>
      </p:sp>
      <p:pic>
        <p:nvPicPr>
          <p:cNvPr id="12290" name="Picture 2" descr="C:\Users\downe010\AppData\Local\Microsoft\Windows\Temporary Internet Files\Content.IE5\DWY10888\Furuzamami_beach_Okinawa_Zamami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305" y="1981200"/>
            <a:ext cx="1828800" cy="122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downe010\AppData\Local\Microsoft\Windows\Temporary Internet Files\Content.IE5\DWY10888\house_on_hill_scene_color_2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09" y="3429000"/>
            <a:ext cx="1723995" cy="125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downe010\AppData\Local\Microsoft\Windows\Temporary Internet Files\Content.IE5\GECPB57P\path-in-the-woods-13615460746I3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305" y="533400"/>
            <a:ext cx="1809750" cy="125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248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50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/>
              <a:t>Tools to control stressors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87" y="1549433"/>
            <a:ext cx="6005570" cy="4648200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900" dirty="0"/>
              <a:t>Leave work at work.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Consciously separate work time from personal time.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If working remotely, establish “beginning of work” and “end of work” routines.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900" dirty="0"/>
              <a:t>Set boundaries (in writing!) and stick to them.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Give yourself permission to say “no”, or to say “yes” under circumstances of your choosing.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6197633"/>
            <a:ext cx="5153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Adapted in part from http://www.mayoclinic.org/healthy-lifestyle/adult-health/</a:t>
            </a:r>
          </a:p>
          <a:p>
            <a:r>
              <a:rPr lang="en-US" sz="1200" dirty="0"/>
              <a:t>in-depth/work-life-balance/art-20048134 </a:t>
            </a:r>
          </a:p>
        </p:txBody>
      </p:sp>
      <p:pic>
        <p:nvPicPr>
          <p:cNvPr id="10242" name="Picture 2" descr="C:\Users\downe010\AppData\Local\Microsoft\Windows\Temporary Internet Files\Content.IE5\DWY10888\boundaries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771" y="3886199"/>
            <a:ext cx="2511894" cy="188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downe010\AppData\Local\Microsoft\Windows\Temporary Internet Files\Content.IE5\GECPB57P\Laptop-PC-Smartphon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771" y="1350959"/>
            <a:ext cx="2502251" cy="132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751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Tools to control stressors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239000" cy="452596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900" dirty="0"/>
              <a:t>Manage others’ expectations, as well as your own. 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2400" dirty="0"/>
              <a:t>Keep your expectations as realistic as possible. 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2400" dirty="0"/>
              <a:t>Accept what you cannot change. 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2400" dirty="0"/>
              <a:t>Give the rationale and consequence, and then accept their decision.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–"/>
            </a:pPr>
            <a:r>
              <a:rPr lang="en-US" sz="2400" dirty="0"/>
              <a:t>“It is what it is.”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400" dirty="0"/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dirty="0"/>
              <a:t>    </a:t>
            </a:r>
            <a:endParaRPr lang="en-US" sz="3600" dirty="0"/>
          </a:p>
          <a:p>
            <a:endParaRPr lang="en-US" dirty="0"/>
          </a:p>
        </p:txBody>
      </p:sp>
      <p:pic>
        <p:nvPicPr>
          <p:cNvPr id="4" name="Picture 3" descr="C:\Users\downe010\AppData\Local\Microsoft\Windows\Temporary Internet Files\Content.IE5\GECPB57P\0a09dbfb434fe328206a36a2e784983a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008" y="4724400"/>
            <a:ext cx="3446688" cy="202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019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Tools to control stressors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900" dirty="0"/>
              <a:t>Organize and plan. 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2400" dirty="0"/>
              <a:t>Stick to your own priorities!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2400" dirty="0"/>
              <a:t>Rather than “big lists”, create effective project-specific “next step” to-do lists that gather ALL to-dos. 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2400" dirty="0"/>
              <a:t>PRIORITIZE AND USE THESE LISTS!</a:t>
            </a:r>
          </a:p>
          <a:p>
            <a:endParaRPr lang="en-US" sz="2400" dirty="0"/>
          </a:p>
        </p:txBody>
      </p:sp>
      <p:pic>
        <p:nvPicPr>
          <p:cNvPr id="4" name="Picture 3" descr="C:\Users\downe010\AppData\Local\Microsoft\Windows\Temporary Internet Files\Content.IE5\GECPB57P\to-do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648200"/>
            <a:ext cx="2916397" cy="193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664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8783"/>
          </a:xfrm>
        </p:spPr>
        <p:txBody>
          <a:bodyPr>
            <a:normAutofit/>
          </a:bodyPr>
          <a:lstStyle/>
          <a:p>
            <a:r>
              <a:rPr lang="en-US" sz="3400" dirty="0"/>
              <a:t>Make a better to-do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2314"/>
            <a:ext cx="6400800" cy="513071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sz="3800" dirty="0"/>
              <a:t>David Allen’s five-stage process: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arenR"/>
            </a:pPr>
            <a:r>
              <a:rPr lang="en-US" dirty="0"/>
              <a:t>Collect ALL of the things that are in your brain and put each on its own piece of paper;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arenR"/>
            </a:pPr>
            <a:r>
              <a:rPr lang="en-US" dirty="0"/>
              <a:t>Process what they mean and what to do about them (the </a:t>
            </a:r>
            <a:r>
              <a:rPr lang="en-US" b="1" i="1" dirty="0"/>
              <a:t>exact next step </a:t>
            </a:r>
            <a:r>
              <a:rPr lang="en-US" dirty="0"/>
              <a:t>for each);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arenR"/>
            </a:pPr>
            <a:r>
              <a:rPr lang="en-US" dirty="0"/>
              <a:t>Organize the results; and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arenR"/>
            </a:pPr>
            <a:r>
              <a:rPr lang="en-US" dirty="0"/>
              <a:t>Review them as options for what you choose to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arenR"/>
            </a:pPr>
            <a:r>
              <a:rPr lang="en-US" dirty="0"/>
              <a:t>Do. </a:t>
            </a:r>
          </a:p>
          <a:p>
            <a:pPr>
              <a:lnSpc>
                <a:spcPct val="120000"/>
              </a:lnSpc>
            </a:pPr>
            <a:r>
              <a:rPr lang="en-US" sz="3800" dirty="0"/>
              <a:t>A complete “to-do” list allows your brain to stop reminding you!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800" b="1" i="1" dirty="0"/>
              <a:t>Get</a:t>
            </a:r>
            <a:r>
              <a:rPr lang="en-US" sz="3800" dirty="0"/>
              <a:t> David Allen’s book or another of your choosing and </a:t>
            </a:r>
            <a:r>
              <a:rPr lang="en-US" sz="3800" b="1" i="1" dirty="0"/>
              <a:t>implement</a:t>
            </a:r>
            <a:r>
              <a:rPr lang="en-US" sz="3800" dirty="0"/>
              <a:t>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223657" y="6015335"/>
            <a:ext cx="4953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David Allen. </a:t>
            </a:r>
            <a:r>
              <a:rPr lang="en-US" sz="1200" i="1" dirty="0"/>
              <a:t>Getting Things Done: The Art of Stress-Free Productivity.</a:t>
            </a:r>
            <a:r>
              <a:rPr lang="en-US" sz="1200" dirty="0"/>
              <a:t> New York: Penguin Books, 2001.</a:t>
            </a:r>
          </a:p>
        </p:txBody>
      </p:sp>
      <p:pic>
        <p:nvPicPr>
          <p:cNvPr id="8195" name="Picture 3" descr="C:\Users\downe010\AppData\Local\Microsoft\Windows\Temporary Internet Files\Content.IE5\GECPB57P\listpic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738" y="3429000"/>
            <a:ext cx="1755828" cy="237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downe010\AppData\Local\Microsoft\Windows\Temporary Internet Files\Content.IE5\3LAPFXI7\Juggling[1]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5" t="4068" r="30151" b="8155"/>
          <a:stretch/>
        </p:blipFill>
        <p:spPr bwMode="auto">
          <a:xfrm>
            <a:off x="6748841" y="1303421"/>
            <a:ext cx="1097281" cy="197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downe010\AppData\Local\Microsoft\Windows\Temporary Internet Files\Content.IE5\3SHJ9NVD\jugglingwihtjohnjugleman[1]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08" r="25855"/>
          <a:stretch/>
        </p:blipFill>
        <p:spPr bwMode="auto">
          <a:xfrm>
            <a:off x="8024652" y="1303421"/>
            <a:ext cx="1119348" cy="1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7538844" y="2514600"/>
            <a:ext cx="614556" cy="401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965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371600"/>
            <a:ext cx="5791199" cy="4987498"/>
          </a:xfrm>
        </p:spPr>
        <p:txBody>
          <a:bodyPr>
            <a:normAutofit fontScale="47500" lnSpcReduction="20000"/>
          </a:bodyPr>
          <a:lstStyle/>
          <a:p>
            <a:pPr marL="342900" lvl="2" indent="-342900">
              <a:lnSpc>
                <a:spcPct val="120000"/>
              </a:lnSpc>
              <a:spcBef>
                <a:spcPts val="300"/>
              </a:spcBef>
            </a:pPr>
            <a:r>
              <a:rPr lang="en-US" sz="6100" dirty="0"/>
              <a:t>Prioritize effectively.  </a:t>
            </a:r>
          </a:p>
          <a:p>
            <a:pPr marL="800100" lvl="3" indent="-342900">
              <a:lnSpc>
                <a:spcPct val="120000"/>
              </a:lnSpc>
              <a:spcBef>
                <a:spcPts val="300"/>
              </a:spcBef>
            </a:pPr>
            <a:r>
              <a:rPr lang="en-US" sz="5100" dirty="0"/>
              <a:t>Use the “Eisenhower Matrix” to “do, decide when to do, delegate, or delete”.</a:t>
            </a:r>
          </a:p>
          <a:p>
            <a:pPr marL="800100" lvl="3" indent="-342900">
              <a:lnSpc>
                <a:spcPct val="120000"/>
              </a:lnSpc>
              <a:spcBef>
                <a:spcPts val="300"/>
              </a:spcBef>
            </a:pPr>
            <a:r>
              <a:rPr lang="en-US" sz="5100" dirty="0"/>
              <a:t>How much time are you really spending on various activities?</a:t>
            </a:r>
          </a:p>
          <a:p>
            <a:pPr marL="800100" lvl="3" indent="-342900">
              <a:lnSpc>
                <a:spcPct val="120000"/>
              </a:lnSpc>
              <a:spcBef>
                <a:spcPts val="300"/>
              </a:spcBef>
            </a:pPr>
            <a:r>
              <a:rPr lang="en-US" sz="5100" dirty="0">
                <a:solidFill>
                  <a:prstClr val="black"/>
                </a:solidFill>
              </a:rPr>
              <a:t>Evaluate not just single requests, but ongoing efforts. (Don’t confuse “busy” with “productive”!)</a:t>
            </a:r>
          </a:p>
          <a:p>
            <a:pPr marL="800100" lvl="3" indent="-342900">
              <a:lnSpc>
                <a:spcPct val="120000"/>
              </a:lnSpc>
              <a:spcBef>
                <a:spcPts val="300"/>
              </a:spcBef>
            </a:pPr>
            <a:r>
              <a:rPr lang="en-US" sz="5100" dirty="0"/>
              <a:t>“Don’t waste 100% of your energy on a 5% issue.” </a:t>
            </a:r>
            <a:r>
              <a:rPr lang="en-US" sz="2900" dirty="0"/>
              <a:t>http://pas.duke.edu/stress.php</a:t>
            </a:r>
          </a:p>
          <a:p>
            <a:pPr marL="457200" lvl="3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600" dirty="0"/>
              <a:t>        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Tools to control stressors (cont.)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6200" y="5943600"/>
            <a:ext cx="51531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Adapted in part from http://www.mayoclinic.org/healthy-lifestyle/adult-health/</a:t>
            </a:r>
          </a:p>
          <a:p>
            <a:r>
              <a:rPr lang="en-US" sz="1200" dirty="0"/>
              <a:t>in-depth/work-life-balance/art-20048134  and </a:t>
            </a:r>
          </a:p>
          <a:p>
            <a:r>
              <a:rPr lang="en-US" sz="1200" dirty="0">
                <a:hlinkClick r:id="rId2"/>
              </a:rPr>
              <a:t>http://waitbutwhy.com/2015/03/procrastination-matrix.html</a:t>
            </a:r>
            <a:r>
              <a:rPr lang="en-US" sz="1200" dirty="0"/>
              <a:t> &amp;</a:t>
            </a:r>
          </a:p>
          <a:p>
            <a:r>
              <a:rPr lang="en-US" sz="1200" dirty="0">
                <a:hlinkClick r:id="rId3"/>
              </a:rPr>
              <a:t>https://waitbutwhy.com/2013/10/why-procrastinators-procrastinate.html</a:t>
            </a:r>
            <a:r>
              <a:rPr lang="en-US" sz="1200" dirty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7" t="8834" r="17018" b="63439"/>
          <a:stretch/>
        </p:blipFill>
        <p:spPr>
          <a:xfrm>
            <a:off x="5829521" y="1371600"/>
            <a:ext cx="3306255" cy="28563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36611" y="4724400"/>
            <a:ext cx="31073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The “Dark Playground”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(</a:t>
            </a:r>
            <a:r>
              <a:rPr lang="en-US" sz="2000" b="1" dirty="0" err="1">
                <a:solidFill>
                  <a:srgbClr val="FF0000"/>
                </a:solidFill>
              </a:rPr>
              <a:t>waitbutwhy</a:t>
            </a:r>
            <a:r>
              <a:rPr lang="en-US" sz="2000" b="1" dirty="0">
                <a:solidFill>
                  <a:srgbClr val="FF0000"/>
                </a:solidFill>
              </a:rPr>
              <a:t> blog)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006581" y="4114800"/>
            <a:ext cx="613419" cy="636507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7623818" y="4114800"/>
            <a:ext cx="605782" cy="636506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34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400" dirty="0"/>
              <a:t>Tools to control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5604"/>
            <a:ext cx="7750684" cy="4718330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US" sz="2900" dirty="0"/>
              <a:t>Prioritize yourself. </a:t>
            </a:r>
          </a:p>
          <a:p>
            <a:pPr lvl="1">
              <a:spcBef>
                <a:spcPts val="300"/>
              </a:spcBef>
            </a:pPr>
            <a:r>
              <a:rPr lang="en-US" sz="2400" dirty="0"/>
              <a:t>Prioritize your own needs sometimes.</a:t>
            </a:r>
          </a:p>
          <a:p>
            <a:pPr lvl="1">
              <a:spcBef>
                <a:spcPts val="300"/>
              </a:spcBef>
            </a:pPr>
            <a:r>
              <a:rPr lang="en-US" sz="2400" dirty="0"/>
              <a:t>Be present.</a:t>
            </a:r>
          </a:p>
          <a:p>
            <a:pPr lvl="1">
              <a:spcBef>
                <a:spcPts val="300"/>
              </a:spcBef>
            </a:pPr>
            <a:r>
              <a:rPr lang="en-US" sz="2400" b="1" i="1" dirty="0"/>
              <a:t>Take some time to recover.</a:t>
            </a:r>
          </a:p>
          <a:p>
            <a:pPr>
              <a:spcBef>
                <a:spcPts val="300"/>
              </a:spcBef>
            </a:pPr>
            <a:r>
              <a:rPr lang="en-US" sz="2900" dirty="0"/>
              <a:t>Eat a healthy diet. </a:t>
            </a:r>
          </a:p>
          <a:p>
            <a:pPr lvl="1">
              <a:spcBef>
                <a:spcPts val="300"/>
              </a:spcBef>
            </a:pPr>
            <a:r>
              <a:rPr lang="en-US" sz="2400" dirty="0"/>
              <a:t>Caffeine and alcohol in moderation. </a:t>
            </a:r>
          </a:p>
          <a:p>
            <a:pPr lvl="1">
              <a:spcBef>
                <a:spcPts val="300"/>
              </a:spcBef>
            </a:pPr>
            <a:r>
              <a:rPr lang="en-US" sz="2400" dirty="0"/>
              <a:t>Stay hydrated  (dehydrated = irritable!)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0" y="6243935"/>
            <a:ext cx="5153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Adapted in part from http://www.mayoclinic.org/healthy-lifestyle/adult-health/</a:t>
            </a:r>
          </a:p>
          <a:p>
            <a:r>
              <a:rPr lang="en-US" sz="1200" dirty="0"/>
              <a:t>in-depth/work-life-balance/art-20048134 </a:t>
            </a:r>
          </a:p>
        </p:txBody>
      </p:sp>
      <p:pic>
        <p:nvPicPr>
          <p:cNvPr id="6146" name="Picture 2" descr="C:\Users\downe010\AppData\Local\Microsoft\Windows\Temporary Internet Files\Content.IE5\3LAPFXI7\sanos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2" b="10979"/>
          <a:stretch/>
        </p:blipFill>
        <p:spPr bwMode="auto">
          <a:xfrm>
            <a:off x="6477001" y="2292048"/>
            <a:ext cx="2486141" cy="139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downe010\AppData\Local\Microsoft\Windows\Temporary Internet Files\Content.IE5\3LAPFXI7\Beverages-Ice-Water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628" y="3868401"/>
            <a:ext cx="2141514" cy="133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downe010\AppData\Local\Microsoft\Windows\Temporary Internet Files\Content.IE5\DWY10888\8745020905_fe8867e3e2_z[1]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37"/>
          <a:stretch/>
        </p:blipFill>
        <p:spPr bwMode="auto">
          <a:xfrm>
            <a:off x="7404235" y="1121141"/>
            <a:ext cx="1558907" cy="99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68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Tools to control YOU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0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2900" dirty="0"/>
              <a:t>Get enough sleep. </a:t>
            </a:r>
          </a:p>
          <a:p>
            <a:pPr lvl="1">
              <a:spcBef>
                <a:spcPts val="300"/>
              </a:spcBef>
            </a:pPr>
            <a:r>
              <a:rPr lang="en-US" sz="2400" dirty="0"/>
              <a:t>Brain running wild? Build that comprehensive to-do list; put a note pad and pen by your bed.      </a:t>
            </a:r>
          </a:p>
          <a:p>
            <a:pPr lvl="1">
              <a:spcBef>
                <a:spcPts val="300"/>
              </a:spcBef>
            </a:pPr>
            <a:r>
              <a:rPr lang="en-US" sz="2400" dirty="0"/>
              <a:t>Trouble falling asleep? Put away your phone; breathe slowly &amp; count backwards; identify physical tension and relax it. Too cold or hot? Achy?</a:t>
            </a:r>
          </a:p>
          <a:p>
            <a:pPr lvl="1">
              <a:spcBef>
                <a:spcPts val="300"/>
              </a:spcBef>
            </a:pPr>
            <a:r>
              <a:rPr lang="en-US" sz="2400" dirty="0"/>
              <a:t>Adjust your sleeping environment (bed, curtains, orientation, etc.).</a:t>
            </a:r>
          </a:p>
          <a:p>
            <a:pPr lvl="1">
              <a:spcBef>
                <a:spcPts val="300"/>
              </a:spcBef>
            </a:pPr>
            <a:r>
              <a:rPr lang="en-US" sz="2400" dirty="0"/>
              <a:t>Exercise!</a:t>
            </a:r>
            <a:endParaRPr lang="en-US" dirty="0"/>
          </a:p>
        </p:txBody>
      </p:sp>
      <p:pic>
        <p:nvPicPr>
          <p:cNvPr id="4" name="Picture 4" descr="C:\Users\downe010\AppData\Local\Microsoft\Windows\Temporary Internet Files\Content.IE5\GECPB57P\sleep-garfield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2" t="19911" r="7256" b="5673"/>
          <a:stretch/>
        </p:blipFill>
        <p:spPr bwMode="auto">
          <a:xfrm>
            <a:off x="5562600" y="4775201"/>
            <a:ext cx="3178995" cy="200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811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/>
              <a:t>Let’s take a moment to breathe….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DD2DA4-EE4D-49CA-96EE-564801389461}"/>
              </a:ext>
            </a:extLst>
          </p:cNvPr>
          <p:cNvSpPr txBox="1"/>
          <p:nvPr/>
        </p:nvSpPr>
        <p:spPr>
          <a:xfrm>
            <a:off x="490603" y="1905000"/>
            <a:ext cx="86704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Close your eyes.</a:t>
            </a:r>
          </a:p>
          <a:p>
            <a:r>
              <a:rPr lang="en-US" sz="2200" dirty="0"/>
              <a:t>Take a deep breath and then exhale – repeat this deep breath three times.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278A14-DBDD-418C-BFA0-610158EA5E8F}"/>
              </a:ext>
            </a:extLst>
          </p:cNvPr>
          <p:cNvSpPr txBox="1"/>
          <p:nvPr/>
        </p:nvSpPr>
        <p:spPr>
          <a:xfrm>
            <a:off x="490603" y="3657600"/>
            <a:ext cx="79675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You are HERE. This is your permission to focus on you. Put aside your other work and thoughts and obligations. </a:t>
            </a:r>
          </a:p>
          <a:p>
            <a:endParaRPr lang="en-US" sz="2200" dirty="0"/>
          </a:p>
          <a:p>
            <a:r>
              <a:rPr lang="en-US" sz="2200" dirty="0"/>
              <a:t>Take this time to do this for yourself.</a:t>
            </a:r>
          </a:p>
        </p:txBody>
      </p:sp>
    </p:spTree>
    <p:extLst>
      <p:ext uri="{BB962C8B-B14F-4D97-AF65-F5344CB8AC3E}">
        <p14:creationId xmlns:p14="http://schemas.microsoft.com/office/powerpoint/2010/main" val="290927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Exercise actually helps your brain rebuild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5257800"/>
          </a:xfrm>
        </p:spPr>
        <p:txBody>
          <a:bodyPr>
            <a:noAutofit/>
          </a:bodyPr>
          <a:lstStyle/>
          <a:p>
            <a:pPr marL="0" lvl="1" indent="0">
              <a:spcBef>
                <a:spcPts val="300"/>
              </a:spcBef>
              <a:buNone/>
            </a:pPr>
            <a:r>
              <a:rPr lang="en-US" sz="2400" dirty="0"/>
              <a:t> </a:t>
            </a:r>
          </a:p>
          <a:p>
            <a:pPr>
              <a:spcBef>
                <a:spcPts val="300"/>
              </a:spcBef>
            </a:pPr>
            <a:r>
              <a:rPr lang="en-US" sz="2600" dirty="0"/>
              <a:t>Endurance aerobic exercise leads to greater </a:t>
            </a:r>
            <a:r>
              <a:rPr lang="en-US" sz="2600" dirty="0" err="1"/>
              <a:t>neurogeneration</a:t>
            </a:r>
            <a:r>
              <a:rPr lang="en-US" sz="2600" dirty="0"/>
              <a:t> in the hippocampus than either strength training or high intensity interval training (in rodents).</a:t>
            </a:r>
          </a:p>
          <a:p>
            <a:pPr>
              <a:spcBef>
                <a:spcPts val="300"/>
              </a:spcBef>
            </a:pPr>
            <a:r>
              <a:rPr lang="en-US" sz="2600" dirty="0"/>
              <a:t>Be (more) active. </a:t>
            </a:r>
          </a:p>
          <a:p>
            <a:pPr lvl="1">
              <a:spcBef>
                <a:spcPts val="300"/>
              </a:spcBef>
            </a:pPr>
            <a:r>
              <a:rPr lang="en-US" sz="2200" dirty="0"/>
              <a:t>150 min/</a:t>
            </a:r>
            <a:r>
              <a:rPr lang="en-US" sz="2200" dirty="0" err="1"/>
              <a:t>wk</a:t>
            </a:r>
            <a:r>
              <a:rPr lang="en-US" sz="2200" dirty="0"/>
              <a:t> of moderate‐to‐vigorous physical activity</a:t>
            </a:r>
          </a:p>
          <a:p>
            <a:pPr lvl="1">
              <a:spcBef>
                <a:spcPts val="300"/>
              </a:spcBef>
            </a:pPr>
            <a:r>
              <a:rPr lang="en-US" sz="2200" dirty="0"/>
              <a:t>Even segments of 2 minutes add up! (humans)</a:t>
            </a:r>
          </a:p>
          <a:p>
            <a:pPr>
              <a:spcBef>
                <a:spcPts val="300"/>
              </a:spcBef>
            </a:pPr>
            <a:r>
              <a:rPr lang="en-US" sz="2600" dirty="0"/>
              <a:t>Get a sit-stand workstation or treadmill desk.</a:t>
            </a:r>
          </a:p>
          <a:p>
            <a:pPr lvl="1">
              <a:spcBef>
                <a:spcPts val="300"/>
              </a:spcBef>
            </a:pP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6019800"/>
            <a:ext cx="382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Nokia et al., J. Physiology 2016;594(7):1855-73 ;</a:t>
            </a:r>
          </a:p>
          <a:p>
            <a:r>
              <a:rPr lang="en-US" sz="1200" dirty="0"/>
              <a:t>Saint‐Maurice et al., J </a:t>
            </a:r>
            <a:r>
              <a:rPr lang="en-US" sz="1200" dirty="0" err="1"/>
              <a:t>Amer</a:t>
            </a:r>
            <a:r>
              <a:rPr lang="en-US" sz="1200" dirty="0"/>
              <a:t> Heart </a:t>
            </a:r>
            <a:r>
              <a:rPr lang="en-US" sz="1200" dirty="0" err="1"/>
              <a:t>Assoc</a:t>
            </a:r>
            <a:r>
              <a:rPr lang="en-US" sz="1200" dirty="0"/>
              <a:t> 2018;7:e007678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4" t="24513" r="22146" b="30197"/>
          <a:stretch/>
        </p:blipFill>
        <p:spPr>
          <a:xfrm>
            <a:off x="7315200" y="3733800"/>
            <a:ext cx="1680117" cy="212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299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314112"/>
            <a:ext cx="8002254" cy="5391488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2900" dirty="0"/>
              <a:t>Seek professional help. </a:t>
            </a:r>
          </a:p>
          <a:p>
            <a:pPr lvl="1">
              <a:spcBef>
                <a:spcPts val="300"/>
              </a:spcBef>
            </a:pPr>
            <a:r>
              <a:rPr lang="en-US" sz="2000" dirty="0"/>
              <a:t>Employer-provided counseling services? Career or Executive Coach?</a:t>
            </a:r>
          </a:p>
          <a:p>
            <a:pPr lvl="0">
              <a:spcBef>
                <a:spcPts val="300"/>
              </a:spcBef>
            </a:pPr>
            <a:r>
              <a:rPr lang="en-US" sz="2900" dirty="0">
                <a:solidFill>
                  <a:prstClr val="black"/>
                </a:solidFill>
              </a:rPr>
              <a:t>Connect with other people. 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solidFill>
                  <a:prstClr val="black"/>
                </a:solidFill>
              </a:rPr>
              <a:t>More time with “nourishing” friends.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solidFill>
                  <a:prstClr val="black"/>
                </a:solidFill>
              </a:rPr>
              <a:t>Vent your frustrations? Tread carefully!</a:t>
            </a:r>
          </a:p>
          <a:p>
            <a:pPr>
              <a:spcBef>
                <a:spcPts val="300"/>
              </a:spcBef>
            </a:pPr>
            <a:r>
              <a:rPr lang="en-US" sz="2900" dirty="0">
                <a:solidFill>
                  <a:prstClr val="black"/>
                </a:solidFill>
              </a:rPr>
              <a:t>Re-discover a favorite pastime or uncover a new one. 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prstClr val="black"/>
                </a:solidFill>
              </a:rPr>
              <a:t>Volunteering can boost sense of balance. 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prstClr val="black"/>
                </a:solidFill>
              </a:rPr>
              <a:t>Choose an activity that fills in what’s missing for you. 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prstClr val="black"/>
                </a:solidFill>
              </a:rPr>
              <a:t>Caution:  Your activity may need to be as demanding as work.</a:t>
            </a:r>
          </a:p>
          <a:p>
            <a:pPr lvl="1">
              <a:spcBef>
                <a:spcPts val="0"/>
              </a:spcBef>
            </a:pPr>
            <a:r>
              <a:rPr lang="en-US" sz="2200" b="1" i="1" dirty="0">
                <a:solidFill>
                  <a:prstClr val="black"/>
                </a:solidFill>
              </a:rPr>
              <a:t>List five things you love to do and then do one of them!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Tools to control YOU (cont.)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0" y="6243935"/>
            <a:ext cx="5153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Adapted in part from http://www.mayoclinic.org/healthy-lifestyle/adult-health/</a:t>
            </a:r>
          </a:p>
          <a:p>
            <a:r>
              <a:rPr lang="en-US" sz="1200" dirty="0"/>
              <a:t>in-depth/work-life-balance/art-20048134 and http://pas.duke.edu/stress.php</a:t>
            </a:r>
          </a:p>
        </p:txBody>
      </p:sp>
      <p:pic>
        <p:nvPicPr>
          <p:cNvPr id="5122" name="Picture 2" descr="C:\Users\downe010\AppData\Local\Microsoft\Windows\Temporary Internet Files\Content.IE5\3LAPFXI7\FRIENDSHIP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421" y="37338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downe010\AppData\Local\Microsoft\Windows\Temporary Internet Files\Content.IE5\3LAPFXI7\coach-2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8064" y="1654327"/>
            <a:ext cx="1410357" cy="186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downe010\AppData\Local\Microsoft\Windows\Temporary Internet Files\Content.IE5\DWY10888\flowers-md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630477"/>
            <a:ext cx="916911" cy="107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downe010\AppData\Local\Microsoft\Windows\Temporary Internet Files\Content.IE5\Z3YBFR4F\happy-pencil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6200"/>
            <a:ext cx="1219801" cy="121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0477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3408"/>
            <a:ext cx="83058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3400" b="1" i="1" dirty="0"/>
              <a:t>Identify &amp; evaluate </a:t>
            </a:r>
            <a:r>
              <a:rPr lang="en-US" sz="3400" dirty="0"/>
              <a:t>work and personal responsibilities.</a:t>
            </a:r>
          </a:p>
          <a:p>
            <a:r>
              <a:rPr lang="en-US" sz="3400" dirty="0"/>
              <a:t>What is negotiable? What CAN you control?</a:t>
            </a:r>
          </a:p>
          <a:p>
            <a:pPr lvl="1"/>
            <a:r>
              <a:rPr lang="en-US" dirty="0"/>
              <a:t>Drop (decide not to do them) and/or re-prioritize them. </a:t>
            </a:r>
          </a:p>
          <a:p>
            <a:pPr lvl="1"/>
            <a:r>
              <a:rPr lang="en-US" dirty="0"/>
              <a:t>Seek reassignment of (punt!) draining responsibilities.</a:t>
            </a:r>
          </a:p>
          <a:p>
            <a:pPr lvl="1"/>
            <a:r>
              <a:rPr lang="en-US" dirty="0"/>
              <a:t>Ask for and deploy </a:t>
            </a:r>
            <a:r>
              <a:rPr lang="en-US" b="1" i="1" dirty="0"/>
              <a:t>additional resources </a:t>
            </a:r>
            <a:r>
              <a:rPr lang="en-US" dirty="0"/>
              <a:t>at work and/or at home. Who do you need to talk to? What should you say?</a:t>
            </a:r>
          </a:p>
          <a:p>
            <a:r>
              <a:rPr lang="en-US" sz="3400" dirty="0"/>
              <a:t>Look for chances to add responsibilities that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3400" dirty="0"/>
              <a:t>    stimulate you. </a:t>
            </a:r>
            <a:r>
              <a:rPr lang="en-US" sz="2200" dirty="0"/>
              <a:t>(</a:t>
            </a:r>
            <a:r>
              <a:rPr lang="en-US" sz="2200" dirty="0" err="1"/>
              <a:t>Bolles</a:t>
            </a:r>
            <a:r>
              <a:rPr lang="en-US" sz="2200" dirty="0"/>
              <a:t>, R.N., What Color Is Your Parachute?)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3400" dirty="0"/>
              <a:t>Sign up for Mindfulness or other training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/>
              <a:t>So what can you do?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6200" y="6197633"/>
            <a:ext cx="5153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Adapted in part from http://www.mayoclinic.org/healthy-lifestyle/adult-health/</a:t>
            </a:r>
          </a:p>
          <a:p>
            <a:r>
              <a:rPr lang="en-US" sz="1200" dirty="0"/>
              <a:t>in-depth/work-life-balance/art-20048134 </a:t>
            </a:r>
          </a:p>
        </p:txBody>
      </p:sp>
      <p:pic>
        <p:nvPicPr>
          <p:cNvPr id="11266" name="Picture 2" descr="C:\Users\downe010\AppData\Local\Microsoft\Windows\Temporary Internet Files\Content.IE5\3LAPFXI7\football_player_139825_tns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5" r="12404"/>
          <a:stretch/>
        </p:blipFill>
        <p:spPr bwMode="auto">
          <a:xfrm>
            <a:off x="7651625" y="1091385"/>
            <a:ext cx="140528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downe010\AppData\Local\Microsoft\Windows\Temporary Internet Files\Content.IE5\DWY10888\Current_event_clock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511" y="4814115"/>
            <a:ext cx="1383517" cy="1383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downe010\AppData\Local\Microsoft\Windows\Temporary Internet Files\Content.IE5\Z3YBFR4F\happy-pencil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6200"/>
            <a:ext cx="1219801" cy="121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352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Let’s take a moment to rebuild….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B75E3F-B062-481B-BBE2-CA05F94C3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are enough.</a:t>
            </a:r>
          </a:p>
          <a:p>
            <a:r>
              <a:rPr lang="en-US" dirty="0"/>
              <a:t>You are worthy of compassion.</a:t>
            </a:r>
          </a:p>
          <a:p>
            <a:r>
              <a:rPr lang="en-US" dirty="0"/>
              <a:t>You are worthy of self-compassion.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spcAft>
                <a:spcPts val="1200"/>
              </a:spcAft>
              <a:buNone/>
            </a:pPr>
            <a:r>
              <a:rPr lang="en-US" dirty="0"/>
              <a:t>Talk to yourself as you would to a friend.</a:t>
            </a:r>
          </a:p>
          <a:p>
            <a:pPr marL="0" indent="0">
              <a:buNone/>
            </a:pPr>
            <a:r>
              <a:rPr lang="en-US" dirty="0"/>
              <a:t>Do the best you can, with what you have, when you can.</a:t>
            </a:r>
          </a:p>
        </p:txBody>
      </p:sp>
    </p:spTree>
    <p:extLst>
      <p:ext uri="{BB962C8B-B14F-4D97-AF65-F5344CB8AC3E}">
        <p14:creationId xmlns:p14="http://schemas.microsoft.com/office/powerpoint/2010/main" val="330110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A9B2E-F6B3-43DB-BA67-208CAC55F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2200"/>
            <a:ext cx="7696200" cy="3763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400" dirty="0"/>
              <a:t>“Ultimately, the secret to working less is working less.”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                         		–Joanna Downer</a:t>
            </a:r>
          </a:p>
        </p:txBody>
      </p:sp>
    </p:spTree>
    <p:extLst>
      <p:ext uri="{BB962C8B-B14F-4D97-AF65-F5344CB8AC3E}">
        <p14:creationId xmlns:p14="http://schemas.microsoft.com/office/powerpoint/2010/main" val="42585179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F9F3-547C-4DD8-98B6-1B896EB4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of the many possibilities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123A4-3055-488A-86B4-E5440046E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1286"/>
            <a:ext cx="8229600" cy="498316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Learn and practice mindfulness</a:t>
            </a:r>
          </a:p>
          <a:p>
            <a:r>
              <a:rPr lang="en-US" dirty="0"/>
              <a:t>Anticipate and plan for stressful periods</a:t>
            </a:r>
          </a:p>
          <a:p>
            <a:r>
              <a:rPr lang="en-US" dirty="0"/>
              <a:t>Manage interruptions</a:t>
            </a:r>
          </a:p>
          <a:p>
            <a:r>
              <a:rPr lang="en-US" dirty="0"/>
              <a:t>Set and maintain boundaries</a:t>
            </a:r>
          </a:p>
          <a:p>
            <a:r>
              <a:rPr lang="en-US" dirty="0"/>
              <a:t>Manage expectations</a:t>
            </a:r>
          </a:p>
          <a:p>
            <a:r>
              <a:rPr lang="en-US" dirty="0"/>
              <a:t>Create a better to-do list &amp; prioritize effectively</a:t>
            </a:r>
          </a:p>
          <a:p>
            <a:r>
              <a:rPr lang="en-US" dirty="0"/>
              <a:t>Prioritize yourself: food, hydration, exercise, sleep, recovery</a:t>
            </a:r>
          </a:p>
          <a:p>
            <a:r>
              <a:rPr lang="en-US" dirty="0"/>
              <a:t>Connect – with friends, with your purpose, with nature</a:t>
            </a:r>
          </a:p>
          <a:p>
            <a:r>
              <a:rPr lang="en-US" dirty="0"/>
              <a:t>Do something you love to do!</a:t>
            </a:r>
          </a:p>
          <a:p>
            <a:r>
              <a:rPr lang="en-US" dirty="0"/>
              <a:t>Get help (personal, professional, resources, coaching, counseling)</a:t>
            </a:r>
          </a:p>
          <a:p>
            <a:r>
              <a:rPr lang="en-US" dirty="0"/>
              <a:t>Re-evaluate your responsibilities at work and home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 descr="C:\Users\downe010\AppData\Local\Microsoft\Windows\Temporary Internet Files\Content.IE5\Z3YBFR4F\happy-pencil[1].png">
            <a:extLst>
              <a:ext uri="{FF2B5EF4-FFF2-40B4-BE49-F238E27FC236}">
                <a16:creationId xmlns:a16="http://schemas.microsoft.com/office/drawing/2014/main" id="{22B21CBB-70C8-4B0D-A207-8280D18A9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638" y="1095038"/>
            <a:ext cx="2638762" cy="263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5129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Questions? Tips?</a:t>
            </a:r>
            <a:br>
              <a:rPr lang="en-US" dirty="0"/>
            </a:br>
            <a:br>
              <a:rPr lang="en-US" dirty="0"/>
            </a:br>
            <a:r>
              <a:rPr lang="en-US" sz="2700" dirty="0"/>
              <a:t>Joanna Downer, PhD   </a:t>
            </a:r>
            <a:br>
              <a:rPr lang="en-US" sz="2700" dirty="0"/>
            </a:br>
            <a:r>
              <a:rPr lang="en-US" sz="2700" dirty="0">
                <a:hlinkClick r:id="rId2"/>
              </a:rPr>
              <a:t>joanna.downer@duke.edu</a:t>
            </a:r>
            <a:br>
              <a:rPr lang="en-US" sz="2700" dirty="0"/>
            </a:br>
            <a:br>
              <a:rPr lang="en-US" sz="27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5592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Resources – Mindfulness Based Stress Reduction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hlinkClick r:id="rId2"/>
              </a:rPr>
              <a:t>http://www.helpguide.org/harvard/benefits-of-mindfulness.htm</a:t>
            </a:r>
            <a:endParaRPr lang="en-US" dirty="0"/>
          </a:p>
          <a:p>
            <a:r>
              <a:rPr lang="en-US" dirty="0"/>
              <a:t>Jon </a:t>
            </a:r>
            <a:r>
              <a:rPr lang="en-US" dirty="0" err="1"/>
              <a:t>Kabat</a:t>
            </a:r>
            <a:r>
              <a:rPr lang="en-US" dirty="0"/>
              <a:t>-Zinn. </a:t>
            </a:r>
            <a:r>
              <a:rPr lang="en-US" i="1" dirty="0"/>
              <a:t>Full Catastrophe Living: Using the Wisdom of Your Body and Mind to Face Stress, Pain, and Illness. </a:t>
            </a:r>
            <a:r>
              <a:rPr lang="en-US" dirty="0"/>
              <a:t>New York: Bantam Books Trade Paperbacks, 2013. (ISBN-13: 978-0345536938)</a:t>
            </a:r>
          </a:p>
          <a:p>
            <a:r>
              <a:rPr lang="en-US" dirty="0"/>
              <a:t>UCSD Center for Mindfulness website </a:t>
            </a:r>
            <a:r>
              <a:rPr lang="en-US" dirty="0">
                <a:hlinkClick r:id="rId3"/>
              </a:rPr>
              <a:t>https://health.ucsd.edu/specialties/mindfulness/Pages/default.aspx</a:t>
            </a:r>
            <a:endParaRPr lang="en-US" dirty="0"/>
          </a:p>
          <a:p>
            <a:r>
              <a:rPr lang="en-US" dirty="0"/>
              <a:t>UCSD Center for Mindfulness  online resources (including links to audio and video guidance) </a:t>
            </a:r>
            <a:r>
              <a:rPr lang="en-US" dirty="0">
                <a:hlinkClick r:id="rId4"/>
              </a:rPr>
              <a:t>https://health.ucsd.edu/specialties/mindfulness/resources/Pages/default.aspx</a:t>
            </a:r>
            <a:r>
              <a:rPr lang="en-US" dirty="0"/>
              <a:t> </a:t>
            </a:r>
          </a:p>
          <a:p>
            <a:r>
              <a:rPr lang="en-US" dirty="0"/>
              <a:t>Duke MBSR Program (10 weeks) </a:t>
            </a:r>
            <a:r>
              <a:rPr lang="en-US" dirty="0">
                <a:hlinkClick r:id="rId5"/>
              </a:rPr>
              <a:t>https://www.dukeintegrativemedicine.org/programs-training/public/mindfulness-based-stress-reduction/</a:t>
            </a:r>
            <a:r>
              <a:rPr lang="en-US" dirty="0"/>
              <a:t> </a:t>
            </a:r>
          </a:p>
          <a:p>
            <a:r>
              <a:rPr lang="en-US" dirty="0"/>
              <a:t>Duke Distance MBSR Program (8 weeks) </a:t>
            </a:r>
            <a:r>
              <a:rPr lang="en-US" dirty="0">
                <a:hlinkClick r:id="rId6"/>
              </a:rPr>
              <a:t>https://www.dukeintegrativemedicine.org/programs-training/public/mindfulness-based-stressed-reduction-distance-learning/</a:t>
            </a:r>
            <a:r>
              <a:rPr lang="en-US" dirty="0"/>
              <a:t> </a:t>
            </a:r>
          </a:p>
          <a:p>
            <a:r>
              <a:rPr lang="en-US" dirty="0"/>
              <a:t>Look at your own or nearby institutions for MBSR or mindfulness programs and offerings.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7463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000" dirty="0"/>
              <a:t>Online Resources – Stress and Burnout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562600"/>
          </a:xfrm>
        </p:spPr>
        <p:txBody>
          <a:bodyPr>
            <a:normAutofit fontScale="70000" lnSpcReduction="20000"/>
          </a:bodyPr>
          <a:lstStyle/>
          <a:p>
            <a:r>
              <a:rPr lang="en-US" sz="2500" dirty="0">
                <a:hlinkClick r:id="rId2"/>
              </a:rPr>
              <a:t>http://waitbutwhy.com/2013/10/why-procrastinators-procrastinate.html</a:t>
            </a:r>
          </a:p>
          <a:p>
            <a:r>
              <a:rPr lang="en-US" sz="2500" dirty="0">
                <a:hlinkClick r:id="rId2"/>
              </a:rPr>
              <a:t>http://waitbutwhy.com/2013/11/how-to-beat-procrastination.html</a:t>
            </a:r>
          </a:p>
          <a:p>
            <a:r>
              <a:rPr lang="en-US" sz="2500" dirty="0">
                <a:hlinkClick r:id="rId2"/>
              </a:rPr>
              <a:t>http://waitbutwhy.com/2015/03/procrastination-matrix.html</a:t>
            </a:r>
          </a:p>
          <a:p>
            <a:r>
              <a:rPr lang="en-US" sz="2500" dirty="0">
                <a:hlinkClick r:id="rId2"/>
              </a:rPr>
              <a:t>https://www.psychologytoday.com/blog/high-octane-women/201104/overcoming-burnout</a:t>
            </a:r>
            <a:r>
              <a:rPr lang="en-US" sz="2500" dirty="0"/>
              <a:t> </a:t>
            </a:r>
          </a:p>
          <a:p>
            <a:r>
              <a:rPr lang="en-US" sz="2500" dirty="0">
                <a:hlinkClick r:id="rId3"/>
              </a:rPr>
              <a:t>http://misplacedbrit.com/depression/recovering-from-burnout-or-depression-an-a-z/</a:t>
            </a:r>
            <a:endParaRPr lang="en-US" sz="2500" dirty="0"/>
          </a:p>
          <a:p>
            <a:r>
              <a:rPr lang="en-US" sz="2500" dirty="0">
                <a:hlinkClick r:id="rId4"/>
              </a:rPr>
              <a:t>http://www.helpguide.org/articles/stress/preventing-burnout.htm</a:t>
            </a:r>
            <a:endParaRPr lang="en-US" sz="2500" dirty="0"/>
          </a:p>
          <a:p>
            <a:r>
              <a:rPr lang="en-US" sz="2500" dirty="0">
                <a:hlinkClick r:id="rId5"/>
              </a:rPr>
              <a:t>http://www.helpguide.org/articles/stress/stress-symptoms-causes-and-effects.htm</a:t>
            </a:r>
          </a:p>
          <a:p>
            <a:r>
              <a:rPr lang="en-US" sz="2500" dirty="0">
                <a:hlinkClick r:id="rId5"/>
              </a:rPr>
              <a:t>http://www.health.harvard.edu/staying-healthy/understanding-the-stress-response</a:t>
            </a:r>
          </a:p>
          <a:p>
            <a:r>
              <a:rPr lang="en-US" sz="2500" dirty="0">
                <a:hlinkClick r:id="rId5"/>
              </a:rPr>
              <a:t>https://hbr.org/2016/06/steps-to-take-when-youre-starting-to-feel-burned-out</a:t>
            </a:r>
          </a:p>
          <a:p>
            <a:r>
              <a:rPr lang="en-US" sz="2500" dirty="0">
                <a:hlinkClick r:id="rId6"/>
              </a:rPr>
              <a:t>http://www.mayoclinic.org/healthy-lifestyle/adult-health/in-depth/art-20046642</a:t>
            </a:r>
            <a:r>
              <a:rPr lang="en-US" sz="2500" dirty="0"/>
              <a:t> (job burnout)</a:t>
            </a:r>
          </a:p>
          <a:p>
            <a:r>
              <a:rPr lang="en-US" sz="2500" dirty="0">
                <a:hlinkClick r:id="rId7"/>
              </a:rPr>
              <a:t>http://www.cnn.com/2017/01/18/health/no-worries-wisdom-project/index.html</a:t>
            </a:r>
            <a:r>
              <a:rPr lang="en-US" sz="2500" dirty="0"/>
              <a:t> </a:t>
            </a:r>
          </a:p>
          <a:p>
            <a:r>
              <a:rPr lang="en-US" sz="2600" dirty="0">
                <a:hlinkClick r:id="rId8"/>
              </a:rPr>
              <a:t>http://pas.duke.edu/stress.php</a:t>
            </a:r>
            <a:endParaRPr lang="en-US" sz="2600" dirty="0"/>
          </a:p>
          <a:p>
            <a:r>
              <a:rPr lang="en-US" sz="2600" dirty="0">
                <a:hlinkClick r:id="rId9"/>
              </a:rPr>
              <a:t>https://www.nimh.nih.gov/health/publications/stress/index.shtml</a:t>
            </a:r>
            <a:endParaRPr lang="en-US" sz="2600" dirty="0"/>
          </a:p>
          <a:p>
            <a:r>
              <a:rPr lang="en-US" sz="2800" dirty="0"/>
              <a:t>Professional Quality of Life Elements Theory and Measurement: Compassion Satisfaction and Compassion Fatigue, Burnout,  Secondary Traumatic Stress, Vicarious Traumatization and Vicarious Transformation</a:t>
            </a:r>
          </a:p>
          <a:p>
            <a:pPr lvl="1"/>
            <a:r>
              <a:rPr lang="en-US" sz="2400" dirty="0"/>
              <a:t>Website: </a:t>
            </a:r>
            <a:r>
              <a:rPr lang="en-US" sz="2400" dirty="0">
                <a:hlinkClick r:id="rId10"/>
              </a:rPr>
              <a:t>http://www.proqol.org/Home_Page.php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Tool: </a:t>
            </a:r>
            <a:r>
              <a:rPr lang="en-US" sz="2400" dirty="0">
                <a:hlinkClick r:id="rId11"/>
              </a:rPr>
              <a:t>http://www.proqol.org/uploads/ProQOL_5_English_Self-Score_3-2012.pdf</a:t>
            </a:r>
            <a:endParaRPr lang="en-US" sz="2400" dirty="0"/>
          </a:p>
          <a:p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9619945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Resources – Effects of stress on the brain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Dias-Ferreira E, et al. Chronic stress causes </a:t>
            </a:r>
            <a:r>
              <a:rPr lang="en-US" dirty="0" err="1"/>
              <a:t>frontostriatal</a:t>
            </a:r>
            <a:r>
              <a:rPr lang="en-US" dirty="0"/>
              <a:t> reorganization and affects decision-making. Science 2009;325:621-625.</a:t>
            </a:r>
          </a:p>
          <a:p>
            <a:r>
              <a:rPr lang="en-US" dirty="0" err="1"/>
              <a:t>Lucassen</a:t>
            </a:r>
            <a:r>
              <a:rPr lang="en-US" dirty="0"/>
              <a:t> PJ, et al. Regulation of adult neurogenesis by stress, sleep disruption, exercise and inflammation: Implications for depression and antidepressant action. European </a:t>
            </a:r>
            <a:r>
              <a:rPr lang="en-US" dirty="0" err="1"/>
              <a:t>Neuropsychopharmacology</a:t>
            </a:r>
            <a:r>
              <a:rPr lang="en-US" dirty="0"/>
              <a:t> 2010; 20:1-17.</a:t>
            </a:r>
          </a:p>
          <a:p>
            <a:r>
              <a:rPr lang="en-US" dirty="0" err="1"/>
              <a:t>Lucassen</a:t>
            </a:r>
            <a:r>
              <a:rPr lang="en-US" dirty="0"/>
              <a:t> PJ, et al. Neuropathology of Stress. </a:t>
            </a:r>
            <a:r>
              <a:rPr lang="en-US" dirty="0" err="1"/>
              <a:t>Acta</a:t>
            </a:r>
            <a:r>
              <a:rPr lang="en-US" dirty="0"/>
              <a:t> </a:t>
            </a:r>
            <a:r>
              <a:rPr lang="en-US" dirty="0" err="1"/>
              <a:t>Neuropathol</a:t>
            </a:r>
            <a:r>
              <a:rPr lang="en-US" dirty="0"/>
              <a:t> 2014;127:109-135.</a:t>
            </a:r>
          </a:p>
          <a:p>
            <a:r>
              <a:rPr lang="en-US" dirty="0"/>
              <a:t>McEwen BS, Gray JD, </a:t>
            </a:r>
            <a:r>
              <a:rPr lang="en-US" dirty="0" err="1"/>
              <a:t>Nasca</a:t>
            </a:r>
            <a:r>
              <a:rPr lang="en-US" dirty="0"/>
              <a:t> C. Recognizing resilience: learning from effects of stress on the brain. Neurobiology of Stress 2015;1:1-11.</a:t>
            </a:r>
          </a:p>
          <a:p>
            <a:r>
              <a:rPr lang="en-US" dirty="0"/>
              <a:t>McEwen BS, </a:t>
            </a:r>
            <a:r>
              <a:rPr lang="en-US" dirty="0" err="1"/>
              <a:t>McKittrick</a:t>
            </a:r>
            <a:r>
              <a:rPr lang="en-US" dirty="0"/>
              <a:t> CR, Tamashiro KLK, Sakai, RR. The brain on stress: Insight from studies using the Visible Burrow System. Physiology &amp; Behavior 2015;146:47-56.</a:t>
            </a:r>
          </a:p>
          <a:p>
            <a:r>
              <a:rPr lang="en-US" dirty="0"/>
              <a:t>Sandi C, </a:t>
            </a:r>
            <a:r>
              <a:rPr lang="en-US" dirty="0" err="1"/>
              <a:t>Pinelo</a:t>
            </a:r>
            <a:r>
              <a:rPr lang="en-US" dirty="0"/>
              <a:t>-Neva MT. Stress and memory: behavioral effects and neurobiological mechanisms. Neural Plasticity 2007;2007: Article ID 78970.</a:t>
            </a:r>
          </a:p>
          <a:p>
            <a:r>
              <a:rPr lang="en-US" dirty="0" err="1"/>
              <a:t>Schoenfeld</a:t>
            </a:r>
            <a:r>
              <a:rPr lang="en-US" dirty="0"/>
              <a:t> TJ, Gould E. Stress, stress hormones, and adult neurogenesis. Experimental Neurology 2012;233:12-21.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12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Explore a robust “tool-kit” for reducing stress, preventing burnout, and improving balance.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Begin developing your own specific plan of action – immediate, short-term, and long-term goals and steps.</a:t>
            </a:r>
          </a:p>
          <a:p>
            <a:pPr marL="514350" indent="-514350">
              <a:buFont typeface="+mj-lt"/>
              <a:buAutoNum type="arabicPeriod"/>
            </a:pPr>
            <a:endParaRPr lang="en-US" sz="2200" dirty="0"/>
          </a:p>
          <a:p>
            <a:pPr marL="514350" indent="-514350">
              <a:buFont typeface="+mj-lt"/>
              <a:buAutoNum type="arabicPeriod"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13315" name="Picture 3" descr="C:\Users\downe010\AppData\Local\Microsoft\Windows\Temporary Internet Files\Content.IE5\DWY10888\Obiettivi-300x22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410" y="4876800"/>
            <a:ext cx="2084590" cy="157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downe010\AppData\Local\Microsoft\Windows\Temporary Internet Files\Content.IE5\Z3YBFR4F\happy-pencil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057400"/>
            <a:ext cx="1219801" cy="121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4982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Resources on mindfulness &amp; work-life balance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Alexandra Michel, Christine Bosch, Miriam Rexroth. Mindfulness as a cognitive-emotional segmentation strategy: An intervention promoting work-life balance. J Occupational and Organizational Psychology. Dec 2014; 87(4):733–754. http://onlinelibrary.wiley.com/doi/10.1111/ joop.12072/full (Univ. Heidelberg study)</a:t>
            </a:r>
          </a:p>
          <a:p>
            <a:r>
              <a:rPr lang="en-US" sz="2000" dirty="0"/>
              <a:t>Kimberly </a:t>
            </a:r>
            <a:r>
              <a:rPr lang="en-US" sz="2000" dirty="0" err="1"/>
              <a:t>Schaufenbuel</a:t>
            </a:r>
            <a:r>
              <a:rPr lang="en-US" sz="2000" dirty="0"/>
              <a:t>. Bringing Mindfulness to the Workplace (a white paper). Executive Development, UNC Kenan-Flagler Business School, 2014. </a:t>
            </a:r>
            <a:r>
              <a:rPr lang="en-US" sz="2000" dirty="0">
                <a:hlinkClick r:id="rId2"/>
              </a:rPr>
              <a:t>http://www.kenan-flagler.unc.edu/~/media/Files/documents/executive-development/unc-white-paper-bringing-mindfulness-to-the-workplace_final.pdf</a:t>
            </a:r>
            <a:endParaRPr lang="en-US" sz="2000" dirty="0"/>
          </a:p>
          <a:p>
            <a:r>
              <a:rPr lang="en-US" sz="2000" dirty="0" err="1"/>
              <a:t>Sonnentag</a:t>
            </a:r>
            <a:r>
              <a:rPr lang="en-US" sz="2000" dirty="0"/>
              <a:t> S, Fritz C. Recovery from job stress: The stressor-detachment model as an integrative framework. J </a:t>
            </a:r>
            <a:r>
              <a:rPr lang="en-US" sz="2000" dirty="0" err="1"/>
              <a:t>Organiz</a:t>
            </a:r>
            <a:r>
              <a:rPr lang="en-US" sz="2000" dirty="0"/>
              <a:t> </a:t>
            </a:r>
            <a:r>
              <a:rPr lang="en-US" sz="2000" dirty="0" err="1"/>
              <a:t>Behav</a:t>
            </a:r>
            <a:r>
              <a:rPr lang="en-US" sz="2000" dirty="0"/>
              <a:t> 2015;36:S72-S103.</a:t>
            </a:r>
          </a:p>
        </p:txBody>
      </p:sp>
    </p:spTree>
    <p:extLst>
      <p:ext uri="{BB962C8B-B14F-4D97-AF65-F5344CB8AC3E}">
        <p14:creationId xmlns:p14="http://schemas.microsoft.com/office/powerpoint/2010/main" val="2201069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67A5C-36F9-4447-9F8B-600544FE1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7848600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/>
              <a:t>"God grant me the serenity to accept the things I cannot change, the courage to change the things I can, and the wisdom to know the difference.“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                         	–Reinhold Niebuhr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710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Stress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7620000" cy="4724400"/>
          </a:xfrm>
        </p:spPr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A state of strain or tension resulting from adverse or very demanding circumstances that results in a predictable set of biochemical, physiological and behavioral changes.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/>
              <a:t>“Stress is not a function of events; it’s a function of the view you take of events.”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/>
              <a:t>“Burnout” is often “past the point of no return”.</a:t>
            </a:r>
          </a:p>
          <a:p>
            <a:pPr marL="0" lvl="1" indent="0">
              <a:buNone/>
            </a:pPr>
            <a:r>
              <a:rPr lang="en-US" sz="3500" dirty="0"/>
              <a:t>                 </a:t>
            </a:r>
            <a:r>
              <a:rPr lang="en-US" sz="4000" b="1" dirty="0"/>
              <a:t>STRESS IS STRESS.</a:t>
            </a:r>
          </a:p>
        </p:txBody>
      </p:sp>
      <p:pic>
        <p:nvPicPr>
          <p:cNvPr id="1026" name="Picture 2" descr="C:\Users\downe010\AppData\Local\Microsoft\Windows\Temporary Internet Files\Content.IE5\3SHJ9NVD\art08_f01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0" t="18920" r="13968" b="21080"/>
          <a:stretch/>
        </p:blipFill>
        <p:spPr bwMode="auto">
          <a:xfrm>
            <a:off x="7543800" y="228600"/>
            <a:ext cx="1447800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57600" y="5929032"/>
            <a:ext cx="5486400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spcAft>
                <a:spcPts val="300"/>
              </a:spcAft>
            </a:pPr>
            <a:r>
              <a:rPr lang="en-US" sz="1200" dirty="0"/>
              <a:t>http://www.apa.org/helpcenter/understanding-chronic-stress.aspx</a:t>
            </a:r>
          </a:p>
          <a:p>
            <a:pPr marL="0" lvl="2"/>
            <a:r>
              <a:rPr lang="en-US" sz="1200" dirty="0"/>
              <a:t>Mindfulness in the Age of Complexity (an interview with Ellen Langer), Harvard Business Review, March 2014. </a:t>
            </a:r>
            <a:r>
              <a:rPr lang="en-US" sz="1200" dirty="0">
                <a:hlinkClick r:id="rId4"/>
              </a:rPr>
              <a:t>https://hbr.org/2014/03/mindfulness-in-the-age-of-complexity</a:t>
            </a:r>
            <a:endParaRPr lang="en-US" sz="1200" dirty="0"/>
          </a:p>
        </p:txBody>
      </p:sp>
      <p:pic>
        <p:nvPicPr>
          <p:cNvPr id="6" name="Picture 5" descr="C:\Users\downe010\AppData\Local\Microsoft\Windows\Temporary Internet Files\Content.IE5\DWY10888\fire64[1].png">
            <a:extLst>
              <a:ext uri="{FF2B5EF4-FFF2-40B4-BE49-F238E27FC236}">
                <a16:creationId xmlns:a16="http://schemas.microsoft.com/office/drawing/2014/main" id="{0D0194DD-B039-40E4-A857-593FEDB62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396240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21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44963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A validated measure: </a:t>
            </a:r>
            <a:r>
              <a:rPr lang="en-US" sz="2400" dirty="0">
                <a:hlinkClick r:id="rId2"/>
              </a:rPr>
              <a:t>www.proqol.org</a:t>
            </a:r>
            <a:r>
              <a:rPr lang="en-US" sz="2400" dirty="0"/>
              <a:t> </a:t>
            </a:r>
          </a:p>
          <a:p>
            <a:pPr marL="742950" lvl="2" indent="-342900">
              <a:buFont typeface="Calibri" panose="020F0502020204030204" pitchFamily="34" charset="0"/>
              <a:buChar char="―"/>
            </a:pPr>
            <a:r>
              <a:rPr lang="en-US" sz="2000" dirty="0"/>
              <a:t>The Professional Quality of Life Scale – Compassion Satisfaction and Compassion Fatigue </a:t>
            </a:r>
            <a:r>
              <a:rPr lang="en-US" sz="2000" dirty="0" err="1"/>
              <a:t>ProQOL</a:t>
            </a:r>
            <a:r>
              <a:rPr lang="en-US" sz="2000" dirty="0"/>
              <a:t> Version 5 (2009) </a:t>
            </a:r>
            <a:r>
              <a:rPr lang="en-US" sz="1600" dirty="0"/>
              <a:t>© B. Hudnall </a:t>
            </a:r>
            <a:r>
              <a:rPr lang="en-US" sz="1600" dirty="0" err="1"/>
              <a:t>Stamm</a:t>
            </a:r>
            <a:r>
              <a:rPr lang="en-US" sz="1600" dirty="0"/>
              <a:t>, 2009 (In 2017, ownership transferred to the Center for Victims of Torture, which is continuing to offer the tool at no charge.)</a:t>
            </a:r>
          </a:p>
          <a:p>
            <a:pPr marL="742950" lvl="2" indent="-342900">
              <a:buFont typeface="Calibri" panose="020F0502020204030204" pitchFamily="34" charset="0"/>
              <a:buChar char="―"/>
            </a:pPr>
            <a:r>
              <a:rPr lang="en-US" sz="2000" dirty="0"/>
              <a:t>Scores “Compassion Satisfaction” and “Burnout”.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Where on the spectrum of stressed to burned-out are you? </a:t>
            </a:r>
          </a:p>
        </p:txBody>
      </p:sp>
      <p:pic>
        <p:nvPicPr>
          <p:cNvPr id="1026" name="Picture 2" descr="C:\Users\downe010\AppData\Local\Microsoft\Windows\Temporary Internet Files\Content.IE5\DWY10888\150500_600px-Spectrum4websiteEval.svg_68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" t="40000" r="3974" b="38736"/>
          <a:stretch/>
        </p:blipFill>
        <p:spPr bwMode="auto">
          <a:xfrm>
            <a:off x="1676400" y="5334000"/>
            <a:ext cx="5638800" cy="89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owne010\AppData\Local\Microsoft\Windows\Temporary Internet Files\Content.IE5\3SHJ9NVD\pot-of-gold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1296" y="4876800"/>
            <a:ext cx="1175104" cy="145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owne010\AppData\Local\Microsoft\Windows\Temporary Internet Files\Content.IE5\DWY10888\fire64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665353"/>
            <a:ext cx="1670677" cy="167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054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Contributing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sz="2900" dirty="0"/>
              <a:t>External factors</a:t>
            </a:r>
          </a:p>
          <a:p>
            <a:r>
              <a:rPr lang="en-US" sz="2900" dirty="0"/>
              <a:t>Personal characteristics &amp; tendencies:</a:t>
            </a:r>
          </a:p>
          <a:p>
            <a:pPr lvl="1"/>
            <a:r>
              <a:rPr lang="en-US" sz="2000" dirty="0"/>
              <a:t>Are you a perfectionist? </a:t>
            </a:r>
          </a:p>
          <a:p>
            <a:pPr lvl="1"/>
            <a:r>
              <a:rPr lang="en-US" sz="2000" dirty="0"/>
              <a:t>Do you set and stick to boundaries? Are you a natural helper?</a:t>
            </a:r>
          </a:p>
          <a:p>
            <a:pPr lvl="1"/>
            <a:r>
              <a:rPr lang="en-US" sz="2000" dirty="0"/>
              <a:t>Do you effectively manage others’ expectations? Your own?</a:t>
            </a:r>
          </a:p>
          <a:p>
            <a:pPr lvl="1"/>
            <a:r>
              <a:rPr lang="en-US" sz="2000" dirty="0"/>
              <a:t>Do you respond to stressors appropriately?</a:t>
            </a:r>
          </a:p>
          <a:p>
            <a:pPr lvl="1"/>
            <a:r>
              <a:rPr lang="en-US" sz="2000" dirty="0"/>
              <a:t>Do you prioritize effectively? Do you ever prioritize yourself?</a:t>
            </a:r>
          </a:p>
          <a:p>
            <a:pPr lvl="1"/>
            <a:r>
              <a:rPr lang="en-US" sz="2000" dirty="0"/>
              <a:t>Do you seek and thrive on challenge? </a:t>
            </a:r>
          </a:p>
          <a:p>
            <a:pPr lvl="1"/>
            <a:r>
              <a:rPr lang="en-US" sz="2000" dirty="0"/>
              <a:t>Are you a procrastinator? </a:t>
            </a:r>
          </a:p>
          <a:p>
            <a:r>
              <a:rPr lang="en-US" sz="2900" dirty="0"/>
              <a:t>Burnout risks: </a:t>
            </a:r>
          </a:p>
          <a:p>
            <a:pPr lvl="1"/>
            <a:r>
              <a:rPr lang="en-US" sz="2000" dirty="0"/>
              <a:t>Lack of control; Unclear job expectations</a:t>
            </a:r>
          </a:p>
          <a:p>
            <a:pPr lvl="1"/>
            <a:r>
              <a:rPr lang="en-US" sz="2000" dirty="0"/>
              <a:t>Dysfunctional workplace dynamics; Mismatch in values; Poor job fit </a:t>
            </a:r>
          </a:p>
          <a:p>
            <a:pPr lvl="1"/>
            <a:r>
              <a:rPr lang="en-US" sz="2000" dirty="0"/>
              <a:t>Extremes of activity </a:t>
            </a:r>
          </a:p>
          <a:p>
            <a:pPr lvl="1"/>
            <a:r>
              <a:rPr lang="en-US" sz="2000" dirty="0"/>
              <a:t>Lack of social support (at work and/or home); Poor work-life balance </a:t>
            </a:r>
          </a:p>
        </p:txBody>
      </p:sp>
      <p:pic>
        <p:nvPicPr>
          <p:cNvPr id="4" name="Picture 3" descr="C:\Users\downe010\AppData\Local\Microsoft\Windows\Temporary Internet Files\Content.IE5\3LAPFXI7\K2,_Mount_Godwin_Austen,_Chogori,_Savage_Mountain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914" y="3744468"/>
            <a:ext cx="206288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downe010\AppData\Local\Microsoft\Windows\Temporary Internet Files\Content.IE5\3LAPFXI7\stress2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5" r="16140"/>
          <a:stretch/>
        </p:blipFill>
        <p:spPr bwMode="auto">
          <a:xfrm>
            <a:off x="7421880" y="457200"/>
            <a:ext cx="1645920" cy="170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downe010\AppData\Local\Microsoft\Windows\Temporary Internet Files\Content.IE5\Z3YBFR4F\happy-pencil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6200"/>
            <a:ext cx="1219801" cy="121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downe010\AppData\Local\Microsoft\Windows\Temporary Internet Files\Content.IE5\DWY10888\fire64[1].png">
            <a:extLst>
              <a:ext uri="{FF2B5EF4-FFF2-40B4-BE49-F238E27FC236}">
                <a16:creationId xmlns:a16="http://schemas.microsoft.com/office/drawing/2014/main" id="{1273A73C-5991-4B53-A954-CC25C3A9F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10540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829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02B20-2604-4A82-88C4-AAD946CC6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out your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CB706-74B2-4A66-89ED-F0CC52309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/>
              <a:t>What is good “work-life balance” for YOU?</a:t>
            </a:r>
          </a:p>
          <a:p>
            <a:r>
              <a:rPr lang="en-US" dirty="0"/>
              <a:t>What do you have too little of?</a:t>
            </a:r>
          </a:p>
          <a:p>
            <a:r>
              <a:rPr lang="en-US" dirty="0"/>
              <a:t>What do you have too much of?</a:t>
            </a:r>
          </a:p>
        </p:txBody>
      </p:sp>
      <p:pic>
        <p:nvPicPr>
          <p:cNvPr id="4" name="Picture 2" descr="C:\Users\downe010\AppData\Local\Microsoft\Windows\Temporary Internet Files\Content.IE5\Z3YBFR4F\happy-pencil[1].png">
            <a:extLst>
              <a:ext uri="{FF2B5EF4-FFF2-40B4-BE49-F238E27FC236}">
                <a16:creationId xmlns:a16="http://schemas.microsoft.com/office/drawing/2014/main" id="{24ABF1F2-0673-467B-BA1A-4AE91127E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324100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180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E20ED-2F41-4AE0-A6EA-886A44E2F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Figure out the (fixable) problem(s)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0A0EB-6A02-4EAE-83A9-1F78354DFA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6324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Toyota’s “</a:t>
            </a:r>
            <a:r>
              <a:rPr lang="en-US" b="1" dirty="0"/>
              <a:t>Five Whys</a:t>
            </a:r>
            <a:r>
              <a:rPr lang="en-US" dirty="0"/>
              <a:t>” </a:t>
            </a:r>
          </a:p>
          <a:p>
            <a:pPr lvl="1"/>
            <a:r>
              <a:rPr lang="en-US" dirty="0"/>
              <a:t>Determine the root cause of an identified problem by asking “Why?” in response to each subsequent answer.</a:t>
            </a:r>
          </a:p>
          <a:p>
            <a:pPr lvl="1"/>
            <a:r>
              <a:rPr lang="en-US" dirty="0"/>
              <a:t>May require &gt;5 Whys or probing multiple identified problems.</a:t>
            </a:r>
          </a:p>
          <a:p>
            <a:pPr lvl="1"/>
            <a:r>
              <a:rPr lang="en-US" dirty="0"/>
              <a:t>The final "why" should suggest a broken process or an alterable behavior, indicative of reaching the root-cause level and therefore actual potential solutions.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3DDF10-799B-4B0B-9A63-EAD092EDC27D}"/>
              </a:ext>
            </a:extLst>
          </p:cNvPr>
          <p:cNvSpPr txBox="1"/>
          <p:nvPr/>
        </p:nvSpPr>
        <p:spPr>
          <a:xfrm>
            <a:off x="5029200" y="6344142"/>
            <a:ext cx="3982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https://en.wikipedia.org/wiki/Five_whys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BD2F0E-E217-426D-8FD0-D0F643A6D4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7083" b="16902"/>
          <a:stretch/>
        </p:blipFill>
        <p:spPr>
          <a:xfrm>
            <a:off x="7108893" y="1115004"/>
            <a:ext cx="1858267" cy="12267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6D09BD-5116-4E6E-9CEF-6B0E5552CA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7083" b="16902"/>
          <a:stretch/>
        </p:blipFill>
        <p:spPr>
          <a:xfrm>
            <a:off x="7153561" y="2145087"/>
            <a:ext cx="1858267" cy="12267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24FE6A-D9F6-4FA4-87D2-D34AC42ACF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7083" b="16902"/>
          <a:stretch/>
        </p:blipFill>
        <p:spPr>
          <a:xfrm>
            <a:off x="7175938" y="3175093"/>
            <a:ext cx="1791222" cy="11824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1C67BC-B3A3-4181-BC4A-06596EA697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7083" b="16902"/>
          <a:stretch/>
        </p:blipFill>
        <p:spPr>
          <a:xfrm>
            <a:off x="7220607" y="4168375"/>
            <a:ext cx="1791222" cy="11824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D4FB0D-E6EB-42B3-8D07-DD8F8B987E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7083" b="16902"/>
          <a:stretch/>
        </p:blipFill>
        <p:spPr>
          <a:xfrm>
            <a:off x="7239000" y="5161656"/>
            <a:ext cx="1791222" cy="1182485"/>
          </a:xfrm>
          <a:prstGeom prst="rect">
            <a:avLst/>
          </a:prstGeom>
        </p:spPr>
      </p:pic>
      <p:pic>
        <p:nvPicPr>
          <p:cNvPr id="11" name="Picture 2" descr="C:\Users\downe010\AppData\Local\Microsoft\Windows\Temporary Internet Files\Content.IE5\Z3YBFR4F\happy-pencil[1].png">
            <a:extLst>
              <a:ext uri="{FF2B5EF4-FFF2-40B4-BE49-F238E27FC236}">
                <a16:creationId xmlns:a16="http://schemas.microsoft.com/office/drawing/2014/main" id="{6E70B3AF-0DD0-4C82-8FCA-FA076F976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370" y="2344680"/>
            <a:ext cx="1219801" cy="121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311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1570</TotalTime>
  <Words>2861</Words>
  <Application>Microsoft Office PowerPoint</Application>
  <PresentationFormat>On-screen Show (4:3)</PresentationFormat>
  <Paragraphs>268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Wingdings</vt:lpstr>
      <vt:lpstr>Office Theme</vt:lpstr>
      <vt:lpstr>Reducing Stress and Preventing Burnout for Research Development Professionals</vt:lpstr>
      <vt:lpstr>Let’s take a moment to breathe….</vt:lpstr>
      <vt:lpstr>Learning Objectives</vt:lpstr>
      <vt:lpstr>PowerPoint Presentation</vt:lpstr>
      <vt:lpstr>Stress</vt:lpstr>
      <vt:lpstr>Where on the spectrum of stressed to burned-out are you? </vt:lpstr>
      <vt:lpstr>Contributing factors</vt:lpstr>
      <vt:lpstr>Figure out your goal</vt:lpstr>
      <vt:lpstr>Figure out the (fixable) problem(s)</vt:lpstr>
      <vt:lpstr>Many possible solutions</vt:lpstr>
      <vt:lpstr>Mindfulness: A Few Practices</vt:lpstr>
      <vt:lpstr>Tools to control stressors</vt:lpstr>
      <vt:lpstr>Tools to control stressors (cont.)</vt:lpstr>
      <vt:lpstr>Tools to control stressors (cont.)</vt:lpstr>
      <vt:lpstr>Tools to control stressors (cont.)</vt:lpstr>
      <vt:lpstr>Make a better to-do list</vt:lpstr>
      <vt:lpstr>Tools to control stressors (cont.)</vt:lpstr>
      <vt:lpstr>Tools to control YOU</vt:lpstr>
      <vt:lpstr>Tools to control YOU (cont.)</vt:lpstr>
      <vt:lpstr>Exercise actually helps your brain rebuild</vt:lpstr>
      <vt:lpstr>Tools to control YOU (cont.)</vt:lpstr>
      <vt:lpstr>So what can you do?</vt:lpstr>
      <vt:lpstr>Let’s take a moment to rebuild….</vt:lpstr>
      <vt:lpstr>PowerPoint Presentation</vt:lpstr>
      <vt:lpstr>Reminder of the many possibilities</vt:lpstr>
      <vt:lpstr>Questions? Tips?  Joanna Downer, PhD    joanna.downer@duke.edu  </vt:lpstr>
      <vt:lpstr>Resources – Mindfulness Based Stress Reduction</vt:lpstr>
      <vt:lpstr>Online Resources – Stress and Burnout</vt:lpstr>
      <vt:lpstr>Resources – Effects of stress on the brain</vt:lpstr>
      <vt:lpstr>Resources on mindfulness &amp; work-life balance</vt:lpstr>
    </vt:vector>
  </TitlesOfParts>
  <Company>Duke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Reducing Stress and Preventing Burnout  in Research Development</dc:title>
  <dc:creator>Joanna Downer, Ph.D.</dc:creator>
  <cp:lastModifiedBy>Joanna Downer, Ph.D.</cp:lastModifiedBy>
  <cp:revision>123</cp:revision>
  <dcterms:created xsi:type="dcterms:W3CDTF">2016-12-21T15:50:52Z</dcterms:created>
  <dcterms:modified xsi:type="dcterms:W3CDTF">2022-04-13T15:11:27Z</dcterms:modified>
</cp:coreProperties>
</file>