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84" r:id="rId3"/>
    <p:sldId id="291" r:id="rId4"/>
    <p:sldId id="289" r:id="rId5"/>
    <p:sldId id="286" r:id="rId6"/>
    <p:sldId id="556" r:id="rId7"/>
    <p:sldId id="557" r:id="rId8"/>
    <p:sldId id="558" r:id="rId9"/>
    <p:sldId id="560" r:id="rId10"/>
    <p:sldId id="559" r:id="rId11"/>
    <p:sldId id="27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210E232-F5A7-40C9-AE21-56BC9D11D0A7}" v="3" dt="2022-04-25T15:40:30.1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0D801D-3B38-488F-AF71-28F8BA002195}" type="doc">
      <dgm:prSet loTypeId="urn:microsoft.com/office/officeart/2016/7/layout/ChevronBlockProcess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B1213AAE-B8EB-4037-9009-47777B9BE8AE}">
      <dgm:prSet/>
      <dgm:spPr/>
      <dgm:t>
        <a:bodyPr/>
        <a:lstStyle/>
        <a:p>
          <a:r>
            <a:rPr lang="en-US" b="1" dirty="0"/>
            <a:t>CHALLENGES</a:t>
          </a:r>
        </a:p>
      </dgm:t>
    </dgm:pt>
    <dgm:pt modelId="{EAA8977F-5332-4C4F-AA7F-32C65434FFC0}" type="parTrans" cxnId="{57437868-5D2A-460E-9F6E-C67544C1764C}">
      <dgm:prSet/>
      <dgm:spPr/>
      <dgm:t>
        <a:bodyPr/>
        <a:lstStyle/>
        <a:p>
          <a:endParaRPr lang="en-US"/>
        </a:p>
      </dgm:t>
    </dgm:pt>
    <dgm:pt modelId="{FC3EAE20-2349-4742-BCE4-B7260846B75A}" type="sibTrans" cxnId="{57437868-5D2A-460E-9F6E-C67544C1764C}">
      <dgm:prSet/>
      <dgm:spPr/>
      <dgm:t>
        <a:bodyPr/>
        <a:lstStyle/>
        <a:p>
          <a:endParaRPr lang="en-US"/>
        </a:p>
      </dgm:t>
    </dgm:pt>
    <dgm:pt modelId="{90E3CA09-81CF-420C-8E76-55A984647734}">
      <dgm:prSet custT="1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sz="2000" dirty="0"/>
            <a:t>Small RD Team with wide spectrum assignments coordinating the meetings &amp; keeping/maintaining metrics</a:t>
          </a:r>
        </a:p>
        <a:p>
          <a:pPr>
            <a:buFont typeface="Arial" panose="020B0604020202020204" pitchFamily="34" charset="0"/>
            <a:buChar char="•"/>
          </a:pPr>
          <a:endParaRPr lang="en-US" sz="2000" dirty="0"/>
        </a:p>
      </dgm:t>
    </dgm:pt>
    <dgm:pt modelId="{F6F21CD4-1F47-47BA-9AD6-BA3FC9955EA7}" type="parTrans" cxnId="{4DDC79FD-F789-4F87-B420-E9C708E03B3B}">
      <dgm:prSet/>
      <dgm:spPr/>
      <dgm:t>
        <a:bodyPr/>
        <a:lstStyle/>
        <a:p>
          <a:endParaRPr lang="en-US"/>
        </a:p>
      </dgm:t>
    </dgm:pt>
    <dgm:pt modelId="{8F6D3D93-051A-4DDA-8CD7-8C5E33460723}" type="sibTrans" cxnId="{4DDC79FD-F789-4F87-B420-E9C708E03B3B}">
      <dgm:prSet/>
      <dgm:spPr/>
      <dgm:t>
        <a:bodyPr/>
        <a:lstStyle/>
        <a:p>
          <a:endParaRPr lang="en-US"/>
        </a:p>
      </dgm:t>
    </dgm:pt>
    <dgm:pt modelId="{425319DB-DA48-49F4-8BD8-E76A6FF14396}">
      <dgm:prSet custT="1"/>
      <dgm:spPr/>
      <dgm:t>
        <a:bodyPr/>
        <a:lstStyle/>
        <a:p>
          <a:pPr>
            <a:buNone/>
          </a:pPr>
          <a:r>
            <a:rPr lang="en-US" sz="2000" dirty="0"/>
            <a:t>Scheduling between the required RDOM, GM, &amp; RFM</a:t>
          </a:r>
        </a:p>
      </dgm:t>
    </dgm:pt>
    <dgm:pt modelId="{FD0B298F-B087-4C65-9983-523490420D09}" type="parTrans" cxnId="{8463E209-26E1-409F-BEF0-BC5E06798ADE}">
      <dgm:prSet/>
      <dgm:spPr/>
      <dgm:t>
        <a:bodyPr/>
        <a:lstStyle/>
        <a:p>
          <a:endParaRPr lang="en-US"/>
        </a:p>
      </dgm:t>
    </dgm:pt>
    <dgm:pt modelId="{21689CF5-83C6-408F-881B-B75A7240D0BB}" type="sibTrans" cxnId="{8463E209-26E1-409F-BEF0-BC5E06798ADE}">
      <dgm:prSet/>
      <dgm:spPr/>
      <dgm:t>
        <a:bodyPr/>
        <a:lstStyle/>
        <a:p>
          <a:endParaRPr lang="en-US"/>
        </a:p>
      </dgm:t>
    </dgm:pt>
    <dgm:pt modelId="{4C45C343-A9B2-4CEF-BA7F-8047AADB04BE}">
      <dgm:prSet custT="1"/>
      <dgm:spPr/>
      <dgm:t>
        <a:bodyPr/>
        <a:lstStyle/>
        <a:p>
          <a:pPr>
            <a:buNone/>
          </a:pPr>
          <a:br>
            <a:rPr lang="en-US" sz="2000" dirty="0"/>
          </a:br>
          <a:r>
            <a:rPr lang="en-US" sz="2000" dirty="0"/>
            <a:t>How to track data and metrics</a:t>
          </a:r>
          <a:br>
            <a:rPr lang="en-US" sz="2000" dirty="0"/>
          </a:br>
          <a:endParaRPr lang="en-US" sz="2000" dirty="0"/>
        </a:p>
      </dgm:t>
    </dgm:pt>
    <dgm:pt modelId="{1AA98304-8E54-42D8-87A3-31DA46AEBC1B}" type="parTrans" cxnId="{35249BBF-937E-4E66-8800-E4417A4DC2F6}">
      <dgm:prSet/>
      <dgm:spPr/>
      <dgm:t>
        <a:bodyPr/>
        <a:lstStyle/>
        <a:p>
          <a:endParaRPr lang="en-US"/>
        </a:p>
      </dgm:t>
    </dgm:pt>
    <dgm:pt modelId="{965E5962-F1AA-4750-87C3-8036CFE78E27}" type="sibTrans" cxnId="{35249BBF-937E-4E66-8800-E4417A4DC2F6}">
      <dgm:prSet/>
      <dgm:spPr/>
      <dgm:t>
        <a:bodyPr/>
        <a:lstStyle/>
        <a:p>
          <a:endParaRPr lang="en-US"/>
        </a:p>
      </dgm:t>
    </dgm:pt>
    <dgm:pt modelId="{33CEB9E8-6FEA-4015-897F-A572A767077B}">
      <dgm:prSet custT="1"/>
      <dgm:spPr/>
      <dgm:t>
        <a:bodyPr/>
        <a:lstStyle/>
        <a:p>
          <a:pPr>
            <a:buNone/>
          </a:pPr>
          <a:r>
            <a:rPr lang="en-US" sz="2000" dirty="0"/>
            <a:t>No dedicated Admin support for this initiative</a:t>
          </a:r>
        </a:p>
      </dgm:t>
    </dgm:pt>
    <dgm:pt modelId="{52C7831F-89AA-4DB0-8979-8ACEA93AD92B}" type="parTrans" cxnId="{7D5F8A24-7E71-4847-985B-56AAB3CA7C35}">
      <dgm:prSet/>
      <dgm:spPr/>
      <dgm:t>
        <a:bodyPr/>
        <a:lstStyle/>
        <a:p>
          <a:endParaRPr lang="en-US"/>
        </a:p>
      </dgm:t>
    </dgm:pt>
    <dgm:pt modelId="{A2781FF1-EFCA-4B2F-A216-EE0013E14E1A}" type="sibTrans" cxnId="{7D5F8A24-7E71-4847-985B-56AAB3CA7C35}">
      <dgm:prSet/>
      <dgm:spPr/>
      <dgm:t>
        <a:bodyPr/>
        <a:lstStyle/>
        <a:p>
          <a:endParaRPr lang="en-US"/>
        </a:p>
      </dgm:t>
    </dgm:pt>
    <dgm:pt modelId="{FCFA4302-6A4E-4A8D-AFD5-9ADA4015CB09}">
      <dgm:prSet/>
      <dgm:spPr/>
      <dgm:t>
        <a:bodyPr/>
        <a:lstStyle/>
        <a:p>
          <a:r>
            <a:rPr lang="en-US" b="1" dirty="0"/>
            <a:t>PILOT </a:t>
          </a:r>
        </a:p>
      </dgm:t>
    </dgm:pt>
    <dgm:pt modelId="{E306BE10-8C0C-4DA5-B405-2753732095C7}" type="parTrans" cxnId="{0AF1EC33-82F9-46B4-9505-884EF0A6ECCA}">
      <dgm:prSet/>
      <dgm:spPr/>
      <dgm:t>
        <a:bodyPr/>
        <a:lstStyle/>
        <a:p>
          <a:endParaRPr lang="en-US"/>
        </a:p>
      </dgm:t>
    </dgm:pt>
    <dgm:pt modelId="{D4BCF066-1FF6-4B75-9A7C-97F0C187205E}" type="sibTrans" cxnId="{0AF1EC33-82F9-46B4-9505-884EF0A6ECCA}">
      <dgm:prSet/>
      <dgm:spPr/>
      <dgm:t>
        <a:bodyPr/>
        <a:lstStyle/>
        <a:p>
          <a:endParaRPr lang="en-US"/>
        </a:p>
      </dgm:t>
    </dgm:pt>
    <dgm:pt modelId="{DB822DAD-46AC-455E-99DC-48E8FA9B3781}">
      <dgm:prSet custT="1"/>
      <dgm:spPr/>
      <dgm:t>
        <a:bodyPr/>
        <a:lstStyle/>
        <a:p>
          <a:r>
            <a:rPr lang="en-US" sz="1600" dirty="0"/>
            <a:t>Meeting groups with overlapping assignments were created, lessening the need for multiple meetings.</a:t>
          </a:r>
          <a:br>
            <a:rPr lang="en-US" sz="1600" dirty="0"/>
          </a:br>
          <a:endParaRPr lang="en-US" sz="1600" dirty="0"/>
        </a:p>
      </dgm:t>
    </dgm:pt>
    <dgm:pt modelId="{A42D6F45-04F7-4215-A937-46E51F06AD8F}" type="parTrans" cxnId="{C4173662-6740-4414-B9D1-B4DFA327AF48}">
      <dgm:prSet/>
      <dgm:spPr/>
      <dgm:t>
        <a:bodyPr/>
        <a:lstStyle/>
        <a:p>
          <a:endParaRPr lang="en-US"/>
        </a:p>
      </dgm:t>
    </dgm:pt>
    <dgm:pt modelId="{B4EBDDDB-2600-4B09-9F85-A40DB3BD8486}" type="sibTrans" cxnId="{C4173662-6740-4414-B9D1-B4DFA327AF48}">
      <dgm:prSet/>
      <dgm:spPr/>
      <dgm:t>
        <a:bodyPr/>
        <a:lstStyle/>
        <a:p>
          <a:endParaRPr lang="en-US"/>
        </a:p>
      </dgm:t>
    </dgm:pt>
    <dgm:pt modelId="{52DA61F8-2A65-4FE0-AD6B-AF21F006651D}">
      <dgm:prSet custT="1"/>
      <dgm:spPr/>
      <dgm:t>
        <a:bodyPr/>
        <a:lstStyle/>
        <a:p>
          <a:r>
            <a:rPr lang="en-US" sz="1600" dirty="0"/>
            <a:t>Some portfolios needed less discussion than others, so timed agendas were utilized so individuals just needed to arrive 5 minutes before their slot and were able to leave once their discussion was complete.</a:t>
          </a:r>
          <a:br>
            <a:rPr lang="en-US" sz="1600" dirty="0"/>
          </a:br>
          <a:endParaRPr lang="en-US" sz="1600" dirty="0"/>
        </a:p>
      </dgm:t>
    </dgm:pt>
    <dgm:pt modelId="{5309E7C8-F6A0-440B-BA91-F6B2DBEC74F3}" type="parTrans" cxnId="{73BD9A50-9084-4BCD-A419-EBF48D8C4201}">
      <dgm:prSet/>
      <dgm:spPr/>
      <dgm:t>
        <a:bodyPr/>
        <a:lstStyle/>
        <a:p>
          <a:endParaRPr lang="en-US"/>
        </a:p>
      </dgm:t>
    </dgm:pt>
    <dgm:pt modelId="{DDCEE80B-4146-4384-AA61-C9DF1C2C6274}" type="sibTrans" cxnId="{73BD9A50-9084-4BCD-A419-EBF48D8C4201}">
      <dgm:prSet/>
      <dgm:spPr/>
      <dgm:t>
        <a:bodyPr/>
        <a:lstStyle/>
        <a:p>
          <a:endParaRPr lang="en-US"/>
        </a:p>
      </dgm:t>
    </dgm:pt>
    <dgm:pt modelId="{4F9F9654-C0FB-486E-B712-C53352BC97AE}">
      <dgm:prSet custT="1"/>
      <dgm:spPr/>
      <dgm:t>
        <a:bodyPr/>
        <a:lstStyle/>
        <a:p>
          <a:r>
            <a:rPr lang="en-US" sz="1600" dirty="0"/>
            <a:t>A filterable, excel tracking document was created including categories for types of intervention and a priority ranking, and is housed in a shared drive.</a:t>
          </a:r>
          <a:br>
            <a:rPr lang="en-US" sz="1300" dirty="0"/>
          </a:br>
          <a:endParaRPr lang="en-US" sz="1300" dirty="0"/>
        </a:p>
      </dgm:t>
    </dgm:pt>
    <dgm:pt modelId="{558DB870-F0F5-46F5-8570-16B78E2D5AFC}" type="parTrans" cxnId="{0FC43942-813F-4017-A365-0C1DDFB6C5F1}">
      <dgm:prSet/>
      <dgm:spPr/>
      <dgm:t>
        <a:bodyPr/>
        <a:lstStyle/>
        <a:p>
          <a:endParaRPr lang="en-US"/>
        </a:p>
      </dgm:t>
    </dgm:pt>
    <dgm:pt modelId="{E7D8CAAF-EC82-42C4-ABE8-17690E32F8DC}" type="sibTrans" cxnId="{0FC43942-813F-4017-A365-0C1DDFB6C5F1}">
      <dgm:prSet/>
      <dgm:spPr/>
      <dgm:t>
        <a:bodyPr/>
        <a:lstStyle/>
        <a:p>
          <a:endParaRPr lang="en-US"/>
        </a:p>
      </dgm:t>
    </dgm:pt>
    <dgm:pt modelId="{30968823-64FE-4D4A-B211-9BC6FFA48559}">
      <dgm:prSet/>
      <dgm:spPr/>
      <dgm:t>
        <a:bodyPr/>
        <a:lstStyle/>
        <a:p>
          <a:r>
            <a:rPr lang="en-US" b="1" dirty="0"/>
            <a:t>LOOKING AHEAD</a:t>
          </a:r>
        </a:p>
      </dgm:t>
    </dgm:pt>
    <dgm:pt modelId="{E09002DB-07C4-4DD0-BD2D-378C16FF2408}" type="parTrans" cxnId="{937C722F-0F57-48C1-984A-B827FEBD2F5B}">
      <dgm:prSet/>
      <dgm:spPr/>
      <dgm:t>
        <a:bodyPr/>
        <a:lstStyle/>
        <a:p>
          <a:endParaRPr lang="en-US"/>
        </a:p>
      </dgm:t>
    </dgm:pt>
    <dgm:pt modelId="{48C7479F-EDFF-434C-BEF8-0F1B692CE033}" type="sibTrans" cxnId="{937C722F-0F57-48C1-984A-B827FEBD2F5B}">
      <dgm:prSet/>
      <dgm:spPr/>
      <dgm:t>
        <a:bodyPr/>
        <a:lstStyle/>
        <a:p>
          <a:endParaRPr lang="en-US"/>
        </a:p>
      </dgm:t>
    </dgm:pt>
    <dgm:pt modelId="{791DE854-F729-40BF-9284-5CA4125C4894}">
      <dgm:prSet custT="1"/>
      <dgm:spPr/>
      <dgm:t>
        <a:bodyPr/>
        <a:lstStyle/>
        <a:p>
          <a:r>
            <a:rPr lang="en-US" sz="2000" dirty="0"/>
            <a:t>Minimizing the administrative burden on RD</a:t>
          </a:r>
          <a:br>
            <a:rPr lang="en-US" sz="2000" dirty="0"/>
          </a:br>
          <a:endParaRPr lang="en-US" sz="2000" dirty="0"/>
        </a:p>
      </dgm:t>
    </dgm:pt>
    <dgm:pt modelId="{2710A3EC-D128-4B8A-9E54-AFFBF76CD96B}" type="parTrans" cxnId="{53E8930C-E789-41FC-BDEF-25E1A7760EFF}">
      <dgm:prSet/>
      <dgm:spPr/>
      <dgm:t>
        <a:bodyPr/>
        <a:lstStyle/>
        <a:p>
          <a:endParaRPr lang="en-US"/>
        </a:p>
      </dgm:t>
    </dgm:pt>
    <dgm:pt modelId="{4028DFE8-999E-4899-920B-7D861CEE41A8}" type="sibTrans" cxnId="{53E8930C-E789-41FC-BDEF-25E1A7760EFF}">
      <dgm:prSet/>
      <dgm:spPr/>
      <dgm:t>
        <a:bodyPr/>
        <a:lstStyle/>
        <a:p>
          <a:endParaRPr lang="en-US"/>
        </a:p>
      </dgm:t>
    </dgm:pt>
    <dgm:pt modelId="{764483C1-D0D3-4882-BF90-9B23850CF7E0}">
      <dgm:prSet custT="1"/>
      <dgm:spPr/>
      <dgm:t>
        <a:bodyPr/>
        <a:lstStyle/>
        <a:p>
          <a:r>
            <a:rPr lang="en-US" sz="2000" dirty="0"/>
            <a:t>Folding in Holistic Portfolio Management meetings into existing meetings, to lessen over-scheduling of staff</a:t>
          </a:r>
          <a:br>
            <a:rPr lang="en-US" sz="2000" dirty="0"/>
          </a:br>
          <a:endParaRPr lang="en-US" sz="2000" dirty="0"/>
        </a:p>
      </dgm:t>
    </dgm:pt>
    <dgm:pt modelId="{5EC6ECA3-2FBE-4CDC-9233-9A5B602142BE}" type="parTrans" cxnId="{2A721177-F8EA-4608-90A4-AE562DA9156D}">
      <dgm:prSet/>
      <dgm:spPr/>
      <dgm:t>
        <a:bodyPr/>
        <a:lstStyle/>
        <a:p>
          <a:endParaRPr lang="en-US"/>
        </a:p>
      </dgm:t>
    </dgm:pt>
    <dgm:pt modelId="{7ADE7EFC-0EA8-464D-99D3-279F3C60BA9E}" type="sibTrans" cxnId="{2A721177-F8EA-4608-90A4-AE562DA9156D}">
      <dgm:prSet/>
      <dgm:spPr/>
      <dgm:t>
        <a:bodyPr/>
        <a:lstStyle/>
        <a:p>
          <a:endParaRPr lang="en-US"/>
        </a:p>
      </dgm:t>
    </dgm:pt>
    <dgm:pt modelId="{1026F724-743C-4EA6-B4F7-B78CA8D706F2}">
      <dgm:prSet custT="1"/>
      <dgm:spPr/>
      <dgm:t>
        <a:bodyPr/>
        <a:lstStyle/>
        <a:p>
          <a:r>
            <a:rPr lang="en-US" sz="2000" dirty="0"/>
            <a:t>Creating a more robust tracking system that can cross reference information on other initiatives and be “one-stop shopping” for investigator information.</a:t>
          </a:r>
        </a:p>
      </dgm:t>
    </dgm:pt>
    <dgm:pt modelId="{BD770E73-276E-4A45-A7D9-A4F54C107F3B}" type="parTrans" cxnId="{4CAEA113-60F0-41C6-A2DB-3892F35F546A}">
      <dgm:prSet/>
      <dgm:spPr/>
      <dgm:t>
        <a:bodyPr/>
        <a:lstStyle/>
        <a:p>
          <a:endParaRPr lang="en-US"/>
        </a:p>
      </dgm:t>
    </dgm:pt>
    <dgm:pt modelId="{CF9405E3-78C8-484E-857A-CF4FF3711D3E}" type="sibTrans" cxnId="{4CAEA113-60F0-41C6-A2DB-3892F35F546A}">
      <dgm:prSet/>
      <dgm:spPr/>
      <dgm:t>
        <a:bodyPr/>
        <a:lstStyle/>
        <a:p>
          <a:endParaRPr lang="en-US"/>
        </a:p>
      </dgm:t>
    </dgm:pt>
    <dgm:pt modelId="{32447B26-D508-4B92-8406-3E8E0BDB5078}" type="pres">
      <dgm:prSet presAssocID="{580D801D-3B38-488F-AF71-28F8BA002195}" presName="Name0" presStyleCnt="0">
        <dgm:presLayoutVars>
          <dgm:dir/>
          <dgm:animLvl val="lvl"/>
          <dgm:resizeHandles val="exact"/>
        </dgm:presLayoutVars>
      </dgm:prSet>
      <dgm:spPr/>
    </dgm:pt>
    <dgm:pt modelId="{0DA76815-4DFE-4A5A-9AFC-A5ED7418559C}" type="pres">
      <dgm:prSet presAssocID="{B1213AAE-B8EB-4037-9009-47777B9BE8AE}" presName="composite" presStyleCnt="0"/>
      <dgm:spPr/>
    </dgm:pt>
    <dgm:pt modelId="{70641EC2-E679-4251-AB9E-684A69C5BCF1}" type="pres">
      <dgm:prSet presAssocID="{B1213AAE-B8EB-4037-9009-47777B9BE8AE}" presName="parTx" presStyleLbl="alignNode1" presStyleIdx="0" presStyleCnt="3">
        <dgm:presLayoutVars>
          <dgm:chMax val="0"/>
          <dgm:chPref val="0"/>
        </dgm:presLayoutVars>
      </dgm:prSet>
      <dgm:spPr/>
    </dgm:pt>
    <dgm:pt modelId="{38FD7C61-DDA3-4AAD-B604-E106A1A2F3F7}" type="pres">
      <dgm:prSet presAssocID="{B1213AAE-B8EB-4037-9009-47777B9BE8AE}" presName="desTx" presStyleLbl="alignAccFollowNode1" presStyleIdx="0" presStyleCnt="3">
        <dgm:presLayoutVars/>
      </dgm:prSet>
      <dgm:spPr/>
    </dgm:pt>
    <dgm:pt modelId="{7CC6571D-9ED4-4608-8B11-D31BA1C79C2E}" type="pres">
      <dgm:prSet presAssocID="{FC3EAE20-2349-4742-BCE4-B7260846B75A}" presName="space" presStyleCnt="0"/>
      <dgm:spPr/>
    </dgm:pt>
    <dgm:pt modelId="{C8A382A9-0387-4B1A-8A2E-17F635EC8A89}" type="pres">
      <dgm:prSet presAssocID="{FCFA4302-6A4E-4A8D-AFD5-9ADA4015CB09}" presName="composite" presStyleCnt="0"/>
      <dgm:spPr/>
    </dgm:pt>
    <dgm:pt modelId="{188BAF46-DE36-4E88-BECA-20880D6BABD0}" type="pres">
      <dgm:prSet presAssocID="{FCFA4302-6A4E-4A8D-AFD5-9ADA4015CB09}" presName="parTx" presStyleLbl="alignNode1" presStyleIdx="1" presStyleCnt="3">
        <dgm:presLayoutVars>
          <dgm:chMax val="0"/>
          <dgm:chPref val="0"/>
        </dgm:presLayoutVars>
      </dgm:prSet>
      <dgm:spPr/>
    </dgm:pt>
    <dgm:pt modelId="{2CB95B01-EAF7-42B9-9032-595788CDCC22}" type="pres">
      <dgm:prSet presAssocID="{FCFA4302-6A4E-4A8D-AFD5-9ADA4015CB09}" presName="desTx" presStyleLbl="alignAccFollowNode1" presStyleIdx="1" presStyleCnt="3">
        <dgm:presLayoutVars/>
      </dgm:prSet>
      <dgm:spPr/>
    </dgm:pt>
    <dgm:pt modelId="{508F3773-435F-4577-95AC-49A54E6A37F8}" type="pres">
      <dgm:prSet presAssocID="{D4BCF066-1FF6-4B75-9A7C-97F0C187205E}" presName="space" presStyleCnt="0"/>
      <dgm:spPr/>
    </dgm:pt>
    <dgm:pt modelId="{49536659-EB0D-444C-B06F-BF26261CCCC5}" type="pres">
      <dgm:prSet presAssocID="{30968823-64FE-4D4A-B211-9BC6FFA48559}" presName="composite" presStyleCnt="0"/>
      <dgm:spPr/>
    </dgm:pt>
    <dgm:pt modelId="{E75F85C3-FD87-453F-823C-E00ED433F075}" type="pres">
      <dgm:prSet presAssocID="{30968823-64FE-4D4A-B211-9BC6FFA48559}" presName="parTx" presStyleLbl="alignNode1" presStyleIdx="2" presStyleCnt="3">
        <dgm:presLayoutVars>
          <dgm:chMax val="0"/>
          <dgm:chPref val="0"/>
        </dgm:presLayoutVars>
      </dgm:prSet>
      <dgm:spPr/>
    </dgm:pt>
    <dgm:pt modelId="{B1D0F79C-6568-4868-A331-F7BAB8BADAFE}" type="pres">
      <dgm:prSet presAssocID="{30968823-64FE-4D4A-B211-9BC6FFA48559}" presName="desTx" presStyleLbl="alignAccFollowNode1" presStyleIdx="2" presStyleCnt="3">
        <dgm:presLayoutVars/>
      </dgm:prSet>
      <dgm:spPr/>
    </dgm:pt>
  </dgm:ptLst>
  <dgm:cxnLst>
    <dgm:cxn modelId="{38E78D05-2B56-4D08-8698-B6A4D9AB932C}" type="presOf" srcId="{33CEB9E8-6FEA-4015-897F-A572A767077B}" destId="{38FD7C61-DDA3-4AAD-B604-E106A1A2F3F7}" srcOrd="0" destOrd="3" presId="urn:microsoft.com/office/officeart/2016/7/layout/ChevronBlockProcess"/>
    <dgm:cxn modelId="{8463E209-26E1-409F-BEF0-BC5E06798ADE}" srcId="{B1213AAE-B8EB-4037-9009-47777B9BE8AE}" destId="{425319DB-DA48-49F4-8BD8-E76A6FF14396}" srcOrd="1" destOrd="0" parTransId="{FD0B298F-B087-4C65-9983-523490420D09}" sibTransId="{21689CF5-83C6-408F-881B-B75A7240D0BB}"/>
    <dgm:cxn modelId="{53E8930C-E789-41FC-BDEF-25E1A7760EFF}" srcId="{30968823-64FE-4D4A-B211-9BC6FFA48559}" destId="{791DE854-F729-40BF-9284-5CA4125C4894}" srcOrd="0" destOrd="0" parTransId="{2710A3EC-D128-4B8A-9E54-AFFBF76CD96B}" sibTransId="{4028DFE8-999E-4899-920B-7D861CEE41A8}"/>
    <dgm:cxn modelId="{71F41D0F-D58E-4F84-933A-26821FB83A5D}" type="presOf" srcId="{B1213AAE-B8EB-4037-9009-47777B9BE8AE}" destId="{70641EC2-E679-4251-AB9E-684A69C5BCF1}" srcOrd="0" destOrd="0" presId="urn:microsoft.com/office/officeart/2016/7/layout/ChevronBlockProcess"/>
    <dgm:cxn modelId="{4CAEA113-60F0-41C6-A2DB-3892F35F546A}" srcId="{30968823-64FE-4D4A-B211-9BC6FFA48559}" destId="{1026F724-743C-4EA6-B4F7-B78CA8D706F2}" srcOrd="2" destOrd="0" parTransId="{BD770E73-276E-4A45-A7D9-A4F54C107F3B}" sibTransId="{CF9405E3-78C8-484E-857A-CF4FF3711D3E}"/>
    <dgm:cxn modelId="{9CA7541E-C291-4149-A3F2-742D41AF1BE4}" type="presOf" srcId="{4F9F9654-C0FB-486E-B712-C53352BC97AE}" destId="{2CB95B01-EAF7-42B9-9032-595788CDCC22}" srcOrd="0" destOrd="2" presId="urn:microsoft.com/office/officeart/2016/7/layout/ChevronBlockProcess"/>
    <dgm:cxn modelId="{7D5F8A24-7E71-4847-985B-56AAB3CA7C35}" srcId="{B1213AAE-B8EB-4037-9009-47777B9BE8AE}" destId="{33CEB9E8-6FEA-4015-897F-A572A767077B}" srcOrd="3" destOrd="0" parTransId="{52C7831F-89AA-4DB0-8979-8ACEA93AD92B}" sibTransId="{A2781FF1-EFCA-4B2F-A216-EE0013E14E1A}"/>
    <dgm:cxn modelId="{83925A2C-0AF9-4F23-8494-50C4F5112FEE}" type="presOf" srcId="{4C45C343-A9B2-4CEF-BA7F-8047AADB04BE}" destId="{38FD7C61-DDA3-4AAD-B604-E106A1A2F3F7}" srcOrd="0" destOrd="2" presId="urn:microsoft.com/office/officeart/2016/7/layout/ChevronBlockProcess"/>
    <dgm:cxn modelId="{937C722F-0F57-48C1-984A-B827FEBD2F5B}" srcId="{580D801D-3B38-488F-AF71-28F8BA002195}" destId="{30968823-64FE-4D4A-B211-9BC6FFA48559}" srcOrd="2" destOrd="0" parTransId="{E09002DB-07C4-4DD0-BD2D-378C16FF2408}" sibTransId="{48C7479F-EDFF-434C-BEF8-0F1B692CE033}"/>
    <dgm:cxn modelId="{0AF1EC33-82F9-46B4-9505-884EF0A6ECCA}" srcId="{580D801D-3B38-488F-AF71-28F8BA002195}" destId="{FCFA4302-6A4E-4A8D-AFD5-9ADA4015CB09}" srcOrd="1" destOrd="0" parTransId="{E306BE10-8C0C-4DA5-B405-2753732095C7}" sibTransId="{D4BCF066-1FF6-4B75-9A7C-97F0C187205E}"/>
    <dgm:cxn modelId="{0FC43942-813F-4017-A365-0C1DDFB6C5F1}" srcId="{FCFA4302-6A4E-4A8D-AFD5-9ADA4015CB09}" destId="{4F9F9654-C0FB-486E-B712-C53352BC97AE}" srcOrd="2" destOrd="0" parTransId="{558DB870-F0F5-46F5-8570-16B78E2D5AFC}" sibTransId="{E7D8CAAF-EC82-42C4-ABE8-17690E32F8DC}"/>
    <dgm:cxn modelId="{D030AF4B-5AC4-4D68-9E4F-EC578B32A918}" type="presOf" srcId="{DB822DAD-46AC-455E-99DC-48E8FA9B3781}" destId="{2CB95B01-EAF7-42B9-9032-595788CDCC22}" srcOrd="0" destOrd="0" presId="urn:microsoft.com/office/officeart/2016/7/layout/ChevronBlockProcess"/>
    <dgm:cxn modelId="{73BD9A50-9084-4BCD-A419-EBF48D8C4201}" srcId="{FCFA4302-6A4E-4A8D-AFD5-9ADA4015CB09}" destId="{52DA61F8-2A65-4FE0-AD6B-AF21F006651D}" srcOrd="1" destOrd="0" parTransId="{5309E7C8-F6A0-440B-BA91-F6B2DBEC74F3}" sibTransId="{DDCEE80B-4146-4384-AA61-C9DF1C2C6274}"/>
    <dgm:cxn modelId="{C4173662-6740-4414-B9D1-B4DFA327AF48}" srcId="{FCFA4302-6A4E-4A8D-AFD5-9ADA4015CB09}" destId="{DB822DAD-46AC-455E-99DC-48E8FA9B3781}" srcOrd="0" destOrd="0" parTransId="{A42D6F45-04F7-4215-A937-46E51F06AD8F}" sibTransId="{B4EBDDDB-2600-4B09-9F85-A40DB3BD8486}"/>
    <dgm:cxn modelId="{90DFC264-C655-4090-8E63-E546D6F63371}" type="presOf" srcId="{52DA61F8-2A65-4FE0-AD6B-AF21F006651D}" destId="{2CB95B01-EAF7-42B9-9032-595788CDCC22}" srcOrd="0" destOrd="1" presId="urn:microsoft.com/office/officeart/2016/7/layout/ChevronBlockProcess"/>
    <dgm:cxn modelId="{57437868-5D2A-460E-9F6E-C67544C1764C}" srcId="{580D801D-3B38-488F-AF71-28F8BA002195}" destId="{B1213AAE-B8EB-4037-9009-47777B9BE8AE}" srcOrd="0" destOrd="0" parTransId="{EAA8977F-5332-4C4F-AA7F-32C65434FFC0}" sibTransId="{FC3EAE20-2349-4742-BCE4-B7260846B75A}"/>
    <dgm:cxn modelId="{2A721177-F8EA-4608-90A4-AE562DA9156D}" srcId="{30968823-64FE-4D4A-B211-9BC6FFA48559}" destId="{764483C1-D0D3-4882-BF90-9B23850CF7E0}" srcOrd="1" destOrd="0" parTransId="{5EC6ECA3-2FBE-4CDC-9233-9A5B602142BE}" sibTransId="{7ADE7EFC-0EA8-464D-99D3-279F3C60BA9E}"/>
    <dgm:cxn modelId="{56CA7F91-6F3B-4C4F-A751-6EAA29D0FE19}" type="presOf" srcId="{90E3CA09-81CF-420C-8E76-55A984647734}" destId="{38FD7C61-DDA3-4AAD-B604-E106A1A2F3F7}" srcOrd="0" destOrd="0" presId="urn:microsoft.com/office/officeart/2016/7/layout/ChevronBlockProcess"/>
    <dgm:cxn modelId="{FC247096-ECEE-4981-B040-352DE9777B92}" type="presOf" srcId="{FCFA4302-6A4E-4A8D-AFD5-9ADA4015CB09}" destId="{188BAF46-DE36-4E88-BECA-20880D6BABD0}" srcOrd="0" destOrd="0" presId="urn:microsoft.com/office/officeart/2016/7/layout/ChevronBlockProcess"/>
    <dgm:cxn modelId="{64E1DE9B-0680-4A3B-881B-C384481860E9}" type="presOf" srcId="{580D801D-3B38-488F-AF71-28F8BA002195}" destId="{32447B26-D508-4B92-8406-3E8E0BDB5078}" srcOrd="0" destOrd="0" presId="urn:microsoft.com/office/officeart/2016/7/layout/ChevronBlockProcess"/>
    <dgm:cxn modelId="{137414AA-61B5-4AC1-92EE-4EE43027D0E3}" type="presOf" srcId="{1026F724-743C-4EA6-B4F7-B78CA8D706F2}" destId="{B1D0F79C-6568-4868-A331-F7BAB8BADAFE}" srcOrd="0" destOrd="2" presId="urn:microsoft.com/office/officeart/2016/7/layout/ChevronBlockProcess"/>
    <dgm:cxn modelId="{1195DCB0-486D-4B15-B86E-FBC8C1DA8A9D}" type="presOf" srcId="{791DE854-F729-40BF-9284-5CA4125C4894}" destId="{B1D0F79C-6568-4868-A331-F7BAB8BADAFE}" srcOrd="0" destOrd="0" presId="urn:microsoft.com/office/officeart/2016/7/layout/ChevronBlockProcess"/>
    <dgm:cxn modelId="{F1456BB1-BF60-4285-8843-29895F625E85}" type="presOf" srcId="{30968823-64FE-4D4A-B211-9BC6FFA48559}" destId="{E75F85C3-FD87-453F-823C-E00ED433F075}" srcOrd="0" destOrd="0" presId="urn:microsoft.com/office/officeart/2016/7/layout/ChevronBlockProcess"/>
    <dgm:cxn modelId="{DE987CB2-A0B4-4523-874D-49CABD630484}" type="presOf" srcId="{764483C1-D0D3-4882-BF90-9B23850CF7E0}" destId="{B1D0F79C-6568-4868-A331-F7BAB8BADAFE}" srcOrd="0" destOrd="1" presId="urn:microsoft.com/office/officeart/2016/7/layout/ChevronBlockProcess"/>
    <dgm:cxn modelId="{35249BBF-937E-4E66-8800-E4417A4DC2F6}" srcId="{B1213AAE-B8EB-4037-9009-47777B9BE8AE}" destId="{4C45C343-A9B2-4CEF-BA7F-8047AADB04BE}" srcOrd="2" destOrd="0" parTransId="{1AA98304-8E54-42D8-87A3-31DA46AEBC1B}" sibTransId="{965E5962-F1AA-4750-87C3-8036CFE78E27}"/>
    <dgm:cxn modelId="{A98F06DE-4B34-451F-B06B-E6EDF562020C}" type="presOf" srcId="{425319DB-DA48-49F4-8BD8-E76A6FF14396}" destId="{38FD7C61-DDA3-4AAD-B604-E106A1A2F3F7}" srcOrd="0" destOrd="1" presId="urn:microsoft.com/office/officeart/2016/7/layout/ChevronBlockProcess"/>
    <dgm:cxn modelId="{4DDC79FD-F789-4F87-B420-E9C708E03B3B}" srcId="{B1213AAE-B8EB-4037-9009-47777B9BE8AE}" destId="{90E3CA09-81CF-420C-8E76-55A984647734}" srcOrd="0" destOrd="0" parTransId="{F6F21CD4-1F47-47BA-9AD6-BA3FC9955EA7}" sibTransId="{8F6D3D93-051A-4DDA-8CD7-8C5E33460723}"/>
    <dgm:cxn modelId="{34CCC29E-19B9-4FD4-99D0-AE7BE45895EB}" type="presParOf" srcId="{32447B26-D508-4B92-8406-3E8E0BDB5078}" destId="{0DA76815-4DFE-4A5A-9AFC-A5ED7418559C}" srcOrd="0" destOrd="0" presId="urn:microsoft.com/office/officeart/2016/7/layout/ChevronBlockProcess"/>
    <dgm:cxn modelId="{C1148B1E-9112-4AD2-B9DD-F864D454B762}" type="presParOf" srcId="{0DA76815-4DFE-4A5A-9AFC-A5ED7418559C}" destId="{70641EC2-E679-4251-AB9E-684A69C5BCF1}" srcOrd="0" destOrd="0" presId="urn:microsoft.com/office/officeart/2016/7/layout/ChevronBlockProcess"/>
    <dgm:cxn modelId="{F811869B-A776-4F7F-8F62-8CB6D7928098}" type="presParOf" srcId="{0DA76815-4DFE-4A5A-9AFC-A5ED7418559C}" destId="{38FD7C61-DDA3-4AAD-B604-E106A1A2F3F7}" srcOrd="1" destOrd="0" presId="urn:microsoft.com/office/officeart/2016/7/layout/ChevronBlockProcess"/>
    <dgm:cxn modelId="{42A7A644-F454-470B-B948-E8C26F66A020}" type="presParOf" srcId="{32447B26-D508-4B92-8406-3E8E0BDB5078}" destId="{7CC6571D-9ED4-4608-8B11-D31BA1C79C2E}" srcOrd="1" destOrd="0" presId="urn:microsoft.com/office/officeart/2016/7/layout/ChevronBlockProcess"/>
    <dgm:cxn modelId="{DFB65093-E027-4C18-B08A-3B469482F0D7}" type="presParOf" srcId="{32447B26-D508-4B92-8406-3E8E0BDB5078}" destId="{C8A382A9-0387-4B1A-8A2E-17F635EC8A89}" srcOrd="2" destOrd="0" presId="urn:microsoft.com/office/officeart/2016/7/layout/ChevronBlockProcess"/>
    <dgm:cxn modelId="{E7B98EB0-FFFD-44F8-852E-4CF7DF8FA88C}" type="presParOf" srcId="{C8A382A9-0387-4B1A-8A2E-17F635EC8A89}" destId="{188BAF46-DE36-4E88-BECA-20880D6BABD0}" srcOrd="0" destOrd="0" presId="urn:microsoft.com/office/officeart/2016/7/layout/ChevronBlockProcess"/>
    <dgm:cxn modelId="{B7DA48E7-5081-436F-B36A-73AC80DA7A38}" type="presParOf" srcId="{C8A382A9-0387-4B1A-8A2E-17F635EC8A89}" destId="{2CB95B01-EAF7-42B9-9032-595788CDCC22}" srcOrd="1" destOrd="0" presId="urn:microsoft.com/office/officeart/2016/7/layout/ChevronBlockProcess"/>
    <dgm:cxn modelId="{910241CD-CE03-4695-B46C-95C606E2B0FF}" type="presParOf" srcId="{32447B26-D508-4B92-8406-3E8E0BDB5078}" destId="{508F3773-435F-4577-95AC-49A54E6A37F8}" srcOrd="3" destOrd="0" presId="urn:microsoft.com/office/officeart/2016/7/layout/ChevronBlockProcess"/>
    <dgm:cxn modelId="{CAB12E2D-44AA-4EAC-89F7-34525F038A2E}" type="presParOf" srcId="{32447B26-D508-4B92-8406-3E8E0BDB5078}" destId="{49536659-EB0D-444C-B06F-BF26261CCCC5}" srcOrd="4" destOrd="0" presId="urn:microsoft.com/office/officeart/2016/7/layout/ChevronBlockProcess"/>
    <dgm:cxn modelId="{1E24042F-537F-4CCE-A9C3-EC18DF7B317D}" type="presParOf" srcId="{49536659-EB0D-444C-B06F-BF26261CCCC5}" destId="{E75F85C3-FD87-453F-823C-E00ED433F075}" srcOrd="0" destOrd="0" presId="urn:microsoft.com/office/officeart/2016/7/layout/ChevronBlockProcess"/>
    <dgm:cxn modelId="{3E939636-1664-4369-B116-62C6A10DB450}" type="presParOf" srcId="{49536659-EB0D-444C-B06F-BF26261CCCC5}" destId="{B1D0F79C-6568-4868-A331-F7BAB8BADAFE}" srcOrd="1" destOrd="0" presId="urn:microsoft.com/office/officeart/2016/7/layout/ChevronBlockProces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641EC2-E679-4251-AB9E-684A69C5BCF1}">
      <dsp:nvSpPr>
        <dsp:cNvPr id="0" name=""/>
        <dsp:cNvSpPr/>
      </dsp:nvSpPr>
      <dsp:spPr>
        <a:xfrm>
          <a:off x="4176" y="150107"/>
          <a:ext cx="3888632" cy="1166589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041" tIns="144041" rIns="144041" bIns="144041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CHALLENGES</a:t>
          </a:r>
        </a:p>
      </dsp:txBody>
      <dsp:txXfrm>
        <a:off x="354153" y="150107"/>
        <a:ext cx="3188678" cy="1166589"/>
      </dsp:txXfrm>
    </dsp:sp>
    <dsp:sp modelId="{38FD7C61-DDA3-4AAD-B604-E106A1A2F3F7}">
      <dsp:nvSpPr>
        <dsp:cNvPr id="0" name=""/>
        <dsp:cNvSpPr/>
      </dsp:nvSpPr>
      <dsp:spPr>
        <a:xfrm>
          <a:off x="4176" y="1316696"/>
          <a:ext cx="3538655" cy="4728813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9632" tIns="279632" rIns="279632" bIns="559265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r>
            <a:rPr lang="en-US" sz="2000" kern="1200" dirty="0"/>
            <a:t>Small RD Team with wide spectrum assignments coordinating the meetings &amp; keeping/maintaining metrics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Font typeface="Arial" panose="020B0604020202020204" pitchFamily="34" charset="0"/>
            <a:buNone/>
          </a:pPr>
          <a:endParaRPr lang="en-U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Scheduling between the required RDOM, GM, &amp; RFM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en-US" sz="2000" kern="1200" dirty="0"/>
          </a:br>
          <a:r>
            <a:rPr lang="en-US" sz="2000" kern="1200" dirty="0"/>
            <a:t>How to track data and metrics</a:t>
          </a:r>
          <a:br>
            <a:rPr lang="en-US" sz="2000" kern="1200" dirty="0"/>
          </a:br>
          <a:endParaRPr lang="en-U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No dedicated Admin support for this initiative</a:t>
          </a:r>
        </a:p>
      </dsp:txBody>
      <dsp:txXfrm>
        <a:off x="4176" y="1316696"/>
        <a:ext cx="3538655" cy="4728813"/>
      </dsp:txXfrm>
    </dsp:sp>
    <dsp:sp modelId="{188BAF46-DE36-4E88-BECA-20880D6BABD0}">
      <dsp:nvSpPr>
        <dsp:cNvPr id="0" name=""/>
        <dsp:cNvSpPr/>
      </dsp:nvSpPr>
      <dsp:spPr>
        <a:xfrm>
          <a:off x="3835015" y="150107"/>
          <a:ext cx="3888632" cy="1166589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3379271"/>
              <a:satOff val="-8710"/>
              <a:lumOff val="-5883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041" tIns="144041" rIns="144041" bIns="144041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PILOT </a:t>
          </a:r>
        </a:p>
      </dsp:txBody>
      <dsp:txXfrm>
        <a:off x="4184992" y="150107"/>
        <a:ext cx="3188678" cy="1166589"/>
      </dsp:txXfrm>
    </dsp:sp>
    <dsp:sp modelId="{2CB95B01-EAF7-42B9-9032-595788CDCC22}">
      <dsp:nvSpPr>
        <dsp:cNvPr id="0" name=""/>
        <dsp:cNvSpPr/>
      </dsp:nvSpPr>
      <dsp:spPr>
        <a:xfrm>
          <a:off x="3835015" y="1316696"/>
          <a:ext cx="3538655" cy="4728813"/>
        </a:xfrm>
        <a:prstGeom prst="rect">
          <a:avLst/>
        </a:prstGeom>
        <a:solidFill>
          <a:schemeClr val="accent5">
            <a:tint val="40000"/>
            <a:alpha val="90000"/>
            <a:hueOff val="-3369881"/>
            <a:satOff val="-11416"/>
            <a:lumOff val="-1464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3369881"/>
              <a:satOff val="-11416"/>
              <a:lumOff val="-1464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9632" tIns="279632" rIns="279632" bIns="559265" numCol="1" spcCol="1270" anchor="t" anchorCtr="0">
          <a:noAutofit/>
        </a:bodyPr>
        <a:lstStyle/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Meeting groups with overlapping assignments were created, lessening the need for multiple meetings.</a:t>
          </a:r>
          <a:br>
            <a:rPr lang="en-US" sz="1600" kern="1200" dirty="0"/>
          </a:br>
          <a:endParaRPr lang="en-US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Some portfolios needed less discussion than others, so timed agendas were utilized so individuals just needed to arrive 5 minutes before their slot and were able to leave once their discussion was complete.</a:t>
          </a:r>
          <a:br>
            <a:rPr lang="en-US" sz="1600" kern="1200" dirty="0"/>
          </a:br>
          <a:endParaRPr lang="en-US" sz="1600" kern="1200" dirty="0"/>
        </a:p>
        <a:p>
          <a:pPr marL="0" lvl="0" indent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A filterable, excel tracking document was created including categories for types of intervention and a priority ranking, and is housed in a shared drive.</a:t>
          </a:r>
          <a:br>
            <a:rPr lang="en-US" sz="1300" kern="1200" dirty="0"/>
          </a:br>
          <a:endParaRPr lang="en-US" sz="1300" kern="1200" dirty="0"/>
        </a:p>
      </dsp:txBody>
      <dsp:txXfrm>
        <a:off x="3835015" y="1316696"/>
        <a:ext cx="3538655" cy="4728813"/>
      </dsp:txXfrm>
    </dsp:sp>
    <dsp:sp modelId="{E75F85C3-FD87-453F-823C-E00ED433F075}">
      <dsp:nvSpPr>
        <dsp:cNvPr id="0" name=""/>
        <dsp:cNvSpPr/>
      </dsp:nvSpPr>
      <dsp:spPr>
        <a:xfrm>
          <a:off x="7665855" y="150107"/>
          <a:ext cx="3888632" cy="1166589"/>
        </a:xfrm>
        <a:prstGeom prst="chevron">
          <a:avLst>
            <a:gd name="adj" fmla="val 30000"/>
          </a:avLst>
        </a:prstGeom>
        <a:gradFill rotWithShape="0">
          <a:gsLst>
            <a:gs pos="0">
              <a:schemeClr val="accent5">
                <a:hueOff val="-6758543"/>
                <a:satOff val="-17419"/>
                <a:lumOff val="-11765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6758543"/>
                <a:satOff val="-17419"/>
                <a:lumOff val="-11765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6758543"/>
                <a:satOff val="-17419"/>
                <a:lumOff val="-11765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 w="6350" cap="flat" cmpd="sng" algn="ctr">
          <a:solidFill>
            <a:schemeClr val="accent5">
              <a:hueOff val="-6758543"/>
              <a:satOff val="-17419"/>
              <a:lumOff val="-11765"/>
              <a:alphaOff val="0"/>
            </a:schemeClr>
          </a:solidFill>
          <a:prstDash val="solid"/>
          <a:miter lim="800000"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4041" tIns="144041" rIns="144041" bIns="144041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/>
            <a:t>LOOKING AHEAD</a:t>
          </a:r>
        </a:p>
      </dsp:txBody>
      <dsp:txXfrm>
        <a:off x="8015832" y="150107"/>
        <a:ext cx="3188678" cy="1166589"/>
      </dsp:txXfrm>
    </dsp:sp>
    <dsp:sp modelId="{B1D0F79C-6568-4868-A331-F7BAB8BADAFE}">
      <dsp:nvSpPr>
        <dsp:cNvPr id="0" name=""/>
        <dsp:cNvSpPr/>
      </dsp:nvSpPr>
      <dsp:spPr>
        <a:xfrm>
          <a:off x="7665855" y="1316696"/>
          <a:ext cx="3538655" cy="4728813"/>
        </a:xfrm>
        <a:prstGeom prst="rect">
          <a:avLst/>
        </a:prstGeom>
        <a:solidFill>
          <a:schemeClr val="accent5">
            <a:tint val="40000"/>
            <a:alpha val="90000"/>
            <a:hueOff val="-6739762"/>
            <a:satOff val="-22832"/>
            <a:lumOff val="-2928"/>
            <a:alphaOff val="0"/>
          </a:schemeClr>
        </a:solidFill>
        <a:ln w="6350" cap="flat" cmpd="sng" algn="ctr">
          <a:solidFill>
            <a:schemeClr val="accent5">
              <a:tint val="40000"/>
              <a:alpha val="90000"/>
              <a:hueOff val="-6739762"/>
              <a:satOff val="-22832"/>
              <a:lumOff val="-2928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279632" tIns="279632" rIns="279632" bIns="559265" numCol="1" spcCol="1270" anchor="t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Minimizing the administrative burden on RD</a:t>
          </a:r>
          <a:br>
            <a:rPr lang="en-US" sz="2000" kern="1200" dirty="0"/>
          </a:br>
          <a:endParaRPr lang="en-U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Folding in Holistic Portfolio Management meetings into existing meetings, to lessen over-scheduling of staff</a:t>
          </a:r>
          <a:br>
            <a:rPr lang="en-US" sz="2000" kern="1200" dirty="0"/>
          </a:br>
          <a:endParaRPr lang="en-US" sz="2000" kern="1200" dirty="0"/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Creating a more robust tracking system that can cross reference information on other initiatives and be “one-stop shopping” for investigator information.</a:t>
          </a:r>
        </a:p>
      </dsp:txBody>
      <dsp:txXfrm>
        <a:off x="7665855" y="1316696"/>
        <a:ext cx="3538655" cy="472881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ChevronBlockProcess">
  <dgm:title val="Chevron Block Process"/>
  <dgm:desc val="Use to show a progression; a timeline; sequential steps in a task, process, or workflow; or to emphasize movement or direction. Level 1 text appears inside an arrow shape while Level 2 text appears below the arrow shapes."/>
  <dgm:catLst>
    <dgm:cat type="process" pri="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 fact="0.6"/>
      <dgm:constr type="h" for="des" forName="composite" op="equ"/>
      <dgm:constr type="w" for="ch" forName="composite" refType="w"/>
      <dgm:constr type="w" for="des" forName="parTx"/>
      <dgm:constr type="h" for="des" forName="parTx" op="equ"/>
      <dgm:constr type="w" for="des" forName="desTx"/>
      <dgm:constr type="primFontSz" for="des" forName="parTx" val="28"/>
      <dgm:constr type="primFontSz" for="des" forName="desTx" refType="primFontSz" refFor="des" refForName="parTx" op="lte" fact="0.75"/>
      <dgm:constr type="h" for="des" forName="desTx" op="equ"/>
      <dgm:constr type="w" for="ch" forName="space" refType="w" op="equ" fact="-0.005"/>
    </dgm:constrLst>
    <dgm:ruleLst>
      <dgm:rule type="w" for="ch" forName="composite" val="0" fact="NaN" max="NaN"/>
    </dgm:ruleLst>
    <dgm:forEach name="Name6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7">
          <dgm:if name="Name8" func="var" arg="dir" op="equ" val="norm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/>
              <dgm:constr type="w" for="ch" forName="desTx" refType="w" refFor="ch" refForName="parTx" fact="0.91"/>
              <dgm:constr type="t" for="ch" forName="desTx" refType="h" refFor="ch" refForName="parTx"/>
            </dgm:constrLst>
          </dgm:if>
          <dgm:else name="Name9">
            <dgm:constrLst>
              <dgm:constr type="l" for="ch" forName="parTx"/>
              <dgm:constr type="w" for="ch" forName="parTx" refType="w"/>
              <dgm:constr type="t" for="ch" forName="parTx"/>
              <dgm:constr type="l" for="ch" forName="desTx" refType="w" fact="0.09"/>
              <dgm:constr type="w" for="ch" forName="desTx" refType="w" refFor="ch" refForName="parTx" fact="0.91"/>
              <dgm:constr type="t" for="ch" forName="desTx" refType="h" refFor="ch" refForName="parTx"/>
            </dgm:constrLst>
          </dgm:else>
        </dgm:choose>
        <dgm:ruleLst>
          <dgm:rule type="h" val="INF" fact="NaN" max="NaN"/>
        </dgm:ruleLst>
        <dgm:layoutNode name="parTx" styleLbl="alignNode1">
          <dgm:varLst>
            <dgm:chMax val="0"/>
            <dgm:chPref val="0"/>
          </dgm:varLst>
          <dgm:alg type="tx"/>
          <dgm:choose name="Name10">
            <dgm:if name="Name11" func="var" arg="dir" op="equ" val="norm">
              <dgm:shape xmlns:r="http://schemas.openxmlformats.org/officeDocument/2006/relationships" type="chevron" r:blip="">
                <dgm:adjLst>
                  <dgm:adj idx="1" val="0.3"/>
                </dgm:adjLst>
              </dgm:shape>
            </dgm:if>
            <dgm:else name="Name12">
              <dgm:shape xmlns:r="http://schemas.openxmlformats.org/officeDocument/2006/relationships" rot="180" type="chevron" r:blip="">
                <dgm:adjLst/>
              </dgm:shape>
            </dgm:else>
          </dgm:choose>
          <dgm:presOf axis="self" ptType="node"/>
          <dgm:choose name="Name13">
            <dgm:if name="Name14" func="var" arg="dir" op="equ" val="norm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if>
            <dgm:else name="Name15">
              <dgm:constrLst>
                <dgm:constr type="h" refType="w" op="lte" fact="0.3"/>
                <dgm:constr type="h"/>
                <dgm:constr type="tMarg" refType="w" fact="0.105"/>
                <dgm:constr type="bMarg" refType="w" fact="0.105"/>
                <dgm:constr type="lMarg" refType="w" fact="0.105"/>
                <dgm:constr type="rMarg" refType="w" fact="0.105"/>
              </dgm:constrLst>
            </dgm:else>
          </dgm:choose>
          <dgm:ruleLst>
            <dgm:rule type="h" val="INF" fact="NaN" max="NaN"/>
            <dgm:rule type="primFontSz" val="14" fact="NaN" max="NaN"/>
          </dgm:ruleLst>
        </dgm:layoutNode>
        <dgm:layoutNode name="desTx" styleLbl="alignAccFollowNode1">
          <dgm:varLst/>
          <dgm:alg type="tx">
            <dgm:param type="stBulletLvl" val="0"/>
            <dgm:param type="txAnchorVert" val="t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primFontSz" val="20"/>
            <dgm:constr type="tMarg" refType="w" fact="0.224"/>
            <dgm:constr type="bMarg" refType="w" fact="0.448"/>
            <dgm:constr type="lMarg" refType="w" fact="0.224"/>
            <dgm:constr type="rMarg" refType="w" fact="0.224"/>
          </dgm:constrLst>
          <dgm:ruleLst>
            <dgm:rule type="h" val="INF" fact="NaN" max="NaN"/>
            <dgm:rule type="primFontSz" val="11" fact="NaN" max="NaN"/>
          </dgm:ruleLst>
        </dgm:layoutNode>
      </dgm:layoutNode>
      <dgm:forEach name="Name19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E04035-6CB1-45D6-98D5-7972A8E11D1D}" type="datetimeFigureOut">
              <a:rPr lang="en-US" smtClean="0"/>
              <a:t>4/25/22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33079-83FC-43D4-9E5E-FBC3AAB5FB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8388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1157ab53212_0_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1157ab53212_0_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Anindita</a:t>
            </a:r>
            <a:r>
              <a:rPr lang="en-US" dirty="0"/>
              <a:t> 1-5</a:t>
            </a:r>
            <a:br>
              <a:rPr lang="en-US" dirty="0"/>
            </a:br>
            <a:r>
              <a:rPr lang="en-US" dirty="0"/>
              <a:t>Lisa – 6 - 10</a:t>
            </a:r>
            <a:br>
              <a:rPr lang="en-US" dirty="0"/>
            </a:b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233079-83FC-43D4-9E5E-FBC3AAB5FBC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6601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6578f3b1ef_0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6578f3b1ef_0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831F07-DD35-4EF1-B07D-10D915319A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79537C4-42FC-42C8-A874-75FAB4C10F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49D284-9E18-4120-BE9F-7BC03C8916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D3DD00-63BF-40A6-ACCF-F26C58F8D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E866DA-F4E0-4DB6-969B-B7CCE46AE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401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627D4A-1FFB-4F80-A8F9-1379C762F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22A40AC-0EA9-4AD4-B601-41DA9FB0C6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82E4A8-A831-46FE-B20D-F42D32EBE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69AB84-45C7-4E0A-849D-EAD9D726B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F512D-B7A0-4BDD-A274-44BC9A4CF5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96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A981C11-B089-42FE-A95A-8D96494EFC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ECE556-09FA-464F-A8F1-84EEDA6A5EB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E30E18-85E1-4F6D-A90B-6D1855F494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13FE39-73A9-449F-B373-47E474174C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CBEB36-CA72-446B-B7F3-3938EF3A2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17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network">
  <p:cSld name="Title slide - network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4"/>
          <p:cNvPicPr preferRelativeResize="0"/>
          <p:nvPr/>
        </p:nvPicPr>
        <p:blipFill rotWithShape="1">
          <a:blip r:embed="rId2">
            <a:alphaModFix/>
          </a:blip>
          <a:srcRect t="8892" r="4997"/>
          <a:stretch/>
        </p:blipFill>
        <p:spPr>
          <a:xfrm>
            <a:off x="304800" y="304801"/>
            <a:ext cx="11582403" cy="6248399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4"/>
          <p:cNvSpPr txBox="1">
            <a:spLocks noGrp="1"/>
          </p:cNvSpPr>
          <p:nvPr>
            <p:ph type="ctrTitle"/>
          </p:nvPr>
        </p:nvSpPr>
        <p:spPr>
          <a:xfrm>
            <a:off x="957800" y="1512041"/>
            <a:ext cx="9666800" cy="2364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vo"/>
              <a:buNone/>
              <a:defRPr sz="6933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vo"/>
              <a:buNone/>
              <a:defRPr sz="6933" b="1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vo"/>
              <a:buNone/>
              <a:defRPr sz="6933" b="1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vo"/>
              <a:buNone/>
              <a:defRPr sz="6933" b="1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vo"/>
              <a:buNone/>
              <a:defRPr sz="6933" b="1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vo"/>
              <a:buNone/>
              <a:defRPr sz="6933" b="1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vo"/>
              <a:buNone/>
              <a:defRPr sz="6933" b="1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vo"/>
              <a:buNone/>
              <a:defRPr sz="6933" b="1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200"/>
              <a:buFont typeface="Arvo"/>
              <a:buNone/>
              <a:defRPr sz="6933" b="1">
                <a:solidFill>
                  <a:schemeClr val="lt1"/>
                </a:solidFill>
                <a:latin typeface="Arvo"/>
                <a:ea typeface="Arvo"/>
                <a:cs typeface="Arvo"/>
                <a:sym typeface="Arvo"/>
              </a:defRPr>
            </a:lvl9pPr>
          </a:lstStyle>
          <a:p>
            <a:endParaRPr/>
          </a:p>
        </p:txBody>
      </p:sp>
      <p:sp>
        <p:nvSpPr>
          <p:cNvPr id="22" name="Google Shape;22;p4"/>
          <p:cNvSpPr txBox="1">
            <a:spLocks noGrp="1"/>
          </p:cNvSpPr>
          <p:nvPr>
            <p:ph type="subTitle" idx="1"/>
          </p:nvPr>
        </p:nvSpPr>
        <p:spPr>
          <a:xfrm>
            <a:off x="957800" y="4013908"/>
            <a:ext cx="9666800" cy="204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F2F5"/>
              </a:buClr>
              <a:buSzPts val="2000"/>
              <a:buNone/>
              <a:defRPr sz="2667">
                <a:solidFill>
                  <a:srgbClr val="E9F2F5"/>
                </a:solidFill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F2F5"/>
              </a:buClr>
              <a:buSzPts val="2800"/>
              <a:buNone/>
              <a:defRPr sz="3733">
                <a:solidFill>
                  <a:srgbClr val="E9F2F5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F2F5"/>
              </a:buClr>
              <a:buSzPts val="2800"/>
              <a:buNone/>
              <a:defRPr sz="3733">
                <a:solidFill>
                  <a:srgbClr val="E9F2F5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F2F5"/>
              </a:buClr>
              <a:buSzPts val="2800"/>
              <a:buNone/>
              <a:defRPr sz="3733">
                <a:solidFill>
                  <a:srgbClr val="E9F2F5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F2F5"/>
              </a:buClr>
              <a:buSzPts val="2800"/>
              <a:buNone/>
              <a:defRPr sz="3733">
                <a:solidFill>
                  <a:srgbClr val="E9F2F5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F2F5"/>
              </a:buClr>
              <a:buSzPts val="2800"/>
              <a:buNone/>
              <a:defRPr sz="3733">
                <a:solidFill>
                  <a:srgbClr val="E9F2F5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F2F5"/>
              </a:buClr>
              <a:buSzPts val="2800"/>
              <a:buNone/>
              <a:defRPr sz="3733">
                <a:solidFill>
                  <a:srgbClr val="E9F2F5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F2F5"/>
              </a:buClr>
              <a:buSzPts val="2800"/>
              <a:buNone/>
              <a:defRPr sz="3733">
                <a:solidFill>
                  <a:srgbClr val="E9F2F5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9F2F5"/>
              </a:buClr>
              <a:buSzPts val="2800"/>
              <a:buNone/>
              <a:defRPr sz="3733">
                <a:solidFill>
                  <a:srgbClr val="E9F2F5"/>
                </a:solidFill>
              </a:defRPr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sldNum" idx="12"/>
          </p:nvPr>
        </p:nvSpPr>
        <p:spPr>
          <a:xfrm>
            <a:off x="11054011" y="5926789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buNone/>
              <a:defRPr>
                <a:solidFill>
                  <a:srgbClr val="637381"/>
                </a:solidFill>
              </a:defRPr>
            </a:lvl1pPr>
            <a:lvl2pPr lvl="1" rtl="0">
              <a:buNone/>
              <a:defRPr>
                <a:solidFill>
                  <a:srgbClr val="637381"/>
                </a:solidFill>
              </a:defRPr>
            </a:lvl2pPr>
            <a:lvl3pPr lvl="2" rtl="0">
              <a:buNone/>
              <a:defRPr>
                <a:solidFill>
                  <a:srgbClr val="637381"/>
                </a:solidFill>
              </a:defRPr>
            </a:lvl3pPr>
            <a:lvl4pPr lvl="3" rtl="0">
              <a:buNone/>
              <a:defRPr>
                <a:solidFill>
                  <a:srgbClr val="637381"/>
                </a:solidFill>
              </a:defRPr>
            </a:lvl4pPr>
            <a:lvl5pPr lvl="4" rtl="0">
              <a:buNone/>
              <a:defRPr>
                <a:solidFill>
                  <a:srgbClr val="637381"/>
                </a:solidFill>
              </a:defRPr>
            </a:lvl5pPr>
            <a:lvl6pPr lvl="5" rtl="0">
              <a:buNone/>
              <a:defRPr>
                <a:solidFill>
                  <a:srgbClr val="637381"/>
                </a:solidFill>
              </a:defRPr>
            </a:lvl6pPr>
            <a:lvl7pPr lvl="6" rtl="0">
              <a:buNone/>
              <a:defRPr>
                <a:solidFill>
                  <a:srgbClr val="637381"/>
                </a:solidFill>
              </a:defRPr>
            </a:lvl7pPr>
            <a:lvl8pPr lvl="7" rtl="0">
              <a:buNone/>
              <a:defRPr>
                <a:solidFill>
                  <a:srgbClr val="637381"/>
                </a:solidFill>
              </a:defRPr>
            </a:lvl8pPr>
            <a:lvl9pPr lvl="8" rtl="0">
              <a:buNone/>
              <a:defRPr>
                <a:solidFill>
                  <a:srgbClr val="637381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737463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 with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36201" y="6703328"/>
            <a:ext cx="187852" cy="20718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1" name="Shape 183"/>
          <p:cNvSpPr txBox="1">
            <a:spLocks noGrp="1"/>
          </p:cNvSpPr>
          <p:nvPr>
            <p:ph type="body" sz="quarter" idx="13"/>
          </p:nvPr>
        </p:nvSpPr>
        <p:spPr>
          <a:xfrm>
            <a:off x="354400" y="690372"/>
            <a:ext cx="3857205" cy="642863"/>
          </a:xfrm>
          <a:prstGeom prst="rect">
            <a:avLst/>
          </a:prstGeom>
        </p:spPr>
        <p:txBody>
          <a:bodyPr wrap="none" lIns="71435" tIns="71435" rIns="71435" bIns="71435">
            <a:spAutoFit/>
          </a:bodyPr>
          <a:lstStyle>
            <a:lvl1pPr algn="l" defTabSz="410765">
              <a:lnSpc>
                <a:spcPct val="90000"/>
              </a:lnSpc>
              <a:defRPr sz="3600" b="1" spc="-252">
                <a:solidFill>
                  <a:srgbClr val="3F74AF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TripleSelectToEditText</a:t>
            </a:r>
          </a:p>
        </p:txBody>
      </p:sp>
      <p:sp>
        <p:nvSpPr>
          <p:cNvPr id="122" name="Shape 183"/>
          <p:cNvSpPr txBox="1">
            <a:spLocks noGrp="1"/>
          </p:cNvSpPr>
          <p:nvPr>
            <p:ph type="body" sz="quarter" idx="14"/>
          </p:nvPr>
        </p:nvSpPr>
        <p:spPr>
          <a:xfrm>
            <a:off x="354400" y="313351"/>
            <a:ext cx="6480085" cy="365864"/>
          </a:xfrm>
          <a:prstGeom prst="rect">
            <a:avLst/>
          </a:prstGeom>
        </p:spPr>
        <p:txBody>
          <a:bodyPr lIns="71435" tIns="71435" rIns="71435" bIns="71435" anchor="b">
            <a:spAutoFit/>
          </a:bodyPr>
          <a:lstStyle>
            <a:lvl1pPr algn="l" defTabSz="410765">
              <a:lnSpc>
                <a:spcPct val="90000"/>
              </a:lnSpc>
              <a:defRPr sz="1600" spc="-80">
                <a:solidFill>
                  <a:srgbClr val="3F74AF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SECTION | CHAPTER OVERLINE BOTTOM ALIGNED</a:t>
            </a:r>
          </a:p>
        </p:txBody>
      </p:sp>
    </p:spTree>
    <p:extLst>
      <p:ext uri="{BB962C8B-B14F-4D97-AF65-F5344CB8AC3E}">
        <p14:creationId xmlns:p14="http://schemas.microsoft.com/office/powerpoint/2010/main" val="97675569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36201" y="6703328"/>
            <a:ext cx="187852" cy="20718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3" name="Shape 183"/>
          <p:cNvSpPr txBox="1">
            <a:spLocks noGrp="1"/>
          </p:cNvSpPr>
          <p:nvPr>
            <p:ph type="body" sz="quarter" idx="13"/>
          </p:nvPr>
        </p:nvSpPr>
        <p:spPr>
          <a:xfrm>
            <a:off x="354400" y="378933"/>
            <a:ext cx="3857205" cy="642863"/>
          </a:xfrm>
          <a:prstGeom prst="rect">
            <a:avLst/>
          </a:prstGeom>
        </p:spPr>
        <p:txBody>
          <a:bodyPr wrap="none" lIns="71435" tIns="71435" rIns="71435" bIns="71435">
            <a:spAutoFit/>
          </a:bodyPr>
          <a:lstStyle>
            <a:lvl1pPr algn="l" defTabSz="410765">
              <a:lnSpc>
                <a:spcPct val="90000"/>
              </a:lnSpc>
              <a:defRPr sz="3600" b="1" spc="-252">
                <a:solidFill>
                  <a:srgbClr val="3F73AF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TripleSelectToEditText</a:t>
            </a:r>
          </a:p>
        </p:txBody>
      </p:sp>
    </p:spTree>
    <p:extLst>
      <p:ext uri="{BB962C8B-B14F-4D97-AF65-F5344CB8AC3E}">
        <p14:creationId xmlns:p14="http://schemas.microsoft.com/office/powerpoint/2010/main" val="172951665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44BAA-57F0-4AAA-8378-F1F186C1A4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B03677-D1A5-418C-AC52-87052C75A3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22D269-9B2B-42DB-BCB0-348A4018A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E87079-DA46-4939-B861-18ADB5A957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0B4464-7109-4C7C-BE21-6AB983155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61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56309-4A2B-4A2B-B3C6-7AE13CC72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7E60D0-A70E-4401-81D3-FCED14867C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B47119-8560-4C62-99AB-4A36F67AAE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6DE3C4-8719-4616-B7B5-205CECF69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33732E-3249-494B-AB43-7B8B079B1F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209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4D383-D292-4FD6-A51A-8C83F432C5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7C3CE9-F8BE-434B-A29F-3A1C8970FD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2CA495-467D-45ED-81FF-15B0E97FE2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68CD1F1-641B-426A-B533-CEA31F902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401C4-2EB2-4436-BB5C-531B51B1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F2F19E-CCB1-4B77-A649-6591D22263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76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201FF-7178-4D53-BCDE-46587A58A2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DE3FF9-6CB6-4C19-B30B-BA471588CF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9AEA84-DA69-4207-8A29-E29B48D8EF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F77DB0-D125-44C6-B50E-955C3E97B37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3BD571-D0EC-463E-B864-9AA9BC23E8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E6B86D-3009-4371-AF39-2E8051A8C3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572299C-5167-4FF1-930C-02196516DE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F9FB87A-B6A6-42AD-AB4A-FB69EB894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2132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026C7-3B56-46D0-9DC8-7B2012010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6423FC-E849-4092-8600-151D35882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1D6C3A-6FDE-419C-9BAC-9CF18F7F8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F7DE793-E5C7-4513-97AD-5A4F359AA6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811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1142238-047D-481F-A2FB-46BC2FF9DD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6EB4E3-A0CD-4A7C-BB12-08CE0F478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CAC2A2-C883-4792-8D64-7FADC945F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65649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64DF1-7E0A-410F-BDCC-7587E49C3F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236EA-0E80-45EC-B22F-CE53232B64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3A3892-388F-4EF2-9A68-E824C24F3DE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FFA1A-6EF8-47AE-BFDB-CF522F6726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81BAC9-647C-40DA-97FB-0F9C4A5ED1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AA3CC2-9BAF-4437-970B-3097DC79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57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2B01A2-5EA7-4B3D-BF61-205B6AFB2A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99744B-364A-47FE-AF2B-DFBA4D8B94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6AD928A-7E70-42FD-B2CB-D33EF787CA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2CFA8F-1E69-46C2-98EC-1F019C731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5F0748-6007-4112-A6B0-A01E0F1F1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6C95CD-40FC-41F0-B140-B9ACFE63B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245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AF46BF-65EE-4BCA-873F-79B25F84A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7E727F-53B0-4211-8868-FB52DCC993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97C89D-3AF1-4FB8-B030-D81B012E3D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E8ADD-DF77-4163-A57F-9A0B9ECC5803}" type="datetimeFigureOut">
              <a:rPr lang="en-US" smtClean="0"/>
              <a:t>4/25/22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E73864-3F27-4C38-B0FA-8DF4E04179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0766B-969D-4CF7-BFF5-7207D86002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57FBB-2ABF-42F1-8F67-02CFC0565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14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80" r:id="rId13"/>
    <p:sldLayoutId id="214748368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hyperlink" Target="mailto:mukhera@mskcc.org" TargetMode="External"/><Relationship Id="rId4" Type="http://schemas.openxmlformats.org/officeDocument/2006/relationships/hyperlink" Target="mailto:preziosl@mskcc.org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5" Type="http://schemas.openxmlformats.org/officeDocument/2006/relationships/hyperlink" Target="mailto:mukhera@mskcc.org" TargetMode="External"/><Relationship Id="rId4" Type="http://schemas.openxmlformats.org/officeDocument/2006/relationships/hyperlink" Target="mailto:preziosl@mskcc.or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microscope-research-laboratory-3101403/" TargetMode="External"/><Relationship Id="rId7" Type="http://schemas.openxmlformats.org/officeDocument/2006/relationships/hyperlink" Target="https://en.wikipedia.org/wiki/Wikipedia:WikiProject_Taxation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1.png"/><Relationship Id="rId5" Type="http://schemas.openxmlformats.org/officeDocument/2006/relationships/hyperlink" Target="https://libguides.adelphi.edu/c.php?g=322828&amp;p=4480215" TargetMode="Externa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Google Shape;132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737889" y="4758949"/>
            <a:ext cx="2095650" cy="1438426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27"/>
          <p:cNvSpPr txBox="1">
            <a:spLocks noGrp="1"/>
          </p:cNvSpPr>
          <p:nvPr>
            <p:ph type="ctrTitle"/>
          </p:nvPr>
        </p:nvSpPr>
        <p:spPr>
          <a:xfrm>
            <a:off x="698162" y="525749"/>
            <a:ext cx="9666800" cy="236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b" anchorCtr="0">
            <a:noAutofit/>
          </a:bodyPr>
          <a:lstStyle/>
          <a:p>
            <a:r>
              <a:rPr lang="en-US" sz="5400" b="1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Holistic Portfolio Management</a:t>
            </a:r>
            <a:r>
              <a:rPr lang="en" sz="5400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: </a:t>
            </a:r>
            <a:br>
              <a:rPr lang="en" sz="5400" dirty="0"/>
            </a:br>
            <a:r>
              <a:rPr lang="en-US" sz="4400" i="1" dirty="0"/>
              <a:t>A</a:t>
            </a:r>
            <a:r>
              <a:rPr lang="en-US" sz="4400" dirty="0"/>
              <a:t> </a:t>
            </a:r>
            <a:r>
              <a:rPr lang="en-US" sz="4400" i="1" dirty="0"/>
              <a:t>New Way to Provide Oversight to Research Sponsored Awards</a:t>
            </a:r>
            <a:endParaRPr sz="5400" i="1" dirty="0"/>
          </a:p>
        </p:txBody>
      </p:sp>
      <p:sp>
        <p:nvSpPr>
          <p:cNvPr id="131" name="Google Shape;131;p27"/>
          <p:cNvSpPr txBox="1">
            <a:spLocks noGrp="1"/>
          </p:cNvSpPr>
          <p:nvPr>
            <p:ph type="subTitle" idx="1"/>
          </p:nvPr>
        </p:nvSpPr>
        <p:spPr>
          <a:xfrm>
            <a:off x="592255" y="3103451"/>
            <a:ext cx="10759923" cy="2046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0" indent="0">
              <a:buClr>
                <a:schemeClr val="dk1"/>
              </a:buClr>
              <a:buSzPts val="1100"/>
            </a:pPr>
            <a:r>
              <a:rPr lang="en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Lisa Preziosi, MFA </a:t>
            </a:r>
            <a:r>
              <a:rPr lang="en" dirty="0"/>
              <a:t>/ </a:t>
            </a:r>
            <a:r>
              <a:rPr lang="en-US" dirty="0"/>
              <a:t>Research Development &amp; Outreach Manager</a:t>
            </a:r>
            <a:br>
              <a:rPr lang="en-US" dirty="0"/>
            </a:b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preziosl@mskcc.org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sz="1800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Clr>
                <a:schemeClr val="dk1"/>
              </a:buClr>
              <a:buSzPts val="1100"/>
            </a:pPr>
            <a:r>
              <a:rPr lang="en" i="1" dirty="0">
                <a:solidFill>
                  <a:schemeClr val="accent4">
                    <a:lumMod val="20000"/>
                    <a:lumOff val="80000"/>
                  </a:schemeClr>
                </a:solidFill>
              </a:rPr>
              <a:t>Anindita Mukherjee, PhD</a:t>
            </a:r>
            <a:r>
              <a:rPr lang="en" dirty="0"/>
              <a:t>/ </a:t>
            </a:r>
            <a:r>
              <a:rPr lang="en-US" dirty="0"/>
              <a:t>Research Development &amp; Outreach Manager</a:t>
            </a:r>
            <a:br>
              <a:rPr lang="en-US" dirty="0"/>
            </a:b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mukhera@mskcc.org</a:t>
            </a:r>
            <a:r>
              <a:rPr lang="en-US" sz="18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 </a:t>
            </a:r>
            <a:endParaRPr lang="en-US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  <a:p>
            <a:pPr marL="0" indent="0">
              <a:buClr>
                <a:schemeClr val="dk1"/>
              </a:buClr>
              <a:buSzPts val="1100"/>
            </a:pPr>
            <a:br>
              <a:rPr lang="en-US" dirty="0"/>
            </a:br>
            <a:r>
              <a:rPr lang="en-US" i="1" dirty="0">
                <a:solidFill>
                  <a:schemeClr val="bg1"/>
                </a:solidFill>
              </a:rPr>
              <a:t>Memorial Sloan Kettering Cancer Center</a:t>
            </a:r>
          </a:p>
          <a:p>
            <a:pPr marL="0" indent="0">
              <a:buClr>
                <a:schemeClr val="dk1"/>
              </a:buClr>
              <a:buSzPts val="1100"/>
            </a:pPr>
            <a:endParaRPr dirty="0"/>
          </a:p>
          <a:p>
            <a:pPr marL="0" indent="0"/>
            <a:r>
              <a:rPr lang="en" dirty="0"/>
              <a:t>NORDP 2022 National Conference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an climbing sheer rock face, holding mountain climbing rope, with carabiners and backpack">
            <a:extLst>
              <a:ext uri="{FF2B5EF4-FFF2-40B4-BE49-F238E27FC236}">
                <a16:creationId xmlns:a16="http://schemas.microsoft.com/office/drawing/2014/main" id="{B5D84633-2576-43F0-8A68-D6EB2D2D5DD9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725785"/>
            <a:ext cx="7209371" cy="5406430"/>
          </a:xfrm>
          <a:prstGeom prst="rect">
            <a:avLst/>
          </a:prstGeom>
        </p:spPr>
      </p:pic>
      <p:sp>
        <p:nvSpPr>
          <p:cNvPr id="2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63718" y="6703328"/>
            <a:ext cx="132817" cy="2071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259" name="Shape 183"/>
          <p:cNvSpPr txBox="1">
            <a:spLocks noGrp="1"/>
          </p:cNvSpPr>
          <p:nvPr>
            <p:ph type="body" idx="14"/>
          </p:nvPr>
        </p:nvSpPr>
        <p:spPr>
          <a:xfrm>
            <a:off x="586409" y="2143201"/>
            <a:ext cx="4492487" cy="906012"/>
          </a:xfrm>
          <a:prstGeom prst="rect">
            <a:avLst/>
          </a:prstGeom>
        </p:spPr>
        <p:txBody>
          <a:bodyPr/>
          <a:lstStyle>
            <a:lvl1pPr algn="ctr">
              <a:defRPr sz="5500" spc="-109"/>
            </a:lvl1pPr>
          </a:lstStyle>
          <a:p>
            <a:pPr marL="0" indent="0" algn="l">
              <a:buNone/>
            </a:pPr>
            <a:r>
              <a:rPr lang="en-US" b="1" dirty="0"/>
              <a:t>CONCLUSION</a:t>
            </a:r>
            <a:endParaRPr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FACCADA-AC92-4B34-9C43-69D874BDAC32}"/>
              </a:ext>
            </a:extLst>
          </p:cNvPr>
          <p:cNvSpPr txBox="1"/>
          <p:nvPr/>
        </p:nvSpPr>
        <p:spPr>
          <a:xfrm>
            <a:off x="7795780" y="797510"/>
            <a:ext cx="398753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RPA’s </a:t>
            </a:r>
            <a:r>
              <a:rPr lang="en-US" sz="2400" b="1" dirty="0">
                <a:solidFill>
                  <a:srgbClr val="002060"/>
                </a:solidFill>
              </a:rPr>
              <a:t>first Holistic Portfolio Quarterly Meeting</a:t>
            </a:r>
            <a:r>
              <a:rPr lang="en-US" sz="2400" b="1" dirty="0"/>
              <a:t> </a:t>
            </a:r>
            <a:r>
              <a:rPr lang="en-US" sz="2000" dirty="0"/>
              <a:t>provided deep insights into researcher’s portfolios and was successful at assessing which investigators might benefit from different types of targeted support.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With an eye toward supporting MSK’s research community through </a:t>
            </a:r>
            <a:r>
              <a:rPr lang="en-US" sz="2400" b="1" dirty="0">
                <a:solidFill>
                  <a:srgbClr val="002060"/>
                </a:solidFill>
              </a:rPr>
              <a:t>proactive</a:t>
            </a:r>
            <a:r>
              <a:rPr lang="en-US" sz="2000" dirty="0">
                <a:solidFill>
                  <a:srgbClr val="002060"/>
                </a:solidFill>
              </a:rPr>
              <a:t>, </a:t>
            </a:r>
            <a:r>
              <a:rPr lang="en-US" sz="2400" b="1" dirty="0">
                <a:solidFill>
                  <a:srgbClr val="002060"/>
                </a:solidFill>
              </a:rPr>
              <a:t>multi-faceted administrative support</a:t>
            </a:r>
            <a:r>
              <a:rPr lang="en-US" sz="2000" dirty="0"/>
              <a:t>, this initiative will continue to evolve, as additional tools, methodology, resources and metrics are developed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Google Shape;217;p40"/>
          <p:cNvPicPr preferRelativeResize="0"/>
          <p:nvPr/>
        </p:nvPicPr>
        <p:blipFill rotWithShape="1">
          <a:blip r:embed="rId3">
            <a:alphaModFix/>
          </a:blip>
          <a:srcRect t="31957" b="15934"/>
          <a:stretch/>
        </p:blipFill>
        <p:spPr>
          <a:xfrm>
            <a:off x="594932" y="319858"/>
            <a:ext cx="11002136" cy="3821368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40"/>
          <p:cNvSpPr txBox="1">
            <a:spLocks noGrp="1"/>
          </p:cNvSpPr>
          <p:nvPr>
            <p:ph type="title"/>
          </p:nvPr>
        </p:nvSpPr>
        <p:spPr>
          <a:xfrm>
            <a:off x="827017" y="1554094"/>
            <a:ext cx="10770051" cy="817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b="1">
                <a:solidFill>
                  <a:srgbClr val="002060"/>
                </a:solidFill>
              </a:rPr>
              <a:t>Thank You!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8CD2DEE-3188-4331-B6B5-B1A18D200CE7}"/>
              </a:ext>
            </a:extLst>
          </p:cNvPr>
          <p:cNvSpPr/>
          <p:nvPr/>
        </p:nvSpPr>
        <p:spPr>
          <a:xfrm>
            <a:off x="300430" y="4288243"/>
            <a:ext cx="9068585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chemeClr val="dk1"/>
              </a:buClr>
              <a:buSzPts val="1100"/>
            </a:pPr>
            <a:r>
              <a:rPr lang="en-US" b="1" i="1" dirty="0">
                <a:solidFill>
                  <a:srgbClr val="002060"/>
                </a:solidFill>
              </a:rPr>
              <a:t>CONTACTS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b="1" i="1" dirty="0">
                <a:solidFill>
                  <a:srgbClr val="002060"/>
                </a:solidFill>
              </a:rPr>
              <a:t>Lisa Preziosi, MFA </a:t>
            </a:r>
            <a:r>
              <a:rPr lang="en-US" b="1" dirty="0">
                <a:solidFill>
                  <a:srgbClr val="002060"/>
                </a:solidFill>
              </a:rPr>
              <a:t>/ </a:t>
            </a:r>
            <a:r>
              <a:rPr lang="en-US" dirty="0"/>
              <a:t>Research Development &amp; Outreach Manager/</a:t>
            </a:r>
            <a:r>
              <a:rPr lang="en-US" dirty="0">
                <a:hlinkClick r:id="rId4"/>
              </a:rPr>
              <a:t>preziosl@mskcc.org</a:t>
            </a:r>
            <a:r>
              <a:rPr lang="en-US" dirty="0"/>
              <a:t>  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dirty="0"/>
              <a:t> </a:t>
            </a:r>
          </a:p>
          <a:p>
            <a:pPr algn="ctr">
              <a:buClr>
                <a:schemeClr val="dk1"/>
              </a:buClr>
              <a:buSzPts val="1100"/>
            </a:pPr>
            <a:r>
              <a:rPr lang="en-US" b="1" i="1" dirty="0" err="1">
                <a:solidFill>
                  <a:srgbClr val="002060"/>
                </a:solidFill>
              </a:rPr>
              <a:t>Anindita</a:t>
            </a:r>
            <a:r>
              <a:rPr lang="en-US" b="1" i="1" dirty="0">
                <a:solidFill>
                  <a:srgbClr val="002060"/>
                </a:solidFill>
              </a:rPr>
              <a:t> Mukherjee, PhD</a:t>
            </a:r>
            <a:r>
              <a:rPr lang="en-US" b="1" dirty="0">
                <a:solidFill>
                  <a:srgbClr val="002060"/>
                </a:solidFill>
              </a:rPr>
              <a:t>/ </a:t>
            </a:r>
            <a:r>
              <a:rPr lang="en-US" dirty="0"/>
              <a:t>Research Development &amp; Outreach Manager/</a:t>
            </a:r>
            <a:r>
              <a:rPr lang="en-US" sz="1800" dirty="0">
                <a:solidFill>
                  <a:srgbClr val="0070C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mukhera@mskcc.org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  <a:endParaRPr lang="en-US" dirty="0">
              <a:solidFill>
                <a:srgbClr val="0070C0"/>
              </a:solidFill>
            </a:endParaRPr>
          </a:p>
          <a:p>
            <a:pPr algn="ctr">
              <a:buClr>
                <a:schemeClr val="dk1"/>
              </a:buClr>
              <a:buSzPts val="1100"/>
            </a:pPr>
            <a:br>
              <a:rPr lang="en-US" dirty="0">
                <a:solidFill>
                  <a:srgbClr val="002060"/>
                </a:solidFill>
              </a:rPr>
            </a:br>
            <a:br>
              <a:rPr lang="en-US" dirty="0">
                <a:solidFill>
                  <a:srgbClr val="002060"/>
                </a:solidFill>
              </a:rPr>
            </a:br>
            <a:endParaRPr lang="en-US" i="1" dirty="0">
              <a:solidFill>
                <a:schemeClr val="bg1"/>
              </a:solidFill>
            </a:endParaRPr>
          </a:p>
        </p:txBody>
      </p:sp>
      <p:pic>
        <p:nvPicPr>
          <p:cNvPr id="11" name="image1.png">
            <a:extLst>
              <a:ext uri="{FF2B5EF4-FFF2-40B4-BE49-F238E27FC236}">
                <a16:creationId xmlns:a16="http://schemas.microsoft.com/office/drawing/2014/main" id="{8F0F67D6-EEA9-443B-B379-076F82420A11}"/>
              </a:ext>
            </a:extLst>
          </p:cNvPr>
          <p:cNvPicPr/>
          <p:nvPr/>
        </p:nvPicPr>
        <p:blipFill>
          <a:blip r:embed="rId6"/>
          <a:srcRect/>
          <a:stretch>
            <a:fillRect/>
          </a:stretch>
        </p:blipFill>
        <p:spPr>
          <a:xfrm>
            <a:off x="4061513" y="5460302"/>
            <a:ext cx="1789723" cy="1326521"/>
          </a:xfrm>
          <a:prstGeom prst="rect">
            <a:avLst/>
          </a:prstGeom>
          <a:ln/>
        </p:spPr>
      </p:pic>
      <p:pic>
        <p:nvPicPr>
          <p:cNvPr id="12" name="Google Shape;296;p52">
            <a:extLst>
              <a:ext uri="{FF2B5EF4-FFF2-40B4-BE49-F238E27FC236}">
                <a16:creationId xmlns:a16="http://schemas.microsoft.com/office/drawing/2014/main" id="{4F70309F-FBBB-4082-B230-C1022B7C87E1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068585" y="4405264"/>
            <a:ext cx="2820176" cy="19403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B2DEDEF-2B0F-496A-825F-906BA30C2164}"/>
              </a:ext>
            </a:extLst>
          </p:cNvPr>
          <p:cNvSpPr txBox="1"/>
          <p:nvPr/>
        </p:nvSpPr>
        <p:spPr>
          <a:xfrm>
            <a:off x="184825" y="223737"/>
            <a:ext cx="6868365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At MSK, a trio of individuals from the office of Research &amp; Project Administration (RPA) assist investigators in </a:t>
            </a:r>
            <a:r>
              <a:rPr lang="en-US" sz="2800" b="1" dirty="0">
                <a:solidFill>
                  <a:srgbClr val="0070C0"/>
                </a:solidFill>
              </a:rPr>
              <a:t>developing, monitoring, and maintaining </a:t>
            </a:r>
            <a:r>
              <a:rPr lang="en-US" sz="2400" dirty="0"/>
              <a:t>their research funding portfolios. </a:t>
            </a:r>
          </a:p>
          <a:p>
            <a:endParaRPr lang="en-US" sz="2000" dirty="0"/>
          </a:p>
        </p:txBody>
      </p:sp>
      <p:pic>
        <p:nvPicPr>
          <p:cNvPr id="6" name="Picture 5" descr="People holding sparklers">
            <a:extLst>
              <a:ext uri="{FF2B5EF4-FFF2-40B4-BE49-F238E27FC236}">
                <a16:creationId xmlns:a16="http://schemas.microsoft.com/office/drawing/2014/main" id="{E1ACAE58-F90F-47A8-B97C-C294ECE679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25" y="2224285"/>
            <a:ext cx="6126763" cy="4086564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28FBFB8-BB0C-4704-869C-E417A6FD616F}"/>
              </a:ext>
            </a:extLst>
          </p:cNvPr>
          <p:cNvGrpSpPr/>
          <p:nvPr/>
        </p:nvGrpSpPr>
        <p:grpSpPr>
          <a:xfrm>
            <a:off x="6937442" y="76147"/>
            <a:ext cx="4854102" cy="2295727"/>
            <a:chOff x="7217923" y="496110"/>
            <a:chExt cx="4854102" cy="2295727"/>
          </a:xfrm>
        </p:grpSpPr>
        <p:sp>
          <p:nvSpPr>
            <p:cNvPr id="9" name="Scroll: Horizontal 8">
              <a:extLst>
                <a:ext uri="{FF2B5EF4-FFF2-40B4-BE49-F238E27FC236}">
                  <a16:creationId xmlns:a16="http://schemas.microsoft.com/office/drawing/2014/main" id="{4AF99007-97C5-40D1-A0B3-AD9E31CCCB71}"/>
                </a:ext>
              </a:extLst>
            </p:cNvPr>
            <p:cNvSpPr/>
            <p:nvPr/>
          </p:nvSpPr>
          <p:spPr>
            <a:xfrm>
              <a:off x="7217923" y="496110"/>
              <a:ext cx="4786009" cy="2295727"/>
            </a:xfrm>
            <a:prstGeom prst="horizontalScroll">
              <a:avLst/>
            </a:prstGeom>
            <a:solidFill>
              <a:schemeClr val="bg1">
                <a:lumMod val="95000"/>
              </a:schemeClr>
            </a:solidFill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BC6991A-FBAE-4F26-A631-0E6E9FCA3561}"/>
                </a:ext>
              </a:extLst>
            </p:cNvPr>
            <p:cNvSpPr txBox="1"/>
            <p:nvPr/>
          </p:nvSpPr>
          <p:spPr>
            <a:xfrm>
              <a:off x="7743217" y="842082"/>
              <a:ext cx="4328808" cy="16312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b="1" dirty="0"/>
                <a:t>Trio Team:</a:t>
              </a:r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</a:rPr>
                <a:t>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b="1" dirty="0">
                  <a:solidFill>
                    <a:schemeClr val="accent6">
                      <a:lumMod val="75000"/>
                    </a:schemeClr>
                  </a:solidFill>
                </a:rPr>
                <a:t>Research Development &amp; Outreach Managers (RDOM)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Grants Managers (GM)</a:t>
              </a:r>
              <a:endParaRPr lang="en-US" sz="2000" b="1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sz="2000" b="1" dirty="0">
                  <a:solidFill>
                    <a:schemeClr val="accent4">
                      <a:lumMod val="75000"/>
                    </a:schemeClr>
                  </a:solidFill>
                </a:rPr>
                <a:t>Research Finance Managers (RFM</a:t>
              </a:r>
              <a:r>
                <a:rPr lang="en-US" sz="2000" dirty="0">
                  <a:solidFill>
                    <a:schemeClr val="accent4">
                      <a:lumMod val="75000"/>
                    </a:schemeClr>
                  </a:solidFill>
                </a:rPr>
                <a:t>)</a:t>
              </a:r>
              <a:endParaRPr lang="en-US" sz="2000" dirty="0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95741952-32A1-4208-A1A7-1CAF5B9EF3AD}"/>
              </a:ext>
            </a:extLst>
          </p:cNvPr>
          <p:cNvSpPr txBox="1"/>
          <p:nvPr/>
        </p:nvSpPr>
        <p:spPr>
          <a:xfrm>
            <a:off x="7053188" y="2498604"/>
            <a:ext cx="491503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 order to provide a more robust and multi-faceted view of a PI’s portfolio, RPA has introduced the concept of </a:t>
            </a:r>
            <a:r>
              <a:rPr lang="en-US" sz="2800" b="1" dirty="0">
                <a:solidFill>
                  <a:srgbClr val="0070C0"/>
                </a:solidFill>
              </a:rPr>
              <a:t>Holistic Portfolio Management Quarterly Meetings</a:t>
            </a:r>
            <a:r>
              <a:rPr lang="en-US" sz="2000" dirty="0">
                <a:solidFill>
                  <a:srgbClr val="0070C0"/>
                </a:solidFill>
              </a:rPr>
              <a:t>.</a:t>
            </a:r>
          </a:p>
          <a:p>
            <a:endParaRPr lang="en-US" dirty="0"/>
          </a:p>
          <a:p>
            <a:r>
              <a:rPr lang="en-US" sz="2000" dirty="0"/>
              <a:t>This initiative brings together the trio to discuss the status of their portfolios and share their </a:t>
            </a:r>
            <a:r>
              <a:rPr lang="en-US" sz="2800" b="1" dirty="0">
                <a:solidFill>
                  <a:srgbClr val="0070C0"/>
                </a:solidFill>
              </a:rPr>
              <a:t>distinct expertise</a:t>
            </a:r>
            <a:r>
              <a:rPr lang="en-US" sz="2400" b="1" dirty="0"/>
              <a:t>,</a:t>
            </a:r>
            <a:r>
              <a:rPr lang="en-US" sz="2400" dirty="0"/>
              <a:t> </a:t>
            </a:r>
            <a:r>
              <a:rPr lang="en-US" sz="2000" dirty="0"/>
              <a:t>providing an </a:t>
            </a:r>
            <a:r>
              <a:rPr lang="en-US" sz="2800" b="1" dirty="0">
                <a:solidFill>
                  <a:srgbClr val="0070C0"/>
                </a:solidFill>
              </a:rPr>
              <a:t>all-encompassing perspective </a:t>
            </a:r>
            <a:r>
              <a:rPr lang="en-US" sz="2000" dirty="0"/>
              <a:t>for the investigators.</a:t>
            </a:r>
            <a:r>
              <a:rPr lang="en-US" sz="2000" dirty="0">
                <a:solidFill>
                  <a:srgbClr val="0070C0"/>
                </a:solidFill>
              </a:rPr>
              <a:t>  </a:t>
            </a:r>
            <a:endParaRPr lang="en-US" sz="2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777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hree arrows on bullseye">
            <a:extLst>
              <a:ext uri="{FF2B5EF4-FFF2-40B4-BE49-F238E27FC236}">
                <a16:creationId xmlns:a16="http://schemas.microsoft.com/office/drawing/2014/main" id="{76C84F89-0909-467C-B6A0-90F3B4140D08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B07CC58-6782-4C5E-9D79-59C8D450E0E9}"/>
              </a:ext>
            </a:extLst>
          </p:cNvPr>
          <p:cNvSpPr txBox="1"/>
          <p:nvPr/>
        </p:nvSpPr>
        <p:spPr>
          <a:xfrm>
            <a:off x="459129" y="1020351"/>
            <a:ext cx="94680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Clr>
                <a:srgbClr val="7030A0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3200" dirty="0"/>
              <a:t>Providing investigators with </a:t>
            </a:r>
            <a:r>
              <a:rPr lang="en-US" sz="3600" b="1" dirty="0">
                <a:solidFill>
                  <a:srgbClr val="002060"/>
                </a:solidFill>
              </a:rPr>
              <a:t>ongoing, proactive, holistic support </a:t>
            </a:r>
            <a:r>
              <a:rPr lang="en-US" sz="3200" dirty="0"/>
              <a:t>and</a:t>
            </a:r>
            <a:r>
              <a:rPr lang="en-US" sz="3600" b="1" dirty="0">
                <a:solidFill>
                  <a:srgbClr val="002060"/>
                </a:solidFill>
              </a:rPr>
              <a:t> resources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AD24B52-6C05-42B8-96B3-B8576D65F7E2}"/>
              </a:ext>
            </a:extLst>
          </p:cNvPr>
          <p:cNvSpPr txBox="1"/>
          <p:nvPr/>
        </p:nvSpPr>
        <p:spPr>
          <a:xfrm>
            <a:off x="6096000" y="2477237"/>
            <a:ext cx="4842076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7030A0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3600" b="1" dirty="0">
                <a:solidFill>
                  <a:srgbClr val="002060"/>
                </a:solidFill>
              </a:rPr>
              <a:t>Enhancing</a:t>
            </a:r>
            <a:r>
              <a:rPr lang="en-US" sz="3200" dirty="0"/>
              <a:t> Institutional Funding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5B0702-782E-4A0C-BC86-C0B6B5D0276F}"/>
              </a:ext>
            </a:extLst>
          </p:cNvPr>
          <p:cNvSpPr txBox="1"/>
          <p:nvPr/>
        </p:nvSpPr>
        <p:spPr>
          <a:xfrm>
            <a:off x="115744" y="3616010"/>
            <a:ext cx="77897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Clr>
                <a:srgbClr val="7030A0"/>
              </a:buClr>
              <a:buSzPct val="150000"/>
              <a:buFont typeface="Wingdings" panose="05000000000000000000" pitchFamily="2" charset="2"/>
              <a:buChar char="ü"/>
            </a:pPr>
            <a:r>
              <a:rPr lang="en-US" sz="3600" b="1" dirty="0">
                <a:solidFill>
                  <a:srgbClr val="002060"/>
                </a:solidFill>
              </a:rPr>
              <a:t>Strengthening </a:t>
            </a:r>
            <a:r>
              <a:rPr lang="en-US" sz="3200" dirty="0"/>
              <a:t>PI research portfolios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504747-6267-4D81-9B32-5EC9C931A43A}"/>
              </a:ext>
            </a:extLst>
          </p:cNvPr>
          <p:cNvSpPr txBox="1"/>
          <p:nvPr/>
        </p:nvSpPr>
        <p:spPr>
          <a:xfrm>
            <a:off x="405114" y="90755"/>
            <a:ext cx="3148314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400" b="1" dirty="0">
                <a:solidFill>
                  <a:srgbClr val="002060"/>
                </a:solidFill>
              </a:rPr>
              <a:t>GOALS:</a:t>
            </a:r>
            <a:r>
              <a:rPr lang="en-US" sz="4000" dirty="0">
                <a:solidFill>
                  <a:prstClr val="black"/>
                </a:solidFill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454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lose-up of three casual professionals watching presentation in creative office">
            <a:extLst>
              <a:ext uri="{FF2B5EF4-FFF2-40B4-BE49-F238E27FC236}">
                <a16:creationId xmlns:a16="http://schemas.microsoft.com/office/drawing/2014/main" id="{C5C6DDFD-3626-4E88-9276-30DC8B1762DD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63718" y="6703328"/>
            <a:ext cx="132817" cy="2071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142EA8-471E-48F5-8963-EDE515B0FA5F}"/>
              </a:ext>
            </a:extLst>
          </p:cNvPr>
          <p:cNvSpPr txBox="1"/>
          <p:nvPr/>
        </p:nvSpPr>
        <p:spPr>
          <a:xfrm>
            <a:off x="9456517" y="477765"/>
            <a:ext cx="2465408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dirty="0"/>
              <a:t>During these quarterly meetings, each department’s assigned </a:t>
            </a:r>
            <a:r>
              <a:rPr lang="en-US" sz="2800" b="1" dirty="0">
                <a:solidFill>
                  <a:schemeClr val="accent6">
                    <a:lumMod val="75000"/>
                  </a:schemeClr>
                </a:solidFill>
              </a:rPr>
              <a:t>RDOM</a:t>
            </a:r>
            <a:r>
              <a:rPr lang="en-US" sz="2800" dirty="0"/>
              <a:t>, </a:t>
            </a:r>
            <a:r>
              <a:rPr lang="en-US" sz="2800" b="1" dirty="0">
                <a:solidFill>
                  <a:schemeClr val="accent2">
                    <a:lumMod val="75000"/>
                  </a:schemeClr>
                </a:solidFill>
              </a:rPr>
              <a:t>GM</a:t>
            </a:r>
            <a:r>
              <a:rPr lang="en-US" sz="2800" dirty="0"/>
              <a:t>, and </a:t>
            </a:r>
            <a:r>
              <a:rPr lang="en-US" sz="2800" b="1" dirty="0">
                <a:solidFill>
                  <a:schemeClr val="accent4">
                    <a:lumMod val="75000"/>
                  </a:schemeClr>
                </a:solidFill>
              </a:rPr>
              <a:t>RFM</a:t>
            </a:r>
            <a:br>
              <a:rPr lang="en-US" sz="2800" dirty="0">
                <a:solidFill>
                  <a:schemeClr val="accent4">
                    <a:lumMod val="75000"/>
                  </a:schemeClr>
                </a:solidFill>
              </a:rPr>
            </a:br>
            <a:r>
              <a:rPr lang="en-US" sz="2800" dirty="0"/>
              <a:t>provides different insight into a research portfolio.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277915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ulti-colored toy blocks">
            <a:extLst>
              <a:ext uri="{FF2B5EF4-FFF2-40B4-BE49-F238E27FC236}">
                <a16:creationId xmlns:a16="http://schemas.microsoft.com/office/drawing/2014/main" id="{B4EBF1EF-1656-4EB0-8A95-1EF2A3E7E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 flipV="1">
            <a:off x="1219200" y="202516"/>
            <a:ext cx="10972800" cy="6500813"/>
          </a:xfrm>
          <a:prstGeom prst="rect">
            <a:avLst/>
          </a:prstGeom>
        </p:spPr>
      </p:pic>
      <p:sp>
        <p:nvSpPr>
          <p:cNvPr id="2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63718" y="6703328"/>
            <a:ext cx="132817" cy="2071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228C86-D434-4EE3-BE27-14CDE4A897EB}"/>
              </a:ext>
            </a:extLst>
          </p:cNvPr>
          <p:cNvSpPr txBox="1"/>
          <p:nvPr/>
        </p:nvSpPr>
        <p:spPr>
          <a:xfrm>
            <a:off x="308297" y="349262"/>
            <a:ext cx="109728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6">
                    <a:lumMod val="75000"/>
                  </a:schemeClr>
                </a:solidFill>
              </a:rPr>
              <a:t>Research Development &amp; Outreach Managers </a:t>
            </a:r>
            <a:r>
              <a:rPr lang="en-US" sz="2000" dirty="0"/>
              <a:t>(RDOM) are part of the Funding Development Team under the Monitoring and Outreach unit within RPA.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8D5316-6A84-45A0-9B3A-9EC223623C1B}"/>
              </a:ext>
            </a:extLst>
          </p:cNvPr>
          <p:cNvSpPr txBox="1"/>
          <p:nvPr/>
        </p:nvSpPr>
        <p:spPr>
          <a:xfrm>
            <a:off x="308297" y="1636365"/>
            <a:ext cx="1044036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RDOMs assist PIs with </a:t>
            </a:r>
            <a:r>
              <a:rPr lang="en-US" sz="2400" b="1" dirty="0">
                <a:solidFill>
                  <a:srgbClr val="002060"/>
                </a:solidFill>
              </a:rPr>
              <a:t>Funding and Proposal Development </a:t>
            </a:r>
            <a:r>
              <a:rPr lang="en-US" sz="2000" dirty="0"/>
              <a:t>and are considered </a:t>
            </a:r>
            <a:r>
              <a:rPr lang="en-US" sz="2000" i="1" dirty="0"/>
              <a:t>“Pre-pre award”</a:t>
            </a:r>
            <a:r>
              <a:rPr lang="en-US" sz="2000" dirty="0"/>
              <a:t>.  They can provide guidance, support, tools, and resources to assist with finding and assessing funding opportunities, career development, and crafting competitive proposals.</a:t>
            </a:r>
          </a:p>
          <a:p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AE98CF-56CA-48D2-903B-A64A0E7BC9FD}"/>
              </a:ext>
            </a:extLst>
          </p:cNvPr>
          <p:cNvSpPr txBox="1"/>
          <p:nvPr/>
        </p:nvSpPr>
        <p:spPr>
          <a:xfrm>
            <a:off x="308297" y="3231246"/>
            <a:ext cx="4772750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During quarterly meetings, RDOMs can provide insight into the research </a:t>
            </a:r>
            <a:r>
              <a:rPr lang="en-US" sz="2400" b="1" dirty="0">
                <a:solidFill>
                  <a:srgbClr val="002060"/>
                </a:solidFill>
              </a:rPr>
              <a:t>goals of the department, their interest &amp; understanding of sponsors</a:t>
            </a:r>
            <a:r>
              <a:rPr lang="en-US" sz="2000" dirty="0">
                <a:solidFill>
                  <a:srgbClr val="002060"/>
                </a:solidFill>
              </a:rPr>
              <a:t>, </a:t>
            </a:r>
            <a:r>
              <a:rPr lang="en-US" sz="2000" dirty="0"/>
              <a:t>and</a:t>
            </a:r>
            <a:r>
              <a:rPr lang="en-US" sz="2000" dirty="0">
                <a:solidFill>
                  <a:srgbClr val="002060"/>
                </a:solidFill>
              </a:rPr>
              <a:t> their </a:t>
            </a:r>
            <a:r>
              <a:rPr lang="en-US" sz="2400" b="1" dirty="0">
                <a:solidFill>
                  <a:srgbClr val="002060"/>
                </a:solidFill>
              </a:rPr>
              <a:t>utilization of RTM’s resources</a:t>
            </a:r>
            <a:r>
              <a:rPr lang="en-US" sz="2000" dirty="0">
                <a:solidFill>
                  <a:srgbClr val="002060"/>
                </a:solidFill>
              </a:rPr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908512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63718" y="6703328"/>
            <a:ext cx="132817" cy="2071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3" name="Picture 2" descr="Hands of person wearing gray sweater typing on laptop with a tablet, digital pen, and cup of coffee">
            <a:extLst>
              <a:ext uri="{FF2B5EF4-FFF2-40B4-BE49-F238E27FC236}">
                <a16:creationId xmlns:a16="http://schemas.microsoft.com/office/drawing/2014/main" id="{C0A48C75-F215-45A2-AF71-7B802C1BEB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5162" y="2153531"/>
            <a:ext cx="6665661" cy="4450406"/>
          </a:xfrm>
          <a:prstGeom prst="rect">
            <a:avLst/>
          </a:prstGeom>
        </p:spPr>
      </p:pic>
      <p:sp>
        <p:nvSpPr>
          <p:cNvPr id="10" name="Shape 183">
            <a:extLst>
              <a:ext uri="{FF2B5EF4-FFF2-40B4-BE49-F238E27FC236}">
                <a16:creationId xmlns:a16="http://schemas.microsoft.com/office/drawing/2014/main" id="{7A048CB2-5106-48F8-B7E6-42A0C0C6B42E}"/>
              </a:ext>
            </a:extLst>
          </p:cNvPr>
          <p:cNvSpPr txBox="1">
            <a:spLocks/>
          </p:cNvSpPr>
          <p:nvPr/>
        </p:nvSpPr>
        <p:spPr>
          <a:xfrm>
            <a:off x="-474641" y="2404123"/>
            <a:ext cx="11588843" cy="37683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8" tIns="35718" rIns="35718" bIns="35718">
            <a:spAutoFit/>
          </a:bodyPr>
          <a:lstStyle>
            <a:lvl1pPr marL="0" marR="0" indent="0" algn="ctr" defTabSz="821529" latinLnBrk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200" b="1" i="0" u="none" strike="noStrike" cap="none" spc="-360" baseline="0">
                <a:solidFill>
                  <a:srgbClr val="3F74AF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ctr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marR="0" indent="0" algn="ctr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marR="0" indent="0" algn="ctr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marR="0" indent="0" algn="ctr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0" marR="0" indent="0" algn="ctr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0" marR="0" indent="0" algn="ctr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0" marR="0" indent="0" algn="ctr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0" marR="0" indent="0" algn="ctr" defTabSz="82550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200" b="0" i="0" u="none" strike="noStrike" cap="none" spc="0" baseline="0">
                <a:solidFill>
                  <a:srgbClr val="000000"/>
                </a:solidFill>
                <a:uFillTx/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algn="l" hangingPunct="1"/>
            <a:endParaRPr lang="en-US" sz="2200" dirty="0">
              <a:solidFill>
                <a:srgbClr val="7030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CB15CF-579D-4297-BCF3-441E27BD765E}"/>
              </a:ext>
            </a:extLst>
          </p:cNvPr>
          <p:cNvSpPr txBox="1"/>
          <p:nvPr/>
        </p:nvSpPr>
        <p:spPr>
          <a:xfrm>
            <a:off x="499620" y="231803"/>
            <a:ext cx="1034120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Grants </a:t>
            </a:r>
            <a:r>
              <a:rPr lang="en-US" sz="2400" b="1" dirty="0">
                <a:solidFill>
                  <a:srgbClr val="00B050"/>
                </a:solidFill>
              </a:rPr>
              <a:t>Managers </a:t>
            </a:r>
            <a:r>
              <a:rPr lang="en-US" sz="2400" dirty="0"/>
              <a:t>(GMs) are part of the Grants and Contracts unit within RPA.</a:t>
            </a:r>
            <a:endParaRPr lang="en-US" sz="2400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CAD2A9-406B-4AFE-9577-C64F442E4BCB}"/>
              </a:ext>
            </a:extLst>
          </p:cNvPr>
          <p:cNvSpPr txBox="1"/>
          <p:nvPr/>
        </p:nvSpPr>
        <p:spPr>
          <a:xfrm>
            <a:off x="499620" y="961323"/>
            <a:ext cx="117835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GMs are considered </a:t>
            </a:r>
            <a:r>
              <a:rPr lang="en-US" sz="2000" i="1" dirty="0"/>
              <a:t>“Pre-award” </a:t>
            </a:r>
            <a:r>
              <a:rPr lang="en-US" sz="2000" dirty="0"/>
              <a:t> and assist PIs with </a:t>
            </a:r>
            <a:r>
              <a:rPr lang="en-US" sz="2400" b="1" dirty="0">
                <a:solidFill>
                  <a:srgbClr val="002060"/>
                </a:solidFill>
              </a:rPr>
              <a:t>submitting grant applications</a:t>
            </a:r>
            <a:r>
              <a:rPr lang="en-US" sz="2000" dirty="0"/>
              <a:t>.  They help develop budgets, review submission materials, and are considered the Signing Official for NIH applications. In addition, they submit post application materials and assist with post-award non-financial reporting</a:t>
            </a:r>
            <a:r>
              <a:rPr lang="en-US" dirty="0"/>
              <a:t>.</a:t>
            </a:r>
          </a:p>
          <a:p>
            <a:r>
              <a:rPr lang="en-US" dirty="0"/>
              <a:t> </a:t>
            </a:r>
            <a:endParaRPr lang="en-US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E473DD-E450-4A14-9C26-33DFA4CBC47A}"/>
              </a:ext>
            </a:extLst>
          </p:cNvPr>
          <p:cNvSpPr txBox="1"/>
          <p:nvPr/>
        </p:nvSpPr>
        <p:spPr>
          <a:xfrm>
            <a:off x="499620" y="2278342"/>
            <a:ext cx="3563332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During quarterly meetings, GMs can discuss investigators’ </a:t>
            </a:r>
            <a:r>
              <a:rPr lang="en-US" sz="2400" b="1" dirty="0">
                <a:solidFill>
                  <a:srgbClr val="002060"/>
                </a:solidFill>
              </a:rPr>
              <a:t>current, pending, and planned grant applications</a:t>
            </a:r>
            <a:r>
              <a:rPr lang="en-US" sz="2400" b="1" dirty="0"/>
              <a:t>. 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They can also identify PIs that could benefit from </a:t>
            </a:r>
            <a:r>
              <a:rPr lang="en-US" sz="2400" b="1" dirty="0">
                <a:solidFill>
                  <a:srgbClr val="002060"/>
                </a:solidFill>
              </a:rPr>
              <a:t>RDOM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support</a:t>
            </a:r>
            <a:r>
              <a:rPr lang="en-US" sz="2000" dirty="0"/>
              <a:t>, including guidance for </a:t>
            </a:r>
            <a:r>
              <a:rPr lang="en-US" sz="2400" b="1" dirty="0">
                <a:solidFill>
                  <a:srgbClr val="002060"/>
                </a:solidFill>
              </a:rPr>
              <a:t>proposal development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dirty="0"/>
              <a:t>resources</a:t>
            </a:r>
            <a:r>
              <a:rPr lang="en-US" sz="2000" dirty="0">
                <a:solidFill>
                  <a:srgbClr val="002060"/>
                </a:solidFill>
              </a:rPr>
              <a:t>, </a:t>
            </a:r>
            <a:r>
              <a:rPr lang="en-US" sz="2000" dirty="0"/>
              <a:t>targeted FOA searches, proposal review, or specific resources.</a:t>
            </a:r>
            <a:endParaRPr lang="en-US" sz="2000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403438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463718" y="6703328"/>
            <a:ext cx="132817" cy="20718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4" name="Picture 3" descr="Angled shot of pen on a graph">
            <a:extLst>
              <a:ext uri="{FF2B5EF4-FFF2-40B4-BE49-F238E27FC236}">
                <a16:creationId xmlns:a16="http://schemas.microsoft.com/office/drawing/2014/main" id="{A1204EC8-3EB3-4166-8887-58968730F8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7523" y="2086680"/>
            <a:ext cx="6498535" cy="43323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81DCDD2-12B4-4A21-8DF2-2F92D8D10759}"/>
              </a:ext>
            </a:extLst>
          </p:cNvPr>
          <p:cNvSpPr txBox="1"/>
          <p:nvPr/>
        </p:nvSpPr>
        <p:spPr>
          <a:xfrm>
            <a:off x="428445" y="222351"/>
            <a:ext cx="115888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4">
                    <a:lumMod val="75000"/>
                  </a:schemeClr>
                </a:solidFill>
              </a:rPr>
              <a:t>Research Finance Managers </a:t>
            </a:r>
            <a:r>
              <a:rPr lang="en-US" sz="2000" dirty="0"/>
              <a:t>(RFMs) are part of the Research Financial Management unit within RPA.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223974B-76BD-43E3-89A2-23AA2C9ADE9F}"/>
              </a:ext>
            </a:extLst>
          </p:cNvPr>
          <p:cNvSpPr txBox="1"/>
          <p:nvPr/>
        </p:nvSpPr>
        <p:spPr>
          <a:xfrm>
            <a:off x="428445" y="773179"/>
            <a:ext cx="11430475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RFMs are considered </a:t>
            </a:r>
            <a:r>
              <a:rPr lang="en-US" sz="2000" i="1" dirty="0"/>
              <a:t>“Post-award" </a:t>
            </a:r>
            <a:r>
              <a:rPr lang="en-US" sz="2000" dirty="0"/>
              <a:t>and assist investigators with </a:t>
            </a:r>
            <a:r>
              <a:rPr lang="en-US" sz="2400" b="1" dirty="0">
                <a:solidFill>
                  <a:srgbClr val="002060"/>
                </a:solidFill>
              </a:rPr>
              <a:t>Budgeting and Monitoring </a:t>
            </a:r>
            <a:r>
              <a:rPr lang="en-US" sz="2000" dirty="0"/>
              <a:t>their awards. They help with reporting and play a crucial role in advising PIs regarding their spending and cost allocations. </a:t>
            </a:r>
            <a:endParaRPr lang="en-US" sz="2000" dirty="0">
              <a:solidFill>
                <a:srgbClr val="7030A0"/>
              </a:solidFill>
            </a:endParaRP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B9932CE-4EA7-4686-B617-8D7C7B9C2017}"/>
              </a:ext>
            </a:extLst>
          </p:cNvPr>
          <p:cNvSpPr txBox="1"/>
          <p:nvPr/>
        </p:nvSpPr>
        <p:spPr>
          <a:xfrm>
            <a:off x="428445" y="2086680"/>
            <a:ext cx="4646216" cy="47397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During quarterly meetings, RFMs can discuss the </a:t>
            </a:r>
            <a:r>
              <a:rPr lang="en-US" sz="2400" b="1" dirty="0">
                <a:solidFill>
                  <a:srgbClr val="002060"/>
                </a:solidFill>
              </a:rPr>
              <a:t>fiscal health </a:t>
            </a:r>
            <a:r>
              <a:rPr lang="en-US" sz="2000" dirty="0"/>
              <a:t>of their assigned research portfolios.  They can indicate which investigators are well funded and which have </a:t>
            </a:r>
            <a:r>
              <a:rPr lang="en-US" sz="2400" b="1" dirty="0">
                <a:solidFill>
                  <a:srgbClr val="002060"/>
                </a:solidFill>
              </a:rPr>
              <a:t>potential budget shortfalls</a:t>
            </a:r>
            <a:r>
              <a:rPr lang="en-US" sz="2000" dirty="0">
                <a:solidFill>
                  <a:srgbClr val="002060"/>
                </a:solidFill>
              </a:rPr>
              <a:t>, </a:t>
            </a:r>
            <a:r>
              <a:rPr lang="en-US" sz="2000" dirty="0"/>
              <a:t>providing insight into </a:t>
            </a:r>
            <a:r>
              <a:rPr lang="en-US" sz="2400" b="1" dirty="0">
                <a:solidFill>
                  <a:srgbClr val="002060"/>
                </a:solidFill>
              </a:rPr>
              <a:t>overspending</a:t>
            </a:r>
            <a:r>
              <a:rPr lang="en-US" sz="2000" dirty="0">
                <a:solidFill>
                  <a:srgbClr val="002060"/>
                </a:solidFill>
              </a:rPr>
              <a:t>,</a:t>
            </a:r>
            <a:r>
              <a:rPr lang="en-US" sz="2000" dirty="0"/>
              <a:t> as well as indicate which lab members have and do not have research support. </a:t>
            </a:r>
            <a:br>
              <a:rPr lang="en-US" sz="2000" dirty="0"/>
            </a:br>
            <a:br>
              <a:rPr lang="en-US" sz="2000" dirty="0"/>
            </a:br>
            <a:r>
              <a:rPr lang="en-US" sz="2000" dirty="0"/>
              <a:t>They can suggest researchers that could benefit from </a:t>
            </a:r>
            <a:r>
              <a:rPr lang="en-US" sz="2400" b="1" dirty="0">
                <a:solidFill>
                  <a:srgbClr val="002060"/>
                </a:solidFill>
              </a:rPr>
              <a:t>RDOM support </a:t>
            </a:r>
            <a:r>
              <a:rPr lang="en-US" sz="2000" dirty="0"/>
              <a:t>including </a:t>
            </a:r>
            <a:r>
              <a:rPr lang="en-US" sz="2400" b="1" dirty="0">
                <a:solidFill>
                  <a:srgbClr val="002060"/>
                </a:solidFill>
              </a:rPr>
              <a:t>funding development</a:t>
            </a:r>
            <a:r>
              <a:rPr lang="en-US" sz="2000" dirty="0"/>
              <a:t>.</a:t>
            </a:r>
            <a:endParaRPr lang="en-US" sz="2000" dirty="0">
              <a:solidFill>
                <a:srgbClr val="00206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44590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425" name="Shape 183"/>
          <p:cNvSpPr txBox="1">
            <a:spLocks noGrp="1"/>
          </p:cNvSpPr>
          <p:nvPr>
            <p:ph type="body" idx="13"/>
          </p:nvPr>
        </p:nvSpPr>
        <p:spPr>
          <a:xfrm>
            <a:off x="1491524" y="854706"/>
            <a:ext cx="9004961" cy="698263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sz="4000" dirty="0">
                <a:solidFill>
                  <a:srgbClr val="C00000"/>
                </a:solidFill>
              </a:rPr>
              <a:t>Results from RPA’s First Holistic Portfolio Meeting</a:t>
            </a:r>
            <a:endParaRPr sz="4000" dirty="0">
              <a:solidFill>
                <a:srgbClr val="C00000"/>
              </a:solidFill>
            </a:endParaRPr>
          </a:p>
        </p:txBody>
      </p:sp>
      <p:sp>
        <p:nvSpPr>
          <p:cNvPr id="434" name="TextBox 5"/>
          <p:cNvSpPr txBox="1"/>
          <p:nvPr/>
        </p:nvSpPr>
        <p:spPr>
          <a:xfrm>
            <a:off x="5142074" y="4224178"/>
            <a:ext cx="1991483" cy="199480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5718" tIns="35718" rIns="35718" bIns="35718"/>
          <a:lstStyle>
            <a:lvl1pPr algn="ctr" defTabSz="825500">
              <a:lnSpc>
                <a:spcPct val="90000"/>
              </a:lnSpc>
              <a:defRPr sz="5200" spc="-156">
                <a:solidFill>
                  <a:srgbClr val="3F74AF"/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endParaRPr sz="26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7F57356-8824-4921-A9B0-40909F15971E}"/>
              </a:ext>
            </a:extLst>
          </p:cNvPr>
          <p:cNvGrpSpPr/>
          <p:nvPr/>
        </p:nvGrpSpPr>
        <p:grpSpPr>
          <a:xfrm>
            <a:off x="1612091" y="1982564"/>
            <a:ext cx="8884394" cy="3762731"/>
            <a:chOff x="1742315" y="2917702"/>
            <a:chExt cx="16976946" cy="7525462"/>
          </a:xfrm>
        </p:grpSpPr>
        <p:sp>
          <p:nvSpPr>
            <p:cNvPr id="426" name="Circle"/>
            <p:cNvSpPr/>
            <p:nvPr/>
          </p:nvSpPr>
          <p:spPr>
            <a:xfrm>
              <a:off x="2418614" y="2986249"/>
              <a:ext cx="2485998" cy="2485998"/>
            </a:xfrm>
            <a:prstGeom prst="ellipse">
              <a:avLst/>
            </a:prstGeom>
            <a:solidFill>
              <a:srgbClr val="3F74A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427" name="TextBox 5"/>
            <p:cNvSpPr txBox="1"/>
            <p:nvPr/>
          </p:nvSpPr>
          <p:spPr>
            <a:xfrm>
              <a:off x="1742315" y="6399986"/>
              <a:ext cx="3982966" cy="2479512"/>
            </a:xfrm>
            <a:prstGeom prst="rect">
              <a:avLst/>
            </a:prstGeom>
            <a:ln w="254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8" tIns="35718" rIns="35718" bIns="35718" anchor="b"/>
            <a:lstStyle/>
            <a:p>
              <a:pPr algn="ctr" defTabSz="412750">
                <a:lnSpc>
                  <a:spcPct val="90000"/>
                </a:lnSpc>
                <a:defRPr sz="5200" b="1" spc="-156">
                  <a:solidFill>
                    <a:srgbClr val="3F74AF"/>
                  </a:solidFill>
                  <a:latin typeface="+mn-lt"/>
                  <a:ea typeface="+mn-ea"/>
                  <a:cs typeface="+mn-cs"/>
                  <a:sym typeface="Arial"/>
                </a:defRPr>
              </a:pPr>
              <a:r>
                <a:rPr lang="en-US" sz="2600" dirty="0">
                  <a:solidFill>
                    <a:srgbClr val="C00000"/>
                  </a:solidFill>
                </a:rPr>
                <a:t>77</a:t>
              </a:r>
              <a:r>
                <a:rPr lang="en-US" sz="2600" dirty="0"/>
                <a:t> </a:t>
              </a:r>
            </a:p>
            <a:p>
              <a:pPr algn="ctr" defTabSz="412750">
                <a:lnSpc>
                  <a:spcPct val="90000"/>
                </a:lnSpc>
                <a:defRPr sz="5200" b="1" spc="-156">
                  <a:solidFill>
                    <a:srgbClr val="3F74AF"/>
                  </a:solidFill>
                  <a:latin typeface="+mn-lt"/>
                  <a:ea typeface="+mn-ea"/>
                  <a:cs typeface="+mn-cs"/>
                  <a:sym typeface="Arial"/>
                </a:defRPr>
              </a:pPr>
              <a:r>
                <a:rPr lang="en-US" sz="2600" dirty="0"/>
                <a:t>Departments &amp; Services were reviewed</a:t>
              </a:r>
              <a:endParaRPr sz="2600" dirty="0"/>
            </a:p>
          </p:txBody>
        </p:sp>
        <p:sp>
          <p:nvSpPr>
            <p:cNvPr id="429" name="Circle"/>
            <p:cNvSpPr/>
            <p:nvPr/>
          </p:nvSpPr>
          <p:spPr>
            <a:xfrm>
              <a:off x="6683808" y="2986249"/>
              <a:ext cx="2485998" cy="2485998"/>
            </a:xfrm>
            <a:prstGeom prst="ellipse">
              <a:avLst/>
            </a:prstGeom>
            <a:solidFill>
              <a:srgbClr val="3F74A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430" name="TextBox 5"/>
            <p:cNvSpPr txBox="1"/>
            <p:nvPr/>
          </p:nvSpPr>
          <p:spPr>
            <a:xfrm>
              <a:off x="6044502" y="6538700"/>
              <a:ext cx="3982966" cy="1724460"/>
            </a:xfrm>
            <a:prstGeom prst="rect">
              <a:avLst/>
            </a:prstGeom>
            <a:ln w="254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8" tIns="35718" rIns="35718" bIns="35718" anchor="b"/>
            <a:lstStyle/>
            <a:p>
              <a:pPr algn="ctr" defTabSz="412750">
                <a:lnSpc>
                  <a:spcPct val="90000"/>
                </a:lnSpc>
                <a:defRPr sz="5200" b="1" spc="-156">
                  <a:solidFill>
                    <a:srgbClr val="3F74AF"/>
                  </a:solidFill>
                  <a:latin typeface="+mn-lt"/>
                  <a:ea typeface="+mn-ea"/>
                  <a:cs typeface="+mn-cs"/>
                  <a:sym typeface="Arial"/>
                </a:defRPr>
              </a:pPr>
              <a:r>
                <a:rPr lang="en-US" sz="2600" dirty="0">
                  <a:solidFill>
                    <a:srgbClr val="C00000"/>
                  </a:solidFill>
                </a:rPr>
                <a:t>313</a:t>
              </a:r>
              <a:r>
                <a:rPr lang="en-US" sz="2600" dirty="0"/>
                <a:t> </a:t>
              </a:r>
              <a:br>
                <a:rPr lang="en-US" sz="2600" dirty="0"/>
              </a:br>
              <a:r>
                <a:rPr lang="en-US" sz="2600" dirty="0"/>
                <a:t>PI portfolios were discussed</a:t>
              </a:r>
              <a:endParaRPr sz="2600" dirty="0"/>
            </a:p>
          </p:txBody>
        </p:sp>
        <p:sp>
          <p:nvSpPr>
            <p:cNvPr id="432" name="Circle"/>
            <p:cNvSpPr/>
            <p:nvPr/>
          </p:nvSpPr>
          <p:spPr>
            <a:xfrm>
              <a:off x="11032632" y="2986249"/>
              <a:ext cx="2485998" cy="2485998"/>
            </a:xfrm>
            <a:prstGeom prst="ellipse">
              <a:avLst/>
            </a:prstGeom>
            <a:solidFill>
              <a:srgbClr val="3F74A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 dirty="0"/>
            </a:p>
          </p:txBody>
        </p:sp>
        <p:sp>
          <p:nvSpPr>
            <p:cNvPr id="433" name="TextBox 5"/>
            <p:cNvSpPr txBox="1"/>
            <p:nvPr/>
          </p:nvSpPr>
          <p:spPr>
            <a:xfrm>
              <a:off x="13518630" y="5896878"/>
              <a:ext cx="3982966" cy="2479511"/>
            </a:xfrm>
            <a:prstGeom prst="rect">
              <a:avLst/>
            </a:prstGeom>
            <a:ln w="254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8" tIns="35718" rIns="35718" bIns="35718" anchor="b"/>
            <a:lstStyle/>
            <a:p>
              <a:pPr algn="ctr" defTabSz="412750">
                <a:lnSpc>
                  <a:spcPct val="90000"/>
                </a:lnSpc>
                <a:defRPr sz="5200" b="1" spc="-156">
                  <a:solidFill>
                    <a:srgbClr val="3F74AF"/>
                  </a:solidFill>
                  <a:latin typeface="+mn-lt"/>
                  <a:ea typeface="+mn-ea"/>
                  <a:cs typeface="+mn-cs"/>
                  <a:sym typeface="Arial"/>
                </a:defRPr>
              </a:pPr>
              <a:endParaRPr sz="2600" dirty="0"/>
            </a:p>
          </p:txBody>
        </p:sp>
        <p:sp>
          <p:nvSpPr>
            <p:cNvPr id="435" name="Circle"/>
            <p:cNvSpPr/>
            <p:nvPr/>
          </p:nvSpPr>
          <p:spPr>
            <a:xfrm>
              <a:off x="15297825" y="2986249"/>
              <a:ext cx="2485998" cy="2485998"/>
            </a:xfrm>
            <a:prstGeom prst="ellipse">
              <a:avLst/>
            </a:prstGeom>
            <a:solidFill>
              <a:srgbClr val="3F74A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algn="ctr" defTabSz="412750">
                <a:defRPr sz="3200">
                  <a:solidFill>
                    <a:srgbClr val="FFFF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pPr>
              <a:endParaRPr sz="1600"/>
            </a:p>
          </p:txBody>
        </p:sp>
        <p:sp>
          <p:nvSpPr>
            <p:cNvPr id="436" name="TextBox 5"/>
            <p:cNvSpPr txBox="1"/>
            <p:nvPr/>
          </p:nvSpPr>
          <p:spPr>
            <a:xfrm>
              <a:off x="10471101" y="8718704"/>
              <a:ext cx="4265193" cy="1724460"/>
            </a:xfrm>
            <a:prstGeom prst="rect">
              <a:avLst/>
            </a:prstGeom>
            <a:ln w="254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8" tIns="35718" rIns="35718" bIns="35718" anchor="b"/>
            <a:lstStyle/>
            <a:p>
              <a:pPr algn="ctr" defTabSz="412750">
                <a:lnSpc>
                  <a:spcPct val="90000"/>
                </a:lnSpc>
                <a:defRPr sz="5200" b="1" spc="-156">
                  <a:solidFill>
                    <a:srgbClr val="3F74AF"/>
                  </a:solidFill>
                  <a:latin typeface="+mn-lt"/>
                  <a:ea typeface="+mn-ea"/>
                  <a:cs typeface="+mn-cs"/>
                  <a:sym typeface="Arial"/>
                </a:defRPr>
              </a:pPr>
              <a:r>
                <a:rPr lang="en-US" sz="2600" dirty="0"/>
                <a:t>Suggestions for types of </a:t>
              </a:r>
            </a:p>
            <a:p>
              <a:pPr algn="ctr" defTabSz="412750">
                <a:lnSpc>
                  <a:spcPct val="90000"/>
                </a:lnSpc>
                <a:defRPr sz="5200" b="1" spc="-156">
                  <a:solidFill>
                    <a:srgbClr val="3F74AF"/>
                  </a:solidFill>
                  <a:latin typeface="+mn-lt"/>
                  <a:ea typeface="+mn-ea"/>
                  <a:cs typeface="+mn-cs"/>
                  <a:sym typeface="Arial"/>
                </a:defRPr>
              </a:pPr>
              <a:r>
                <a:rPr lang="en-US" sz="2600" dirty="0">
                  <a:solidFill>
                    <a:srgbClr val="C00000"/>
                  </a:solidFill>
                </a:rPr>
                <a:t>Funding &amp;/or Development Support </a:t>
              </a:r>
              <a:r>
                <a:rPr lang="en-US" sz="2600" dirty="0"/>
                <a:t>were provided</a:t>
              </a:r>
              <a:endParaRPr sz="2600" dirty="0"/>
            </a:p>
          </p:txBody>
        </p:sp>
        <p:sp>
          <p:nvSpPr>
            <p:cNvPr id="441" name="Stethoscope"/>
            <p:cNvSpPr/>
            <p:nvPr/>
          </p:nvSpPr>
          <p:spPr>
            <a:xfrm>
              <a:off x="2966998" y="3435766"/>
              <a:ext cx="1533604" cy="1561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8" h="21600" extrusionOk="0">
                  <a:moveTo>
                    <a:pt x="4660" y="0"/>
                  </a:moveTo>
                  <a:cubicBezTo>
                    <a:pt x="4486" y="0"/>
                    <a:pt x="4333" y="77"/>
                    <a:pt x="4229" y="199"/>
                  </a:cubicBezTo>
                  <a:lnTo>
                    <a:pt x="3737" y="123"/>
                  </a:lnTo>
                  <a:cubicBezTo>
                    <a:pt x="3611" y="103"/>
                    <a:pt x="3497" y="199"/>
                    <a:pt x="3497" y="325"/>
                  </a:cubicBezTo>
                  <a:lnTo>
                    <a:pt x="3497" y="356"/>
                  </a:lnTo>
                  <a:lnTo>
                    <a:pt x="3192" y="356"/>
                  </a:lnTo>
                  <a:cubicBezTo>
                    <a:pt x="2222" y="356"/>
                    <a:pt x="1316" y="783"/>
                    <a:pt x="707" y="1529"/>
                  </a:cubicBezTo>
                  <a:cubicBezTo>
                    <a:pt x="99" y="2274"/>
                    <a:pt x="-132" y="3240"/>
                    <a:pt x="73" y="4176"/>
                  </a:cubicBezTo>
                  <a:lnTo>
                    <a:pt x="1323" y="9889"/>
                  </a:lnTo>
                  <a:cubicBezTo>
                    <a:pt x="1244" y="9911"/>
                    <a:pt x="1177" y="9959"/>
                    <a:pt x="1132" y="10027"/>
                  </a:cubicBezTo>
                  <a:cubicBezTo>
                    <a:pt x="1084" y="10102"/>
                    <a:pt x="1067" y="10189"/>
                    <a:pt x="1086" y="10275"/>
                  </a:cubicBezTo>
                  <a:lnTo>
                    <a:pt x="1696" y="13068"/>
                  </a:lnTo>
                  <a:cubicBezTo>
                    <a:pt x="2020" y="14547"/>
                    <a:pt x="3366" y="15619"/>
                    <a:pt x="4897" y="15619"/>
                  </a:cubicBezTo>
                  <a:lnTo>
                    <a:pt x="5236" y="15619"/>
                  </a:lnTo>
                  <a:lnTo>
                    <a:pt x="5236" y="18509"/>
                  </a:lnTo>
                  <a:cubicBezTo>
                    <a:pt x="5236" y="20214"/>
                    <a:pt x="6701" y="21600"/>
                    <a:pt x="8502" y="21600"/>
                  </a:cubicBezTo>
                  <a:cubicBezTo>
                    <a:pt x="9813" y="21600"/>
                    <a:pt x="10992" y="20863"/>
                    <a:pt x="11506" y="19721"/>
                  </a:cubicBezTo>
                  <a:lnTo>
                    <a:pt x="11522" y="19689"/>
                  </a:lnTo>
                  <a:lnTo>
                    <a:pt x="14654" y="8875"/>
                  </a:lnTo>
                  <a:cubicBezTo>
                    <a:pt x="14936" y="8011"/>
                    <a:pt x="15813" y="7407"/>
                    <a:pt x="16787" y="7407"/>
                  </a:cubicBezTo>
                  <a:cubicBezTo>
                    <a:pt x="18016" y="7407"/>
                    <a:pt x="19016" y="8335"/>
                    <a:pt x="19016" y="9475"/>
                  </a:cubicBezTo>
                  <a:lnTo>
                    <a:pt x="19016" y="12151"/>
                  </a:lnTo>
                  <a:cubicBezTo>
                    <a:pt x="18200" y="12375"/>
                    <a:pt x="17601" y="13113"/>
                    <a:pt x="17601" y="13991"/>
                  </a:cubicBezTo>
                  <a:cubicBezTo>
                    <a:pt x="17601" y="15047"/>
                    <a:pt x="18466" y="15902"/>
                    <a:pt x="19534" y="15902"/>
                  </a:cubicBezTo>
                  <a:cubicBezTo>
                    <a:pt x="20602" y="15902"/>
                    <a:pt x="21468" y="15047"/>
                    <a:pt x="21468" y="13991"/>
                  </a:cubicBezTo>
                  <a:cubicBezTo>
                    <a:pt x="21468" y="13113"/>
                    <a:pt x="20869" y="12375"/>
                    <a:pt x="20053" y="12151"/>
                  </a:cubicBezTo>
                  <a:lnTo>
                    <a:pt x="20053" y="9475"/>
                  </a:lnTo>
                  <a:cubicBezTo>
                    <a:pt x="20053" y="7770"/>
                    <a:pt x="18588" y="6382"/>
                    <a:pt x="16787" y="6382"/>
                  </a:cubicBezTo>
                  <a:cubicBezTo>
                    <a:pt x="15341" y="6382"/>
                    <a:pt x="14085" y="7261"/>
                    <a:pt x="13663" y="8570"/>
                  </a:cubicBezTo>
                  <a:lnTo>
                    <a:pt x="10545" y="19335"/>
                  </a:lnTo>
                  <a:cubicBezTo>
                    <a:pt x="10189" y="20090"/>
                    <a:pt x="9392" y="20575"/>
                    <a:pt x="8502" y="20575"/>
                  </a:cubicBezTo>
                  <a:cubicBezTo>
                    <a:pt x="7273" y="20575"/>
                    <a:pt x="6273" y="19649"/>
                    <a:pt x="6273" y="18509"/>
                  </a:cubicBezTo>
                  <a:lnTo>
                    <a:pt x="6273" y="15619"/>
                  </a:lnTo>
                  <a:lnTo>
                    <a:pt x="6612" y="15619"/>
                  </a:lnTo>
                  <a:cubicBezTo>
                    <a:pt x="8143" y="15619"/>
                    <a:pt x="9489" y="14547"/>
                    <a:pt x="9813" y="13068"/>
                  </a:cubicBezTo>
                  <a:lnTo>
                    <a:pt x="10423" y="10275"/>
                  </a:lnTo>
                  <a:cubicBezTo>
                    <a:pt x="10442" y="10189"/>
                    <a:pt x="10426" y="10102"/>
                    <a:pt x="10377" y="10027"/>
                  </a:cubicBezTo>
                  <a:cubicBezTo>
                    <a:pt x="10333" y="9959"/>
                    <a:pt x="10265" y="9911"/>
                    <a:pt x="10186" y="9889"/>
                  </a:cubicBezTo>
                  <a:lnTo>
                    <a:pt x="11438" y="4176"/>
                  </a:lnTo>
                  <a:cubicBezTo>
                    <a:pt x="11643" y="3240"/>
                    <a:pt x="11411" y="2274"/>
                    <a:pt x="10802" y="1529"/>
                  </a:cubicBezTo>
                  <a:cubicBezTo>
                    <a:pt x="10193" y="783"/>
                    <a:pt x="9287" y="356"/>
                    <a:pt x="8318" y="356"/>
                  </a:cubicBezTo>
                  <a:lnTo>
                    <a:pt x="8014" y="356"/>
                  </a:lnTo>
                  <a:lnTo>
                    <a:pt x="8014" y="325"/>
                  </a:lnTo>
                  <a:cubicBezTo>
                    <a:pt x="8014" y="199"/>
                    <a:pt x="7898" y="103"/>
                    <a:pt x="7772" y="123"/>
                  </a:cubicBezTo>
                  <a:lnTo>
                    <a:pt x="7281" y="199"/>
                  </a:lnTo>
                  <a:cubicBezTo>
                    <a:pt x="7177" y="77"/>
                    <a:pt x="7025" y="0"/>
                    <a:pt x="6851" y="0"/>
                  </a:cubicBezTo>
                  <a:cubicBezTo>
                    <a:pt x="6382" y="0"/>
                    <a:pt x="6382" y="1121"/>
                    <a:pt x="6851" y="1121"/>
                  </a:cubicBezTo>
                  <a:cubicBezTo>
                    <a:pt x="7025" y="1121"/>
                    <a:pt x="7177" y="1042"/>
                    <a:pt x="7281" y="920"/>
                  </a:cubicBezTo>
                  <a:lnTo>
                    <a:pt x="7772" y="998"/>
                  </a:lnTo>
                  <a:cubicBezTo>
                    <a:pt x="7898" y="1018"/>
                    <a:pt x="8014" y="920"/>
                    <a:pt x="8014" y="794"/>
                  </a:cubicBezTo>
                  <a:lnTo>
                    <a:pt x="8014" y="765"/>
                  </a:lnTo>
                  <a:lnTo>
                    <a:pt x="8318" y="765"/>
                  </a:lnTo>
                  <a:cubicBezTo>
                    <a:pt x="9161" y="765"/>
                    <a:pt x="9950" y="1137"/>
                    <a:pt x="10480" y="1786"/>
                  </a:cubicBezTo>
                  <a:cubicBezTo>
                    <a:pt x="11009" y="2435"/>
                    <a:pt x="11211" y="3274"/>
                    <a:pt x="11032" y="4088"/>
                  </a:cubicBezTo>
                  <a:lnTo>
                    <a:pt x="9782" y="9801"/>
                  </a:lnTo>
                  <a:cubicBezTo>
                    <a:pt x="9609" y="9775"/>
                    <a:pt x="9441" y="9886"/>
                    <a:pt x="9404" y="10058"/>
                  </a:cubicBezTo>
                  <a:lnTo>
                    <a:pt x="8793" y="12848"/>
                  </a:lnTo>
                  <a:cubicBezTo>
                    <a:pt x="8573" y="13856"/>
                    <a:pt x="7656" y="14588"/>
                    <a:pt x="6612" y="14588"/>
                  </a:cubicBezTo>
                  <a:lnTo>
                    <a:pt x="4899" y="14588"/>
                  </a:lnTo>
                  <a:cubicBezTo>
                    <a:pt x="3855" y="14588"/>
                    <a:pt x="2937" y="13856"/>
                    <a:pt x="2716" y="12848"/>
                  </a:cubicBezTo>
                  <a:lnTo>
                    <a:pt x="2106" y="10058"/>
                  </a:lnTo>
                  <a:cubicBezTo>
                    <a:pt x="2087" y="9971"/>
                    <a:pt x="2036" y="9897"/>
                    <a:pt x="1961" y="9849"/>
                  </a:cubicBezTo>
                  <a:cubicBezTo>
                    <a:pt x="1891" y="9805"/>
                    <a:pt x="1808" y="9789"/>
                    <a:pt x="1727" y="9801"/>
                  </a:cubicBezTo>
                  <a:lnTo>
                    <a:pt x="477" y="4088"/>
                  </a:lnTo>
                  <a:cubicBezTo>
                    <a:pt x="299" y="3274"/>
                    <a:pt x="502" y="2435"/>
                    <a:pt x="1031" y="1786"/>
                  </a:cubicBezTo>
                  <a:cubicBezTo>
                    <a:pt x="1561" y="1137"/>
                    <a:pt x="2348" y="765"/>
                    <a:pt x="3192" y="765"/>
                  </a:cubicBezTo>
                  <a:lnTo>
                    <a:pt x="3497" y="765"/>
                  </a:lnTo>
                  <a:lnTo>
                    <a:pt x="3497" y="794"/>
                  </a:lnTo>
                  <a:cubicBezTo>
                    <a:pt x="3497" y="920"/>
                    <a:pt x="3611" y="1018"/>
                    <a:pt x="3737" y="998"/>
                  </a:cubicBezTo>
                  <a:lnTo>
                    <a:pt x="4229" y="920"/>
                  </a:lnTo>
                  <a:cubicBezTo>
                    <a:pt x="4333" y="1042"/>
                    <a:pt x="4486" y="1121"/>
                    <a:pt x="4660" y="1121"/>
                  </a:cubicBezTo>
                  <a:cubicBezTo>
                    <a:pt x="5129" y="1121"/>
                    <a:pt x="5129" y="0"/>
                    <a:pt x="4660" y="0"/>
                  </a:cubicBezTo>
                  <a:close/>
                  <a:moveTo>
                    <a:pt x="19016" y="12768"/>
                  </a:moveTo>
                  <a:lnTo>
                    <a:pt x="19016" y="13314"/>
                  </a:lnTo>
                  <a:cubicBezTo>
                    <a:pt x="18817" y="13467"/>
                    <a:pt x="18688" y="13705"/>
                    <a:pt x="18688" y="13973"/>
                  </a:cubicBezTo>
                  <a:cubicBezTo>
                    <a:pt x="18688" y="14433"/>
                    <a:pt x="19068" y="14808"/>
                    <a:pt x="19534" y="14808"/>
                  </a:cubicBezTo>
                  <a:cubicBezTo>
                    <a:pt x="20001" y="14808"/>
                    <a:pt x="20380" y="14433"/>
                    <a:pt x="20380" y="13973"/>
                  </a:cubicBezTo>
                  <a:cubicBezTo>
                    <a:pt x="20380" y="13705"/>
                    <a:pt x="20251" y="13467"/>
                    <a:pt x="20053" y="13314"/>
                  </a:cubicBezTo>
                  <a:lnTo>
                    <a:pt x="20053" y="12768"/>
                  </a:lnTo>
                  <a:cubicBezTo>
                    <a:pt x="20526" y="12967"/>
                    <a:pt x="20857" y="13432"/>
                    <a:pt x="20857" y="13973"/>
                  </a:cubicBezTo>
                  <a:cubicBezTo>
                    <a:pt x="20857" y="14694"/>
                    <a:pt x="20265" y="15282"/>
                    <a:pt x="19534" y="15282"/>
                  </a:cubicBezTo>
                  <a:cubicBezTo>
                    <a:pt x="18804" y="15282"/>
                    <a:pt x="18209" y="14694"/>
                    <a:pt x="18209" y="13973"/>
                  </a:cubicBezTo>
                  <a:cubicBezTo>
                    <a:pt x="18209" y="13432"/>
                    <a:pt x="18542" y="12967"/>
                    <a:pt x="19016" y="12768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25400" tIns="25400" rIns="25400" bIns="25400" anchor="ctr"/>
            <a:lstStyle/>
            <a:p>
              <a:pPr algn="ctr" defTabSz="412750">
                <a:defRPr sz="4800">
                  <a:latin typeface="+mn-lt"/>
                  <a:ea typeface="+mn-ea"/>
                  <a:cs typeface="+mn-cs"/>
                  <a:sym typeface="Arial"/>
                </a:defRPr>
              </a:pPr>
              <a:endParaRPr sz="2400"/>
            </a:p>
          </p:txBody>
        </p:sp>
        <p:pic>
          <p:nvPicPr>
            <p:cNvPr id="3" name="Picture 2" descr="Icon&#10;&#10;Description automatically generated">
              <a:extLst>
                <a:ext uri="{FF2B5EF4-FFF2-40B4-BE49-F238E27FC236}">
                  <a16:creationId xmlns:a16="http://schemas.microsoft.com/office/drawing/2014/main" id="{37F34653-42C8-4E91-8BBB-4D2ECC182B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3"/>
                </a:ext>
              </a:extLst>
            </a:blip>
            <a:stretch>
              <a:fillRect/>
            </a:stretch>
          </p:blipFill>
          <p:spPr>
            <a:xfrm>
              <a:off x="6641991" y="2938683"/>
              <a:ext cx="2569630" cy="2555433"/>
            </a:xfrm>
            <a:prstGeom prst="rect">
              <a:avLst/>
            </a:prstGeom>
          </p:spPr>
        </p:pic>
        <p:sp>
          <p:nvSpPr>
            <p:cNvPr id="22" name="TextBox 5">
              <a:extLst>
                <a:ext uri="{FF2B5EF4-FFF2-40B4-BE49-F238E27FC236}">
                  <a16:creationId xmlns:a16="http://schemas.microsoft.com/office/drawing/2014/main" id="{9574D4BD-80EE-4314-A6FB-CB90AE63091D}"/>
                </a:ext>
              </a:extLst>
            </p:cNvPr>
            <p:cNvSpPr txBox="1"/>
            <p:nvPr/>
          </p:nvSpPr>
          <p:spPr>
            <a:xfrm>
              <a:off x="14736295" y="8718704"/>
              <a:ext cx="3982966" cy="1724460"/>
            </a:xfrm>
            <a:prstGeom prst="rect">
              <a:avLst/>
            </a:prstGeom>
            <a:ln w="25400">
              <a:miter lim="400000"/>
            </a:ln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lIns="35718" tIns="35718" rIns="35718" bIns="35718" anchor="b"/>
            <a:lstStyle/>
            <a:p>
              <a:pPr algn="ctr" defTabSz="412750">
                <a:lnSpc>
                  <a:spcPct val="90000"/>
                </a:lnSpc>
                <a:defRPr sz="5200" b="1" spc="-156">
                  <a:solidFill>
                    <a:srgbClr val="3F74AF"/>
                  </a:solidFill>
                  <a:latin typeface="+mn-lt"/>
                  <a:ea typeface="+mn-ea"/>
                  <a:cs typeface="+mn-cs"/>
                  <a:sym typeface="Arial"/>
                </a:defRPr>
              </a:pPr>
              <a:r>
                <a:rPr lang="en-US" sz="2600" dirty="0"/>
                <a:t>PIs with </a:t>
              </a:r>
              <a:r>
                <a:rPr lang="en-US" sz="2600" dirty="0">
                  <a:solidFill>
                    <a:srgbClr val="C00000"/>
                  </a:solidFill>
                </a:rPr>
                <a:t>projected shortfalls </a:t>
              </a:r>
              <a:r>
                <a:rPr lang="en-US" sz="2600" dirty="0"/>
                <a:t>were tagged for additional support</a:t>
              </a:r>
              <a:endParaRPr sz="2600" dirty="0"/>
            </a:p>
          </p:txBody>
        </p:sp>
        <p:pic>
          <p:nvPicPr>
            <p:cNvPr id="8" name="Picture 7" descr="Icon&#10;&#10;Description automatically generated">
              <a:extLst>
                <a:ext uri="{FF2B5EF4-FFF2-40B4-BE49-F238E27FC236}">
                  <a16:creationId xmlns:a16="http://schemas.microsoft.com/office/drawing/2014/main" id="{96CE4DF2-1C27-47FF-BAEB-FF40A6ED4CB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5"/>
                </a:ext>
              </a:extLst>
            </a:blip>
            <a:stretch>
              <a:fillRect/>
            </a:stretch>
          </p:blipFill>
          <p:spPr>
            <a:xfrm>
              <a:off x="10999502" y="2917702"/>
              <a:ext cx="2576414" cy="2576414"/>
            </a:xfrm>
            <a:prstGeom prst="rect">
              <a:avLst/>
            </a:prstGeom>
          </p:spPr>
        </p:pic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44CFDE02-40C4-49B5-9B2E-BFBEE01FCF2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837473B0-CC2E-450A-ABE3-18F120FF3D39}">
                  <a1611:picAttrSrcUrl xmlns:a1611="http://schemas.microsoft.com/office/drawing/2016/11/main" r:id="rId7"/>
                </a:ext>
              </a:extLst>
            </a:blip>
            <a:stretch>
              <a:fillRect/>
            </a:stretch>
          </p:blipFill>
          <p:spPr>
            <a:xfrm>
              <a:off x="15235103" y="2938683"/>
              <a:ext cx="2611442" cy="2611442"/>
            </a:xfrm>
            <a:prstGeom prst="rect">
              <a:avLst/>
            </a:prstGeom>
          </p:spPr>
        </p:pic>
      </p:grp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Background pattern&#10;&#10;Description automatically generated">
            <a:extLst>
              <a:ext uri="{FF2B5EF4-FFF2-40B4-BE49-F238E27FC236}">
                <a16:creationId xmlns:a16="http://schemas.microsoft.com/office/drawing/2014/main" id="{4F6720AD-B62D-B2AA-E37B-24DF81D2F7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5000"/>
          </a:blip>
          <a:srcRect t="12262" b="532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graphicFrame>
        <p:nvGraphicFramePr>
          <p:cNvPr id="18" name="TextBox 2">
            <a:extLst>
              <a:ext uri="{FF2B5EF4-FFF2-40B4-BE49-F238E27FC236}">
                <a16:creationId xmlns:a16="http://schemas.microsoft.com/office/drawing/2014/main" id="{31344984-CED4-95FA-CA3F-222874580BA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2936278"/>
              </p:ext>
            </p:extLst>
          </p:nvPr>
        </p:nvGraphicFramePr>
        <p:xfrm>
          <a:off x="305363" y="224036"/>
          <a:ext cx="11581273" cy="6195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914508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868</Words>
  <Application>Microsoft Macintosh PowerPoint</Application>
  <PresentationFormat>Widescreen</PresentationFormat>
  <Paragraphs>65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Arvo</vt:lpstr>
      <vt:lpstr>Arial</vt:lpstr>
      <vt:lpstr>Calibri</vt:lpstr>
      <vt:lpstr>Calibri Light</vt:lpstr>
      <vt:lpstr>Helvetica Neue Medium</vt:lpstr>
      <vt:lpstr>Wingdings</vt:lpstr>
      <vt:lpstr>Office Theme</vt:lpstr>
      <vt:lpstr>Holistic Portfolio Management:  A New Way to Provide Oversight to Research Sponsored Awards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Holistic Portfolio Management:  A New Way to Provide Oversight to Research Sponsored Awards</dc:title>
  <dc:creator>Preziosi, Lisa/Research and Technology Mgmt</dc:creator>
  <cp:lastModifiedBy>Kristen Kellems</cp:lastModifiedBy>
  <cp:revision>14</cp:revision>
  <dcterms:created xsi:type="dcterms:W3CDTF">2022-03-17T15:57:02Z</dcterms:created>
  <dcterms:modified xsi:type="dcterms:W3CDTF">2022-04-25T19:27:01Z</dcterms:modified>
</cp:coreProperties>
</file>