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sldIdLst>
    <p:sldId id="264" r:id="rId2"/>
    <p:sldId id="275" r:id="rId3"/>
    <p:sldId id="277" r:id="rId4"/>
    <p:sldId id="278" r:id="rId5"/>
    <p:sldId id="267" r:id="rId6"/>
    <p:sldId id="268" r:id="rId7"/>
    <p:sldId id="274" r:id="rId8"/>
    <p:sldId id="271" r:id="rId9"/>
    <p:sldId id="260" r:id="rId10"/>
    <p:sldId id="257" r:id="rId11"/>
    <p:sldId id="259" r:id="rId12"/>
    <p:sldId id="261" r:id="rId13"/>
    <p:sldId id="258" r:id="rId14"/>
    <p:sldId id="262" r:id="rId15"/>
    <p:sldId id="263" r:id="rId16"/>
    <p:sldId id="280" r:id="rId17"/>
    <p:sldId id="273" r:id="rId18"/>
    <p:sldId id="279" r:id="rId19"/>
    <p:sldId id="276"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10"/>
    <p:restoredTop sz="79959" autoAdjust="0"/>
  </p:normalViewPr>
  <p:slideViewPr>
    <p:cSldViewPr snapToGrid="0" snapToObjects="1">
      <p:cViewPr varScale="1">
        <p:scale>
          <a:sx n="135" d="100"/>
          <a:sy n="135" d="100"/>
        </p:scale>
        <p:origin x="880" y="1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526E3F-DB92-BC47-92E4-2251B23A9AFA}" type="datetimeFigureOut">
              <a:rPr lang="en-US" smtClean="0"/>
              <a:t>3/13/19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6B7896B-72E2-164D-97C5-4D69080D0097}" type="slidenum">
              <a:rPr lang="en-US" smtClean="0"/>
              <a:t>‹#›</a:t>
            </a:fld>
            <a:endParaRPr lang="en-US"/>
          </a:p>
        </p:txBody>
      </p:sp>
    </p:spTree>
    <p:extLst>
      <p:ext uri="{BB962C8B-B14F-4D97-AF65-F5344CB8AC3E}">
        <p14:creationId xmlns:p14="http://schemas.microsoft.com/office/powerpoint/2010/main" val="89687778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B7896B-72E2-164D-97C5-4D69080D0097}" type="slidenum">
              <a:rPr lang="en-US" smtClean="0"/>
              <a:t>4</a:t>
            </a:fld>
            <a:endParaRPr lang="en-US"/>
          </a:p>
        </p:txBody>
      </p:sp>
    </p:spTree>
    <p:extLst>
      <p:ext uri="{BB962C8B-B14F-4D97-AF65-F5344CB8AC3E}">
        <p14:creationId xmlns:p14="http://schemas.microsoft.com/office/powerpoint/2010/main" val="7743451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B7896B-72E2-164D-97C5-4D69080D0097}" type="slidenum">
              <a:rPr lang="en-US" smtClean="0"/>
              <a:t>19</a:t>
            </a:fld>
            <a:endParaRPr lang="en-US"/>
          </a:p>
        </p:txBody>
      </p:sp>
    </p:spTree>
    <p:extLst>
      <p:ext uri="{BB962C8B-B14F-4D97-AF65-F5344CB8AC3E}">
        <p14:creationId xmlns:p14="http://schemas.microsoft.com/office/powerpoint/2010/main" val="2205447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B7896B-72E2-164D-97C5-4D69080D0097}" type="slidenum">
              <a:rPr lang="en-US" smtClean="0"/>
              <a:t>7</a:t>
            </a:fld>
            <a:endParaRPr lang="en-US"/>
          </a:p>
        </p:txBody>
      </p:sp>
    </p:spTree>
    <p:extLst>
      <p:ext uri="{BB962C8B-B14F-4D97-AF65-F5344CB8AC3E}">
        <p14:creationId xmlns:p14="http://schemas.microsoft.com/office/powerpoint/2010/main" val="1213101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best part of my day was talking to PI’s, usually in the early development stages.</a:t>
            </a:r>
          </a:p>
        </p:txBody>
      </p:sp>
      <p:sp>
        <p:nvSpPr>
          <p:cNvPr id="4" name="Slide Number Placeholder 3"/>
          <p:cNvSpPr>
            <a:spLocks noGrp="1"/>
          </p:cNvSpPr>
          <p:nvPr>
            <p:ph type="sldNum" sz="quarter" idx="10"/>
          </p:nvPr>
        </p:nvSpPr>
        <p:spPr/>
        <p:txBody>
          <a:bodyPr/>
          <a:lstStyle/>
          <a:p>
            <a:fld id="{F6B7896B-72E2-164D-97C5-4D69080D0097}" type="slidenum">
              <a:rPr lang="en-US" smtClean="0"/>
              <a:t>9</a:t>
            </a:fld>
            <a:endParaRPr lang="en-US"/>
          </a:p>
        </p:txBody>
      </p:sp>
    </p:spTree>
    <p:extLst>
      <p:ext uri="{BB962C8B-B14F-4D97-AF65-F5344CB8AC3E}">
        <p14:creationId xmlns:p14="http://schemas.microsoft.com/office/powerpoint/2010/main" val="16522278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a:t>They are tasked with creating a broad and diverse portfolio of proposals:</a:t>
            </a:r>
          </a:p>
          <a:p>
            <a:endParaRPr lang="en-US" dirty="0"/>
          </a:p>
        </p:txBody>
      </p:sp>
      <p:sp>
        <p:nvSpPr>
          <p:cNvPr id="4" name="Slide Number Placeholder 3"/>
          <p:cNvSpPr>
            <a:spLocks noGrp="1"/>
          </p:cNvSpPr>
          <p:nvPr>
            <p:ph type="sldNum" sz="quarter" idx="10"/>
          </p:nvPr>
        </p:nvSpPr>
        <p:spPr/>
        <p:txBody>
          <a:bodyPr/>
          <a:lstStyle/>
          <a:p>
            <a:fld id="{F6B7896B-72E2-164D-97C5-4D69080D0097}" type="slidenum">
              <a:rPr lang="en-US" smtClean="0"/>
              <a:t>10</a:t>
            </a:fld>
            <a:endParaRPr lang="en-US"/>
          </a:p>
        </p:txBody>
      </p:sp>
    </p:spTree>
    <p:extLst>
      <p:ext uri="{BB962C8B-B14F-4D97-AF65-F5344CB8AC3E}">
        <p14:creationId xmlns:p14="http://schemas.microsoft.com/office/powerpoint/2010/main" val="6096988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Quoting Huxley on having read on The Origin of the Species:</a:t>
            </a:r>
            <a:r>
              <a:rPr lang="en-US" baseline="0" dirty="0"/>
              <a:t>  “How exceedingly stupid to not have thought of that”</a:t>
            </a:r>
          </a:p>
          <a:p>
            <a:r>
              <a:rPr lang="en-US" baseline="0" dirty="0"/>
              <a:t>Concept of relative fitness</a:t>
            </a:r>
            <a:endParaRPr lang="en-US" dirty="0"/>
          </a:p>
        </p:txBody>
      </p:sp>
      <p:sp>
        <p:nvSpPr>
          <p:cNvPr id="4" name="Slide Number Placeholder 3"/>
          <p:cNvSpPr>
            <a:spLocks noGrp="1"/>
          </p:cNvSpPr>
          <p:nvPr>
            <p:ph type="sldNum" sz="quarter" idx="10"/>
          </p:nvPr>
        </p:nvSpPr>
        <p:spPr/>
        <p:txBody>
          <a:bodyPr/>
          <a:lstStyle/>
          <a:p>
            <a:fld id="{F6B7896B-72E2-164D-97C5-4D69080D0097}" type="slidenum">
              <a:rPr lang="en-US" smtClean="0"/>
              <a:t>11</a:t>
            </a:fld>
            <a:endParaRPr lang="en-US"/>
          </a:p>
        </p:txBody>
      </p:sp>
    </p:spTree>
    <p:extLst>
      <p:ext uri="{BB962C8B-B14F-4D97-AF65-F5344CB8AC3E}">
        <p14:creationId xmlns:p14="http://schemas.microsoft.com/office/powerpoint/2010/main" val="15002037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Give the handout</a:t>
            </a:r>
          </a:p>
        </p:txBody>
      </p:sp>
      <p:sp>
        <p:nvSpPr>
          <p:cNvPr id="4" name="Slide Number Placeholder 3"/>
          <p:cNvSpPr>
            <a:spLocks noGrp="1"/>
          </p:cNvSpPr>
          <p:nvPr>
            <p:ph type="sldNum" sz="quarter" idx="10"/>
          </p:nvPr>
        </p:nvSpPr>
        <p:spPr/>
        <p:txBody>
          <a:bodyPr/>
          <a:lstStyle/>
          <a:p>
            <a:fld id="{F6B7896B-72E2-164D-97C5-4D69080D0097}" type="slidenum">
              <a:rPr lang="en-US" smtClean="0"/>
              <a:t>12</a:t>
            </a:fld>
            <a:endParaRPr lang="en-US"/>
          </a:p>
        </p:txBody>
      </p:sp>
    </p:spTree>
    <p:extLst>
      <p:ext uri="{BB962C8B-B14F-4D97-AF65-F5344CB8AC3E}">
        <p14:creationId xmlns:p14="http://schemas.microsoft.com/office/powerpoint/2010/main" val="13321766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1. We do not set</a:t>
            </a:r>
            <a:r>
              <a:rPr lang="en-US" baseline="0" dirty="0"/>
              <a:t> the direction that a PI research goes; it is community driven.  </a:t>
            </a:r>
            <a:endParaRPr lang="en-US" dirty="0"/>
          </a:p>
          <a:p>
            <a:r>
              <a:rPr lang="en-US" dirty="0"/>
              <a:t>2. Recognize that this is not just about</a:t>
            </a:r>
            <a:r>
              <a:rPr lang="en-US" baseline="0" dirty="0"/>
              <a:t> getting money.  It is about developing a research program that would be considered excellent at other institutions.</a:t>
            </a:r>
          </a:p>
        </p:txBody>
      </p:sp>
      <p:sp>
        <p:nvSpPr>
          <p:cNvPr id="4" name="Slide Number Placeholder 3"/>
          <p:cNvSpPr>
            <a:spLocks noGrp="1"/>
          </p:cNvSpPr>
          <p:nvPr>
            <p:ph type="sldNum" sz="quarter" idx="10"/>
          </p:nvPr>
        </p:nvSpPr>
        <p:spPr/>
        <p:txBody>
          <a:bodyPr/>
          <a:lstStyle/>
          <a:p>
            <a:fld id="{F6B7896B-72E2-164D-97C5-4D69080D0097}" type="slidenum">
              <a:rPr lang="en-US" smtClean="0"/>
              <a:t>13</a:t>
            </a:fld>
            <a:endParaRPr lang="en-US"/>
          </a:p>
        </p:txBody>
      </p:sp>
    </p:spTree>
    <p:extLst>
      <p:ext uri="{BB962C8B-B14F-4D97-AF65-F5344CB8AC3E}">
        <p14:creationId xmlns:p14="http://schemas.microsoft.com/office/powerpoint/2010/main" val="13476124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Tell the story of the PI who basically yelled</a:t>
            </a:r>
            <a:r>
              <a:rPr lang="en-US" baseline="0" dirty="0"/>
              <a:t> at the ad </a:t>
            </a:r>
            <a:r>
              <a:rPr lang="en-US" baseline="0" dirty="0" err="1"/>
              <a:t>hocs</a:t>
            </a:r>
            <a:r>
              <a:rPr lang="en-US" baseline="0" dirty="0"/>
              <a:t> to read his 10 papers before they even begin reviewing his proposal.</a:t>
            </a:r>
            <a:endParaRPr lang="en-US" dirty="0"/>
          </a:p>
        </p:txBody>
      </p:sp>
      <p:sp>
        <p:nvSpPr>
          <p:cNvPr id="4" name="Slide Number Placeholder 3"/>
          <p:cNvSpPr>
            <a:spLocks noGrp="1"/>
          </p:cNvSpPr>
          <p:nvPr>
            <p:ph type="sldNum" sz="quarter" idx="10"/>
          </p:nvPr>
        </p:nvSpPr>
        <p:spPr/>
        <p:txBody>
          <a:bodyPr/>
          <a:lstStyle/>
          <a:p>
            <a:fld id="{F6B7896B-72E2-164D-97C5-4D69080D0097}" type="slidenum">
              <a:rPr lang="en-US" smtClean="0"/>
              <a:t>14</a:t>
            </a:fld>
            <a:endParaRPr lang="en-US"/>
          </a:p>
        </p:txBody>
      </p:sp>
    </p:spTree>
    <p:extLst>
      <p:ext uri="{BB962C8B-B14F-4D97-AF65-F5344CB8AC3E}">
        <p14:creationId xmlns:p14="http://schemas.microsoft.com/office/powerpoint/2010/main" val="6288558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a:t>
            </a:r>
            <a:r>
              <a:rPr lang="en-US" baseline="0" dirty="0"/>
              <a:t> included the 12 figures I used in my last proposal.</a:t>
            </a:r>
            <a:endParaRPr lang="en-US" dirty="0"/>
          </a:p>
        </p:txBody>
      </p:sp>
      <p:sp>
        <p:nvSpPr>
          <p:cNvPr id="4" name="Slide Number Placeholder 3"/>
          <p:cNvSpPr>
            <a:spLocks noGrp="1"/>
          </p:cNvSpPr>
          <p:nvPr>
            <p:ph type="sldNum" sz="quarter" idx="10"/>
          </p:nvPr>
        </p:nvSpPr>
        <p:spPr/>
        <p:txBody>
          <a:bodyPr/>
          <a:lstStyle/>
          <a:p>
            <a:fld id="{F6B7896B-72E2-164D-97C5-4D69080D0097}" type="slidenum">
              <a:rPr lang="en-US" smtClean="0"/>
              <a:t>15</a:t>
            </a:fld>
            <a:endParaRPr lang="en-US"/>
          </a:p>
        </p:txBody>
      </p:sp>
    </p:spTree>
    <p:extLst>
      <p:ext uri="{BB962C8B-B14F-4D97-AF65-F5344CB8AC3E}">
        <p14:creationId xmlns:p14="http://schemas.microsoft.com/office/powerpoint/2010/main" val="19175803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7204BC8-F1D6-B34B-8A21-73A201A56730}" type="datetimeFigureOut">
              <a:rPr lang="en-US" smtClean="0"/>
              <a:t>3/13/19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020E33-C3EA-3841-AE91-52753B9094C3}" type="slidenum">
              <a:rPr lang="en-US" smtClean="0"/>
              <a:t>‹#›</a:t>
            </a:fld>
            <a:endParaRPr lang="en-US"/>
          </a:p>
        </p:txBody>
      </p:sp>
    </p:spTree>
    <p:extLst>
      <p:ext uri="{BB962C8B-B14F-4D97-AF65-F5344CB8AC3E}">
        <p14:creationId xmlns:p14="http://schemas.microsoft.com/office/powerpoint/2010/main" val="34690254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7204BC8-F1D6-B34B-8A21-73A201A56730}" type="datetimeFigureOut">
              <a:rPr lang="en-US" smtClean="0"/>
              <a:t>3/13/19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020E33-C3EA-3841-AE91-52753B9094C3}" type="slidenum">
              <a:rPr lang="en-US" smtClean="0"/>
              <a:t>‹#›</a:t>
            </a:fld>
            <a:endParaRPr lang="en-US"/>
          </a:p>
        </p:txBody>
      </p:sp>
    </p:spTree>
    <p:extLst>
      <p:ext uri="{BB962C8B-B14F-4D97-AF65-F5344CB8AC3E}">
        <p14:creationId xmlns:p14="http://schemas.microsoft.com/office/powerpoint/2010/main" val="3096309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7204BC8-F1D6-B34B-8A21-73A201A56730}" type="datetimeFigureOut">
              <a:rPr lang="en-US" smtClean="0"/>
              <a:t>3/13/19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020E33-C3EA-3841-AE91-52753B9094C3}" type="slidenum">
              <a:rPr lang="en-US" smtClean="0"/>
              <a:t>‹#›</a:t>
            </a:fld>
            <a:endParaRPr lang="en-US"/>
          </a:p>
        </p:txBody>
      </p:sp>
    </p:spTree>
    <p:extLst>
      <p:ext uri="{BB962C8B-B14F-4D97-AF65-F5344CB8AC3E}">
        <p14:creationId xmlns:p14="http://schemas.microsoft.com/office/powerpoint/2010/main" val="17796523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7204BC8-F1D6-B34B-8A21-73A201A56730}" type="datetimeFigureOut">
              <a:rPr lang="en-US" smtClean="0"/>
              <a:t>3/13/19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020E33-C3EA-3841-AE91-52753B9094C3}" type="slidenum">
              <a:rPr lang="en-US" smtClean="0"/>
              <a:t>‹#›</a:t>
            </a:fld>
            <a:endParaRPr lang="en-US"/>
          </a:p>
        </p:txBody>
      </p:sp>
    </p:spTree>
    <p:extLst>
      <p:ext uri="{BB962C8B-B14F-4D97-AF65-F5344CB8AC3E}">
        <p14:creationId xmlns:p14="http://schemas.microsoft.com/office/powerpoint/2010/main" val="3403028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7204BC8-F1D6-B34B-8A21-73A201A56730}" type="datetimeFigureOut">
              <a:rPr lang="en-US" smtClean="0"/>
              <a:t>3/13/19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020E33-C3EA-3841-AE91-52753B9094C3}" type="slidenum">
              <a:rPr lang="en-US" smtClean="0"/>
              <a:t>‹#›</a:t>
            </a:fld>
            <a:endParaRPr lang="en-US"/>
          </a:p>
        </p:txBody>
      </p:sp>
    </p:spTree>
    <p:extLst>
      <p:ext uri="{BB962C8B-B14F-4D97-AF65-F5344CB8AC3E}">
        <p14:creationId xmlns:p14="http://schemas.microsoft.com/office/powerpoint/2010/main" val="32960817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7204BC8-F1D6-B34B-8A21-73A201A56730}" type="datetimeFigureOut">
              <a:rPr lang="en-US" smtClean="0"/>
              <a:t>3/13/19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020E33-C3EA-3841-AE91-52753B9094C3}" type="slidenum">
              <a:rPr lang="en-US" smtClean="0"/>
              <a:t>‹#›</a:t>
            </a:fld>
            <a:endParaRPr lang="en-US"/>
          </a:p>
        </p:txBody>
      </p:sp>
    </p:spTree>
    <p:extLst>
      <p:ext uri="{BB962C8B-B14F-4D97-AF65-F5344CB8AC3E}">
        <p14:creationId xmlns:p14="http://schemas.microsoft.com/office/powerpoint/2010/main" val="3303315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7204BC8-F1D6-B34B-8A21-73A201A56730}" type="datetimeFigureOut">
              <a:rPr lang="en-US" smtClean="0"/>
              <a:t>3/13/19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1020E33-C3EA-3841-AE91-52753B9094C3}" type="slidenum">
              <a:rPr lang="en-US" smtClean="0"/>
              <a:t>‹#›</a:t>
            </a:fld>
            <a:endParaRPr lang="en-US"/>
          </a:p>
        </p:txBody>
      </p:sp>
    </p:spTree>
    <p:extLst>
      <p:ext uri="{BB962C8B-B14F-4D97-AF65-F5344CB8AC3E}">
        <p14:creationId xmlns:p14="http://schemas.microsoft.com/office/powerpoint/2010/main" val="1511023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7204BC8-F1D6-B34B-8A21-73A201A56730}" type="datetimeFigureOut">
              <a:rPr lang="en-US" smtClean="0"/>
              <a:t>3/13/19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020E33-C3EA-3841-AE91-52753B9094C3}" type="slidenum">
              <a:rPr lang="en-US" smtClean="0"/>
              <a:t>‹#›</a:t>
            </a:fld>
            <a:endParaRPr lang="en-US"/>
          </a:p>
        </p:txBody>
      </p:sp>
    </p:spTree>
    <p:extLst>
      <p:ext uri="{BB962C8B-B14F-4D97-AF65-F5344CB8AC3E}">
        <p14:creationId xmlns:p14="http://schemas.microsoft.com/office/powerpoint/2010/main" val="10824226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204BC8-F1D6-B34B-8A21-73A201A56730}" type="datetimeFigureOut">
              <a:rPr lang="en-US" smtClean="0"/>
              <a:t>3/13/19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1020E33-C3EA-3841-AE91-52753B9094C3}" type="slidenum">
              <a:rPr lang="en-US" smtClean="0"/>
              <a:t>‹#›</a:t>
            </a:fld>
            <a:endParaRPr lang="en-US"/>
          </a:p>
        </p:txBody>
      </p:sp>
    </p:spTree>
    <p:extLst>
      <p:ext uri="{BB962C8B-B14F-4D97-AF65-F5344CB8AC3E}">
        <p14:creationId xmlns:p14="http://schemas.microsoft.com/office/powerpoint/2010/main" val="7750090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7204BC8-F1D6-B34B-8A21-73A201A56730}" type="datetimeFigureOut">
              <a:rPr lang="en-US" smtClean="0"/>
              <a:t>3/13/19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020E33-C3EA-3841-AE91-52753B9094C3}" type="slidenum">
              <a:rPr lang="en-US" smtClean="0"/>
              <a:t>‹#›</a:t>
            </a:fld>
            <a:endParaRPr lang="en-US"/>
          </a:p>
        </p:txBody>
      </p:sp>
    </p:spTree>
    <p:extLst>
      <p:ext uri="{BB962C8B-B14F-4D97-AF65-F5344CB8AC3E}">
        <p14:creationId xmlns:p14="http://schemas.microsoft.com/office/powerpoint/2010/main" val="9848279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7204BC8-F1D6-B34B-8A21-73A201A56730}" type="datetimeFigureOut">
              <a:rPr lang="en-US" smtClean="0"/>
              <a:t>3/13/19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020E33-C3EA-3841-AE91-52753B9094C3}" type="slidenum">
              <a:rPr lang="en-US" smtClean="0"/>
              <a:t>‹#›</a:t>
            </a:fld>
            <a:endParaRPr lang="en-US"/>
          </a:p>
        </p:txBody>
      </p:sp>
    </p:spTree>
    <p:extLst>
      <p:ext uri="{BB962C8B-B14F-4D97-AF65-F5344CB8AC3E}">
        <p14:creationId xmlns:p14="http://schemas.microsoft.com/office/powerpoint/2010/main" val="11773057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204BC8-F1D6-B34B-8A21-73A201A56730}" type="datetimeFigureOut">
              <a:rPr lang="en-US" smtClean="0"/>
              <a:t>3/13/19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020E33-C3EA-3841-AE91-52753B9094C3}" type="slidenum">
              <a:rPr lang="en-US" smtClean="0"/>
              <a:t>‹#›</a:t>
            </a:fld>
            <a:endParaRPr lang="en-US"/>
          </a:p>
        </p:txBody>
      </p:sp>
    </p:spTree>
    <p:extLst>
      <p:ext uri="{BB962C8B-B14F-4D97-AF65-F5344CB8AC3E}">
        <p14:creationId xmlns:p14="http://schemas.microsoft.com/office/powerpoint/2010/main" val="26125209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jpeg"/></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2.xml"/><Relationship Id="rId6" Type="http://schemas.openxmlformats.org/officeDocument/2006/relationships/image" Target="../media/image29.tiff"/><Relationship Id="rId5" Type="http://schemas.openxmlformats.org/officeDocument/2006/relationships/image" Target="../media/image28.png"/><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2" Type="http://schemas.openxmlformats.org/officeDocument/2006/relationships/image" Target="../media/image30.tif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image" Target="../media/image5.jpeg"/><Relationship Id="rId3" Type="http://schemas.microsoft.com/office/2007/relationships/hdphoto" Target="../media/hdphoto1.wdp"/><Relationship Id="rId7"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6.xml"/><Relationship Id="rId6" Type="http://schemas.openxmlformats.org/officeDocument/2006/relationships/image" Target="../media/image3.jpeg"/><Relationship Id="rId5" Type="http://schemas.microsoft.com/office/2007/relationships/hdphoto" Target="../media/hdphoto2.wdp"/><Relationship Id="rId4" Type="http://schemas.openxmlformats.org/officeDocument/2006/relationships/image" Target="../media/image2.png"/><Relationship Id="rId9" Type="http://schemas.openxmlformats.org/officeDocument/2006/relationships/image" Target="../media/image6.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800" dirty="0"/>
              <a:t>Developing</a:t>
            </a:r>
            <a:r>
              <a:rPr lang="en-US" dirty="0"/>
              <a:t> NSF Proposals</a:t>
            </a:r>
          </a:p>
        </p:txBody>
      </p:sp>
      <p:sp>
        <p:nvSpPr>
          <p:cNvPr id="3" name="Subtitle 2"/>
          <p:cNvSpPr>
            <a:spLocks noGrp="1"/>
          </p:cNvSpPr>
          <p:nvPr>
            <p:ph type="subTitle" idx="1"/>
          </p:nvPr>
        </p:nvSpPr>
        <p:spPr>
          <a:xfrm>
            <a:off x="1143000" y="4395668"/>
            <a:ext cx="6858000" cy="1655762"/>
          </a:xfrm>
        </p:spPr>
        <p:txBody>
          <a:bodyPr>
            <a:normAutofit/>
          </a:bodyPr>
          <a:lstStyle/>
          <a:p>
            <a:r>
              <a:rPr lang="en-US" sz="2400" dirty="0"/>
              <a:t>March 13, 2019</a:t>
            </a:r>
          </a:p>
        </p:txBody>
      </p:sp>
    </p:spTree>
    <p:extLst>
      <p:ext uri="{BB962C8B-B14F-4D97-AF65-F5344CB8AC3E}">
        <p14:creationId xmlns:p14="http://schemas.microsoft.com/office/powerpoint/2010/main" val="37656616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What Does a PO Look for in a Proposal?</a:t>
            </a:r>
          </a:p>
        </p:txBody>
      </p:sp>
      <p:sp>
        <p:nvSpPr>
          <p:cNvPr id="3" name="Content Placeholder 2"/>
          <p:cNvSpPr>
            <a:spLocks noGrp="1"/>
          </p:cNvSpPr>
          <p:nvPr>
            <p:ph idx="1"/>
          </p:nvPr>
        </p:nvSpPr>
        <p:spPr>
          <a:xfrm>
            <a:off x="457200" y="3119965"/>
            <a:ext cx="5613400" cy="3174999"/>
          </a:xfrm>
        </p:spPr>
        <p:txBody>
          <a:bodyPr>
            <a:normAutofit fontScale="85000" lnSpcReduction="20000"/>
          </a:bodyPr>
          <a:lstStyle/>
          <a:p>
            <a:r>
              <a:rPr lang="en-US" sz="2400" dirty="0"/>
              <a:t>Diverse individuals participating in the sciences.</a:t>
            </a:r>
          </a:p>
          <a:p>
            <a:r>
              <a:rPr lang="en-US" sz="2400" dirty="0"/>
              <a:t>Career diversity, typically favoring new investigators.</a:t>
            </a:r>
          </a:p>
          <a:p>
            <a:r>
              <a:rPr lang="en-US" sz="2400" dirty="0"/>
              <a:t>Diverse institutions (Research 1 schools – Community Colleges).</a:t>
            </a:r>
          </a:p>
          <a:p>
            <a:r>
              <a:rPr lang="en-US" sz="2400" dirty="0"/>
              <a:t>Geographically diverse.</a:t>
            </a:r>
          </a:p>
          <a:p>
            <a:r>
              <a:rPr lang="en-US" sz="2400" dirty="0"/>
              <a:t>Diversity of sub disciplines.</a:t>
            </a:r>
          </a:p>
          <a:p>
            <a:r>
              <a:rPr lang="en-US" sz="2400" dirty="0"/>
              <a:t>Indicators of strong community support.</a:t>
            </a:r>
          </a:p>
          <a:p>
            <a:r>
              <a:rPr lang="en-US" sz="2400" dirty="0"/>
              <a:t>Diverse approaches that balance risk/success vs. originality.</a:t>
            </a:r>
          </a:p>
          <a:p>
            <a:pPr lvl="1"/>
            <a:endParaRPr lang="en-US" sz="2000" dirty="0"/>
          </a:p>
          <a:p>
            <a:pPr lvl="1"/>
            <a:endParaRPr lang="en-US" sz="2000" dirty="0"/>
          </a:p>
        </p:txBody>
      </p:sp>
      <p:pic>
        <p:nvPicPr>
          <p:cNvPr id="5" name="Picture 4" descr="Macintosh HD:Users:michaelwhiting:Desktop:Fig stick tree systematics v2.jpg"/>
          <p:cNvPicPr/>
          <p:nvPr/>
        </p:nvPicPr>
        <p:blipFill rotWithShape="1">
          <a:blip r:embed="rId3">
            <a:extLst>
              <a:ext uri="{28A0092B-C50C-407E-A947-70E740481C1C}">
                <a14:useLocalDpi xmlns:a14="http://schemas.microsoft.com/office/drawing/2010/main" val="0"/>
              </a:ext>
            </a:extLst>
          </a:blip>
          <a:srcRect r="7256"/>
          <a:stretch/>
        </p:blipFill>
        <p:spPr bwMode="auto">
          <a:xfrm>
            <a:off x="6333067" y="1417638"/>
            <a:ext cx="2557675" cy="5104871"/>
          </a:xfrm>
          <a:prstGeom prst="rect">
            <a:avLst/>
          </a:prstGeom>
          <a:noFill/>
          <a:ln w="9525" cap="flat" cmpd="sng" algn="ctr">
            <a:solidFill>
              <a:srgbClr val="000000"/>
            </a:solidFill>
            <a:prstDash val="solid"/>
            <a:miter lim="800000"/>
            <a:headEnd type="none" w="med" len="med"/>
            <a:tailEnd type="none" w="med" len="med"/>
          </a:ln>
          <a:extLst>
            <a:ext uri="{53640926-AAD7-44d8-BBD7-CCE9431645EC}">
              <a14:shadowObscured xmlns:a14="http://schemas.microsoft.com/office/drawing/2010/main" xmlns=""/>
            </a:ext>
          </a:extLst>
        </p:spPr>
      </p:pic>
      <p:sp>
        <p:nvSpPr>
          <p:cNvPr id="4" name="TextBox 3"/>
          <p:cNvSpPr txBox="1"/>
          <p:nvPr/>
        </p:nvSpPr>
        <p:spPr>
          <a:xfrm>
            <a:off x="1523999" y="1417638"/>
            <a:ext cx="3361267" cy="1015663"/>
          </a:xfrm>
          <a:prstGeom prst="rect">
            <a:avLst/>
          </a:prstGeom>
          <a:solidFill>
            <a:srgbClr val="00FF00">
              <a:alpha val="34000"/>
            </a:srgbClr>
          </a:solidFill>
        </p:spPr>
        <p:txBody>
          <a:bodyPr wrap="square" rtlCol="0">
            <a:spAutoFit/>
          </a:bodyPr>
          <a:lstStyle/>
          <a:p>
            <a:r>
              <a:rPr lang="en-US" sz="2000" dirty="0"/>
              <a:t>“PO’s are tasked with creating a broad and diverse portfolio of funded proposals”</a:t>
            </a:r>
          </a:p>
        </p:txBody>
      </p:sp>
    </p:spTree>
    <p:extLst>
      <p:ext uri="{BB962C8B-B14F-4D97-AF65-F5344CB8AC3E}">
        <p14:creationId xmlns:p14="http://schemas.microsoft.com/office/powerpoint/2010/main" val="4935805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1" name="Group 100"/>
          <p:cNvGrpSpPr/>
          <p:nvPr/>
        </p:nvGrpSpPr>
        <p:grpSpPr>
          <a:xfrm>
            <a:off x="2836173" y="1326629"/>
            <a:ext cx="3817685" cy="3688823"/>
            <a:chOff x="2836173" y="1326629"/>
            <a:chExt cx="3817685" cy="3688823"/>
          </a:xfrm>
        </p:grpSpPr>
        <p:cxnSp>
          <p:nvCxnSpPr>
            <p:cNvPr id="5" name="Straight Connector 4"/>
            <p:cNvCxnSpPr/>
            <p:nvPr/>
          </p:nvCxnSpPr>
          <p:spPr>
            <a:xfrm>
              <a:off x="2836173" y="1326629"/>
              <a:ext cx="0" cy="3680922"/>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flipH="1">
              <a:off x="2836173" y="5015452"/>
              <a:ext cx="3817685" cy="0"/>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100" name="Group 99"/>
          <p:cNvGrpSpPr/>
          <p:nvPr/>
        </p:nvGrpSpPr>
        <p:grpSpPr>
          <a:xfrm>
            <a:off x="2973062" y="5117348"/>
            <a:ext cx="3633383" cy="368975"/>
            <a:chOff x="2973062" y="5117348"/>
            <a:chExt cx="3633383" cy="368975"/>
          </a:xfrm>
        </p:grpSpPr>
        <p:sp>
          <p:nvSpPr>
            <p:cNvPr id="10" name="TextBox 9"/>
            <p:cNvSpPr txBox="1"/>
            <p:nvPr/>
          </p:nvSpPr>
          <p:spPr>
            <a:xfrm>
              <a:off x="2973062" y="5117348"/>
              <a:ext cx="530915" cy="338554"/>
            </a:xfrm>
            <a:prstGeom prst="rect">
              <a:avLst/>
            </a:prstGeom>
            <a:noFill/>
          </p:spPr>
          <p:txBody>
            <a:bodyPr wrap="none" rtlCol="0">
              <a:spAutoFit/>
            </a:bodyPr>
            <a:lstStyle/>
            <a:p>
              <a:r>
                <a:rPr lang="en-US" sz="1600" dirty="0">
                  <a:solidFill>
                    <a:srgbClr val="0000FF"/>
                  </a:solidFill>
                </a:rPr>
                <a:t>Low </a:t>
              </a:r>
            </a:p>
          </p:txBody>
        </p:sp>
        <p:sp>
          <p:nvSpPr>
            <p:cNvPr id="11" name="TextBox 10"/>
            <p:cNvSpPr txBox="1"/>
            <p:nvPr/>
          </p:nvSpPr>
          <p:spPr>
            <a:xfrm>
              <a:off x="6042468" y="5147769"/>
              <a:ext cx="563977" cy="338554"/>
            </a:xfrm>
            <a:prstGeom prst="rect">
              <a:avLst/>
            </a:prstGeom>
            <a:noFill/>
          </p:spPr>
          <p:txBody>
            <a:bodyPr wrap="none" rtlCol="0">
              <a:spAutoFit/>
            </a:bodyPr>
            <a:lstStyle/>
            <a:p>
              <a:r>
                <a:rPr lang="en-US" sz="1600" dirty="0">
                  <a:solidFill>
                    <a:srgbClr val="0000FF"/>
                  </a:solidFill>
                </a:rPr>
                <a:t>High</a:t>
              </a:r>
            </a:p>
          </p:txBody>
        </p:sp>
      </p:grpSp>
      <p:grpSp>
        <p:nvGrpSpPr>
          <p:cNvPr id="99" name="Group 98"/>
          <p:cNvGrpSpPr/>
          <p:nvPr/>
        </p:nvGrpSpPr>
        <p:grpSpPr>
          <a:xfrm>
            <a:off x="1615099" y="1364655"/>
            <a:ext cx="1102885" cy="3416168"/>
            <a:chOff x="1615099" y="1364655"/>
            <a:chExt cx="1102885" cy="3416168"/>
          </a:xfrm>
        </p:grpSpPr>
        <p:sp>
          <p:nvSpPr>
            <p:cNvPr id="13" name="TextBox 12"/>
            <p:cNvSpPr txBox="1"/>
            <p:nvPr/>
          </p:nvSpPr>
          <p:spPr>
            <a:xfrm>
              <a:off x="1763877" y="1364655"/>
              <a:ext cx="954107" cy="307777"/>
            </a:xfrm>
            <a:prstGeom prst="rect">
              <a:avLst/>
            </a:prstGeom>
            <a:noFill/>
          </p:spPr>
          <p:txBody>
            <a:bodyPr wrap="none" rtlCol="0">
              <a:spAutoFit/>
            </a:bodyPr>
            <a:lstStyle/>
            <a:p>
              <a:r>
                <a:rPr lang="en-US" sz="1400" dirty="0">
                  <a:solidFill>
                    <a:srgbClr val="0000FF"/>
                  </a:solidFill>
                </a:rPr>
                <a:t>Innovative</a:t>
              </a:r>
            </a:p>
          </p:txBody>
        </p:sp>
        <p:sp>
          <p:nvSpPr>
            <p:cNvPr id="14" name="TextBox 13"/>
            <p:cNvSpPr txBox="1"/>
            <p:nvPr/>
          </p:nvSpPr>
          <p:spPr>
            <a:xfrm>
              <a:off x="1615099" y="4473046"/>
              <a:ext cx="1066480" cy="307777"/>
            </a:xfrm>
            <a:prstGeom prst="rect">
              <a:avLst/>
            </a:prstGeom>
            <a:noFill/>
          </p:spPr>
          <p:txBody>
            <a:bodyPr wrap="none" rtlCol="0">
              <a:spAutoFit/>
            </a:bodyPr>
            <a:lstStyle/>
            <a:p>
              <a:r>
                <a:rPr lang="en-US" sz="1400" dirty="0">
                  <a:solidFill>
                    <a:srgbClr val="0000FF"/>
                  </a:solidFill>
                </a:rPr>
                <a:t>Incremental</a:t>
              </a:r>
            </a:p>
          </p:txBody>
        </p:sp>
      </p:grpSp>
      <p:grpSp>
        <p:nvGrpSpPr>
          <p:cNvPr id="102" name="Group 101"/>
          <p:cNvGrpSpPr/>
          <p:nvPr/>
        </p:nvGrpSpPr>
        <p:grpSpPr>
          <a:xfrm>
            <a:off x="2973062" y="1567559"/>
            <a:ext cx="3468400" cy="3397024"/>
            <a:chOff x="2973062" y="1567559"/>
            <a:chExt cx="3468400" cy="3397024"/>
          </a:xfrm>
        </p:grpSpPr>
        <p:sp>
          <p:nvSpPr>
            <p:cNvPr id="15" name="Oval 14"/>
            <p:cNvSpPr/>
            <p:nvPr/>
          </p:nvSpPr>
          <p:spPr>
            <a:xfrm>
              <a:off x="3759382" y="3922877"/>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2973062" y="4765650"/>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136456" y="1804862"/>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a:off x="6348396" y="2931329"/>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4521081" y="4520703"/>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6281257" y="1567559"/>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3112661" y="4120685"/>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6077103" y="4177847"/>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538237" y="3755281"/>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5364027" y="2543405"/>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5317494" y="3769352"/>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4113502" y="4613250"/>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3445171" y="4719117"/>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3916979" y="3551759"/>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5692641" y="4715610"/>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4455124" y="4155089"/>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4081115" y="2636471"/>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6329254" y="4335152"/>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4803367" y="1950619"/>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610096" y="4260956"/>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392700" y="4320404"/>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Oval 41"/>
            <p:cNvSpPr/>
            <p:nvPr/>
          </p:nvSpPr>
          <p:spPr>
            <a:xfrm>
              <a:off x="5703162" y="3267942"/>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Oval 42"/>
            <p:cNvSpPr/>
            <p:nvPr/>
          </p:nvSpPr>
          <p:spPr>
            <a:xfrm>
              <a:off x="5959115" y="2192102"/>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Oval 43"/>
            <p:cNvSpPr/>
            <p:nvPr/>
          </p:nvSpPr>
          <p:spPr>
            <a:xfrm>
              <a:off x="3666316" y="4284703"/>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Oval 44"/>
            <p:cNvSpPr/>
            <p:nvPr/>
          </p:nvSpPr>
          <p:spPr>
            <a:xfrm>
              <a:off x="3019595" y="4589503"/>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3573250" y="3332924"/>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5121250" y="4669077"/>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4206568" y="4118797"/>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Oval 48"/>
            <p:cNvSpPr/>
            <p:nvPr/>
          </p:nvSpPr>
          <p:spPr>
            <a:xfrm>
              <a:off x="3276055" y="4535139"/>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Oval 49"/>
            <p:cNvSpPr/>
            <p:nvPr/>
          </p:nvSpPr>
          <p:spPr>
            <a:xfrm>
              <a:off x="5090229" y="3458693"/>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Oval 50"/>
            <p:cNvSpPr/>
            <p:nvPr/>
          </p:nvSpPr>
          <p:spPr>
            <a:xfrm>
              <a:off x="4069379" y="4221609"/>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Oval 51"/>
            <p:cNvSpPr/>
            <p:nvPr/>
          </p:nvSpPr>
          <p:spPr>
            <a:xfrm>
              <a:off x="4977380" y="3905697"/>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Oval 52"/>
            <p:cNvSpPr/>
            <p:nvPr/>
          </p:nvSpPr>
          <p:spPr>
            <a:xfrm>
              <a:off x="4609932" y="3921752"/>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 name="Oval 53"/>
            <p:cNvSpPr/>
            <p:nvPr/>
          </p:nvSpPr>
          <p:spPr>
            <a:xfrm>
              <a:off x="5837582" y="1863230"/>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 name="Oval 54"/>
            <p:cNvSpPr/>
            <p:nvPr/>
          </p:nvSpPr>
          <p:spPr>
            <a:xfrm>
              <a:off x="5407772" y="4191637"/>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 name="Oval 55"/>
            <p:cNvSpPr/>
            <p:nvPr/>
          </p:nvSpPr>
          <p:spPr>
            <a:xfrm>
              <a:off x="3816739" y="4597432"/>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 name="Oval 56"/>
            <p:cNvSpPr/>
            <p:nvPr/>
          </p:nvSpPr>
          <p:spPr>
            <a:xfrm>
              <a:off x="3597571" y="4871517"/>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 name="Oval 57"/>
            <p:cNvSpPr/>
            <p:nvPr/>
          </p:nvSpPr>
          <p:spPr>
            <a:xfrm>
              <a:off x="4392700" y="3239858"/>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 name="Oval 58"/>
            <p:cNvSpPr/>
            <p:nvPr/>
          </p:nvSpPr>
          <p:spPr>
            <a:xfrm>
              <a:off x="5780794" y="4437103"/>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 name="Oval 59"/>
            <p:cNvSpPr/>
            <p:nvPr/>
          </p:nvSpPr>
          <p:spPr>
            <a:xfrm>
              <a:off x="4378614" y="4753030"/>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 name="Oval 60"/>
            <p:cNvSpPr/>
            <p:nvPr/>
          </p:nvSpPr>
          <p:spPr>
            <a:xfrm>
              <a:off x="4287655" y="3845657"/>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 name="Oval 61"/>
            <p:cNvSpPr/>
            <p:nvPr/>
          </p:nvSpPr>
          <p:spPr>
            <a:xfrm>
              <a:off x="5622294" y="3704159"/>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 name="Oval 62"/>
            <p:cNvSpPr/>
            <p:nvPr/>
          </p:nvSpPr>
          <p:spPr>
            <a:xfrm>
              <a:off x="3909805" y="4427637"/>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 name="Oval 63"/>
            <p:cNvSpPr/>
            <p:nvPr/>
          </p:nvSpPr>
          <p:spPr>
            <a:xfrm>
              <a:off x="4985342" y="4264375"/>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5" name="Oval 64"/>
            <p:cNvSpPr/>
            <p:nvPr/>
          </p:nvSpPr>
          <p:spPr>
            <a:xfrm>
              <a:off x="4762332" y="4074152"/>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 name="Oval 65"/>
            <p:cNvSpPr/>
            <p:nvPr/>
          </p:nvSpPr>
          <p:spPr>
            <a:xfrm>
              <a:off x="4884314" y="3286391"/>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7" name="Oval 66"/>
            <p:cNvSpPr/>
            <p:nvPr/>
          </p:nvSpPr>
          <p:spPr>
            <a:xfrm>
              <a:off x="5622294" y="4074152"/>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 name="Oval 67"/>
            <p:cNvSpPr/>
            <p:nvPr/>
          </p:nvSpPr>
          <p:spPr>
            <a:xfrm>
              <a:off x="3969139" y="4749832"/>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9" name="Oval 68"/>
            <p:cNvSpPr/>
            <p:nvPr/>
          </p:nvSpPr>
          <p:spPr>
            <a:xfrm>
              <a:off x="3510827" y="4473046"/>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 name="Oval 69"/>
            <p:cNvSpPr/>
            <p:nvPr/>
          </p:nvSpPr>
          <p:spPr>
            <a:xfrm>
              <a:off x="4034582" y="3952230"/>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1" name="Oval 70"/>
            <p:cNvSpPr/>
            <p:nvPr/>
          </p:nvSpPr>
          <p:spPr>
            <a:xfrm>
              <a:off x="6098129" y="4550899"/>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2" name="Oval 71"/>
            <p:cNvSpPr/>
            <p:nvPr/>
          </p:nvSpPr>
          <p:spPr>
            <a:xfrm>
              <a:off x="4710301" y="4766636"/>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 name="Oval 72"/>
            <p:cNvSpPr/>
            <p:nvPr/>
          </p:nvSpPr>
          <p:spPr>
            <a:xfrm>
              <a:off x="4865791" y="3609628"/>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 name="Oval 73"/>
            <p:cNvSpPr/>
            <p:nvPr/>
          </p:nvSpPr>
          <p:spPr>
            <a:xfrm>
              <a:off x="5774694" y="3856559"/>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5" name="Oval 74"/>
            <p:cNvSpPr/>
            <p:nvPr/>
          </p:nvSpPr>
          <p:spPr>
            <a:xfrm>
              <a:off x="4374179" y="4526409"/>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6" name="Oval 75"/>
            <p:cNvSpPr/>
            <p:nvPr/>
          </p:nvSpPr>
          <p:spPr>
            <a:xfrm>
              <a:off x="5434580" y="4612289"/>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 name="Oval 76"/>
            <p:cNvSpPr/>
            <p:nvPr/>
          </p:nvSpPr>
          <p:spPr>
            <a:xfrm>
              <a:off x="4822569" y="4437103"/>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8" name="Oval 77"/>
            <p:cNvSpPr/>
            <p:nvPr/>
          </p:nvSpPr>
          <p:spPr>
            <a:xfrm>
              <a:off x="5388047" y="3047138"/>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9" name="Oval 78"/>
            <p:cNvSpPr/>
            <p:nvPr/>
          </p:nvSpPr>
          <p:spPr>
            <a:xfrm>
              <a:off x="5774694" y="4226552"/>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2" name="Oval 81"/>
            <p:cNvSpPr/>
            <p:nvPr/>
          </p:nvSpPr>
          <p:spPr>
            <a:xfrm>
              <a:off x="4399531" y="3598292"/>
              <a:ext cx="93066" cy="930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98" name="Group 97"/>
          <p:cNvGrpSpPr/>
          <p:nvPr/>
        </p:nvGrpSpPr>
        <p:grpSpPr>
          <a:xfrm>
            <a:off x="2958884" y="5362855"/>
            <a:ext cx="4138235" cy="898525"/>
            <a:chOff x="2958884" y="5362855"/>
            <a:chExt cx="4138235" cy="898525"/>
          </a:xfrm>
        </p:grpSpPr>
        <p:sp>
          <p:nvSpPr>
            <p:cNvPr id="9" name="TextBox 8"/>
            <p:cNvSpPr txBox="1"/>
            <p:nvPr/>
          </p:nvSpPr>
          <p:spPr>
            <a:xfrm>
              <a:off x="4501657" y="5362855"/>
              <a:ext cx="848710" cy="584776"/>
            </a:xfrm>
            <a:prstGeom prst="rect">
              <a:avLst/>
            </a:prstGeom>
            <a:noFill/>
          </p:spPr>
          <p:txBody>
            <a:bodyPr wrap="none" rtlCol="0">
              <a:spAutoFit/>
            </a:bodyPr>
            <a:lstStyle/>
            <a:p>
              <a:r>
                <a:rPr lang="en-US" sz="3200" dirty="0"/>
                <a:t>Risk</a:t>
              </a:r>
            </a:p>
          </p:txBody>
        </p:sp>
        <p:sp>
          <p:nvSpPr>
            <p:cNvPr id="84" name="TextBox 83"/>
            <p:cNvSpPr txBox="1"/>
            <p:nvPr/>
          </p:nvSpPr>
          <p:spPr>
            <a:xfrm>
              <a:off x="2958884" y="5953603"/>
              <a:ext cx="4138235" cy="307777"/>
            </a:xfrm>
            <a:prstGeom prst="rect">
              <a:avLst/>
            </a:prstGeom>
            <a:noFill/>
          </p:spPr>
          <p:txBody>
            <a:bodyPr wrap="none" rtlCol="0">
              <a:spAutoFit/>
            </a:bodyPr>
            <a:lstStyle/>
            <a:p>
              <a:r>
                <a:rPr lang="en-US" sz="1400" dirty="0"/>
                <a:t>Will the PI be able to complete the work as proposed?</a:t>
              </a:r>
            </a:p>
          </p:txBody>
        </p:sp>
      </p:grpSp>
      <p:grpSp>
        <p:nvGrpSpPr>
          <p:cNvPr id="97" name="Group 96"/>
          <p:cNvGrpSpPr/>
          <p:nvPr/>
        </p:nvGrpSpPr>
        <p:grpSpPr>
          <a:xfrm>
            <a:off x="984055" y="2266039"/>
            <a:ext cx="1733929" cy="1489731"/>
            <a:chOff x="984055" y="2266039"/>
            <a:chExt cx="1733929" cy="1489731"/>
          </a:xfrm>
        </p:grpSpPr>
        <p:sp>
          <p:nvSpPr>
            <p:cNvPr id="12" name="TextBox 11"/>
            <p:cNvSpPr txBox="1"/>
            <p:nvPr/>
          </p:nvSpPr>
          <p:spPr>
            <a:xfrm>
              <a:off x="984055" y="2266039"/>
              <a:ext cx="1479892" cy="461665"/>
            </a:xfrm>
            <a:prstGeom prst="rect">
              <a:avLst/>
            </a:prstGeom>
            <a:noFill/>
          </p:spPr>
          <p:txBody>
            <a:bodyPr wrap="none" rtlCol="0">
              <a:spAutoFit/>
            </a:bodyPr>
            <a:lstStyle/>
            <a:p>
              <a:r>
                <a:rPr lang="en-US" sz="2400" dirty="0"/>
                <a:t>Originality</a:t>
              </a:r>
            </a:p>
          </p:txBody>
        </p:sp>
        <p:sp>
          <p:nvSpPr>
            <p:cNvPr id="85" name="TextBox 84"/>
            <p:cNvSpPr txBox="1"/>
            <p:nvPr/>
          </p:nvSpPr>
          <p:spPr>
            <a:xfrm>
              <a:off x="984055" y="2740107"/>
              <a:ext cx="1733929" cy="1015663"/>
            </a:xfrm>
            <a:prstGeom prst="rect">
              <a:avLst/>
            </a:prstGeom>
            <a:noFill/>
          </p:spPr>
          <p:txBody>
            <a:bodyPr wrap="square" rtlCol="0">
              <a:spAutoFit/>
            </a:bodyPr>
            <a:lstStyle/>
            <a:p>
              <a:r>
                <a:rPr lang="en-US" sz="1200" dirty="0"/>
                <a:t>Does the idea result in a fundamental shift in the field? Open new directions?  Is it different? Is it exciting?</a:t>
              </a:r>
            </a:p>
          </p:txBody>
        </p:sp>
      </p:grpSp>
      <p:grpSp>
        <p:nvGrpSpPr>
          <p:cNvPr id="93" name="Group 92"/>
          <p:cNvGrpSpPr/>
          <p:nvPr/>
        </p:nvGrpSpPr>
        <p:grpSpPr>
          <a:xfrm>
            <a:off x="779965" y="3440602"/>
            <a:ext cx="4851523" cy="2499792"/>
            <a:chOff x="926574" y="3309052"/>
            <a:chExt cx="4851523" cy="2499792"/>
          </a:xfrm>
        </p:grpSpPr>
        <p:sp>
          <p:nvSpPr>
            <p:cNvPr id="88" name="TextBox 87"/>
            <p:cNvSpPr txBox="1"/>
            <p:nvPr/>
          </p:nvSpPr>
          <p:spPr>
            <a:xfrm>
              <a:off x="926574" y="4793181"/>
              <a:ext cx="2139554" cy="1015663"/>
            </a:xfrm>
            <a:prstGeom prst="rect">
              <a:avLst/>
            </a:prstGeom>
            <a:solidFill>
              <a:srgbClr val="CCFFCC">
                <a:alpha val="66000"/>
              </a:srgbClr>
            </a:solidFill>
          </p:spPr>
          <p:txBody>
            <a:bodyPr wrap="square" rtlCol="0">
              <a:spAutoFit/>
            </a:bodyPr>
            <a:lstStyle/>
            <a:p>
              <a:r>
                <a:rPr lang="en-US" sz="1200" dirty="0"/>
                <a:t>Yes, the work will get done, it’s a solid proposal, but it is just like everything else we have funded.  Do we really want to spend money here again? </a:t>
              </a:r>
            </a:p>
          </p:txBody>
        </p:sp>
        <p:sp>
          <p:nvSpPr>
            <p:cNvPr id="89" name="Oval 88"/>
            <p:cNvSpPr/>
            <p:nvPr/>
          </p:nvSpPr>
          <p:spPr>
            <a:xfrm rot="3257548">
              <a:off x="3692613" y="2393907"/>
              <a:ext cx="1170339" cy="3000629"/>
            </a:xfrm>
            <a:prstGeom prst="ellipse">
              <a:avLst/>
            </a:prstGeom>
            <a:solidFill>
              <a:srgbClr val="CCFFCC">
                <a:alpha val="59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95" name="Group 94"/>
          <p:cNvGrpSpPr/>
          <p:nvPr/>
        </p:nvGrpSpPr>
        <p:grpSpPr>
          <a:xfrm>
            <a:off x="5551318" y="895634"/>
            <a:ext cx="1594156" cy="1389534"/>
            <a:chOff x="5627689" y="841223"/>
            <a:chExt cx="1594156" cy="1389534"/>
          </a:xfrm>
        </p:grpSpPr>
        <p:sp>
          <p:nvSpPr>
            <p:cNvPr id="86" name="TextBox 85"/>
            <p:cNvSpPr txBox="1"/>
            <p:nvPr/>
          </p:nvSpPr>
          <p:spPr>
            <a:xfrm>
              <a:off x="5991044" y="841223"/>
              <a:ext cx="1230801" cy="646331"/>
            </a:xfrm>
            <a:prstGeom prst="rect">
              <a:avLst/>
            </a:prstGeom>
            <a:solidFill>
              <a:srgbClr val="CCFFCC">
                <a:alpha val="66000"/>
              </a:srgbClr>
            </a:solidFill>
          </p:spPr>
          <p:txBody>
            <a:bodyPr wrap="square" rtlCol="0">
              <a:spAutoFit/>
            </a:bodyPr>
            <a:lstStyle/>
            <a:p>
              <a:r>
                <a:rPr lang="en-US" sz="1200" dirty="0"/>
                <a:t>Innovative but risky.  Probably worth a go.</a:t>
              </a:r>
            </a:p>
          </p:txBody>
        </p:sp>
        <p:sp>
          <p:nvSpPr>
            <p:cNvPr id="90" name="Oval 89"/>
            <p:cNvSpPr/>
            <p:nvPr/>
          </p:nvSpPr>
          <p:spPr>
            <a:xfrm rot="3257548">
              <a:off x="5796011" y="1396776"/>
              <a:ext cx="665659" cy="1002304"/>
            </a:xfrm>
            <a:prstGeom prst="ellipse">
              <a:avLst/>
            </a:prstGeom>
            <a:solidFill>
              <a:srgbClr val="CCFFCC">
                <a:alpha val="59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03" name="Group 102"/>
          <p:cNvGrpSpPr/>
          <p:nvPr/>
        </p:nvGrpSpPr>
        <p:grpSpPr>
          <a:xfrm>
            <a:off x="2904838" y="310355"/>
            <a:ext cx="1787818" cy="2158454"/>
            <a:chOff x="3034751" y="357095"/>
            <a:chExt cx="1787818" cy="2158454"/>
          </a:xfrm>
        </p:grpSpPr>
        <p:sp>
          <p:nvSpPr>
            <p:cNvPr id="80" name="TextBox 79"/>
            <p:cNvSpPr txBox="1"/>
            <p:nvPr/>
          </p:nvSpPr>
          <p:spPr>
            <a:xfrm>
              <a:off x="3034751" y="357095"/>
              <a:ext cx="1787818" cy="830997"/>
            </a:xfrm>
            <a:prstGeom prst="rect">
              <a:avLst/>
            </a:prstGeom>
            <a:solidFill>
              <a:srgbClr val="CCFFCC">
                <a:alpha val="66000"/>
              </a:srgbClr>
            </a:solidFill>
          </p:spPr>
          <p:txBody>
            <a:bodyPr wrap="square" rtlCol="0">
              <a:spAutoFit/>
            </a:bodyPr>
            <a:lstStyle/>
            <a:p>
              <a:r>
                <a:rPr lang="en-US" sz="1200" dirty="0"/>
                <a:t>Incredibly innovative.</a:t>
              </a:r>
            </a:p>
            <a:p>
              <a:r>
                <a:rPr lang="en-US" sz="1200" dirty="0"/>
                <a:t>“</a:t>
              </a:r>
              <a:r>
                <a:rPr lang="en-US" sz="1200" i="1" dirty="0"/>
                <a:t>How exceedingly stupid not to have thought of that</a:t>
              </a:r>
              <a:r>
                <a:rPr lang="en-US" sz="1200" dirty="0"/>
                <a:t>!” – Lord Huxley</a:t>
              </a:r>
            </a:p>
          </p:txBody>
        </p:sp>
        <p:sp>
          <p:nvSpPr>
            <p:cNvPr id="91" name="Oval 90"/>
            <p:cNvSpPr/>
            <p:nvPr/>
          </p:nvSpPr>
          <p:spPr>
            <a:xfrm rot="1144438">
              <a:off x="3079055" y="1513245"/>
              <a:ext cx="775795" cy="1002304"/>
            </a:xfrm>
            <a:prstGeom prst="ellipse">
              <a:avLst/>
            </a:prstGeom>
            <a:solidFill>
              <a:srgbClr val="CCFFCC">
                <a:alpha val="59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94" name="Group 93"/>
          <p:cNvGrpSpPr/>
          <p:nvPr/>
        </p:nvGrpSpPr>
        <p:grpSpPr>
          <a:xfrm>
            <a:off x="5090229" y="3897098"/>
            <a:ext cx="3182066" cy="1080009"/>
            <a:chOff x="5070446" y="3899176"/>
            <a:chExt cx="3182066" cy="1080009"/>
          </a:xfrm>
        </p:grpSpPr>
        <p:sp>
          <p:nvSpPr>
            <p:cNvPr id="87" name="TextBox 86"/>
            <p:cNvSpPr txBox="1"/>
            <p:nvPr/>
          </p:nvSpPr>
          <p:spPr>
            <a:xfrm>
              <a:off x="6612963" y="3899176"/>
              <a:ext cx="1639549" cy="830997"/>
            </a:xfrm>
            <a:prstGeom prst="rect">
              <a:avLst/>
            </a:prstGeom>
            <a:solidFill>
              <a:srgbClr val="CCFFCC">
                <a:alpha val="66000"/>
              </a:srgbClr>
            </a:solidFill>
          </p:spPr>
          <p:txBody>
            <a:bodyPr wrap="square" rtlCol="0">
              <a:spAutoFit/>
            </a:bodyPr>
            <a:lstStyle/>
            <a:p>
              <a:r>
                <a:rPr lang="en-US" sz="1200" dirty="0"/>
                <a:t>Nothing new here, and I don</a:t>
              </a:r>
              <a:r>
                <a:rPr lang="fr-FR" sz="1200" dirty="0"/>
                <a:t>’</a:t>
              </a:r>
              <a:r>
                <a:rPr lang="en-US" sz="1200" dirty="0"/>
                <a:t>t think the PI can actually complete the work anyway.</a:t>
              </a:r>
            </a:p>
          </p:txBody>
        </p:sp>
        <p:sp>
          <p:nvSpPr>
            <p:cNvPr id="92" name="Oval 91"/>
            <p:cNvSpPr/>
            <p:nvPr/>
          </p:nvSpPr>
          <p:spPr>
            <a:xfrm>
              <a:off x="5070446" y="4155089"/>
              <a:ext cx="1542517" cy="824096"/>
            </a:xfrm>
            <a:prstGeom prst="ellipse">
              <a:avLst/>
            </a:prstGeom>
            <a:solidFill>
              <a:srgbClr val="CCFFCC">
                <a:alpha val="59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04" name="TextBox 103"/>
          <p:cNvSpPr txBox="1"/>
          <p:nvPr/>
        </p:nvSpPr>
        <p:spPr>
          <a:xfrm rot="16200000">
            <a:off x="-1411054" y="2948204"/>
            <a:ext cx="3745436" cy="769441"/>
          </a:xfrm>
          <a:prstGeom prst="rect">
            <a:avLst/>
          </a:prstGeom>
          <a:noFill/>
        </p:spPr>
        <p:txBody>
          <a:bodyPr wrap="none" rtlCol="0">
            <a:spAutoFit/>
          </a:bodyPr>
          <a:lstStyle/>
          <a:p>
            <a:r>
              <a:rPr lang="en-US" sz="4400" dirty="0"/>
              <a:t>Relative Fitness</a:t>
            </a:r>
          </a:p>
        </p:txBody>
      </p:sp>
      <p:pic>
        <p:nvPicPr>
          <p:cNvPr id="106" name="Picture 105" descr="Prisopus.jpeg"/>
          <p:cNvPicPr/>
          <p:nvPr/>
        </p:nvPicPr>
        <p:blipFill>
          <a:blip r:embed="rId3">
            <a:extLst>
              <a:ext uri="{28A0092B-C50C-407E-A947-70E740481C1C}">
                <a14:useLocalDpi xmlns:a14="http://schemas.microsoft.com/office/drawing/2010/main" val="0"/>
              </a:ext>
            </a:extLst>
          </a:blip>
          <a:srcRect/>
          <a:stretch>
            <a:fillRect/>
          </a:stretch>
        </p:blipFill>
        <p:spPr bwMode="auto">
          <a:xfrm>
            <a:off x="7169979" y="95656"/>
            <a:ext cx="1923583" cy="1872392"/>
          </a:xfrm>
          <a:prstGeom prst="rect">
            <a:avLst/>
          </a:prstGeom>
          <a:noFill/>
        </p:spPr>
      </p:pic>
    </p:spTree>
    <p:extLst>
      <p:ext uri="{BB962C8B-B14F-4D97-AF65-F5344CB8AC3E}">
        <p14:creationId xmlns:p14="http://schemas.microsoft.com/office/powerpoint/2010/main" val="989036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0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9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165" y="-76199"/>
            <a:ext cx="8229600" cy="1143000"/>
          </a:xfrm>
        </p:spPr>
        <p:txBody>
          <a:bodyPr>
            <a:normAutofit/>
          </a:bodyPr>
          <a:lstStyle/>
          <a:p>
            <a:r>
              <a:rPr lang="en-US" sz="3200" dirty="0"/>
              <a:t>Review Analysis Boiler Plate</a:t>
            </a:r>
          </a:p>
        </p:txBody>
      </p:sp>
      <p:pic>
        <p:nvPicPr>
          <p:cNvPr id="5" name="Picture 4" descr="Morphometrie_Körperbau_engl"/>
          <p:cNvPicPr/>
          <p:nvPr/>
        </p:nvPicPr>
        <p:blipFill>
          <a:blip r:embed="rId3">
            <a:extLst>
              <a:ext uri="{28A0092B-C50C-407E-A947-70E740481C1C}">
                <a14:useLocalDpi xmlns:a14="http://schemas.microsoft.com/office/drawing/2010/main" val="0"/>
              </a:ext>
            </a:extLst>
          </a:blip>
          <a:srcRect l="10072" t="4745" r="9346" b="3282"/>
          <a:stretch>
            <a:fillRect/>
          </a:stretch>
        </p:blipFill>
        <p:spPr bwMode="auto">
          <a:xfrm>
            <a:off x="0" y="662094"/>
            <a:ext cx="1917700" cy="2113280"/>
          </a:xfrm>
          <a:prstGeom prst="rect">
            <a:avLst/>
          </a:prstGeom>
          <a:noFill/>
          <a:ln w="12700">
            <a:solidFill>
              <a:srgbClr val="000000"/>
            </a:solidFill>
            <a:miter lim="800000"/>
            <a:headEnd/>
            <a:tailEnd/>
          </a:ln>
          <a:effectLst>
            <a:outerShdw blurRad="63500" dist="107763" dir="2700000" algn="ctr" rotWithShape="0">
              <a:srgbClr val="000000">
                <a:alpha val="50000"/>
              </a:srgbClr>
            </a:outerShdw>
          </a:effectLst>
          <a:extLst/>
        </p:spPr>
      </p:pic>
      <p:sp>
        <p:nvSpPr>
          <p:cNvPr id="6" name="TextBox 5"/>
          <p:cNvSpPr txBox="1"/>
          <p:nvPr/>
        </p:nvSpPr>
        <p:spPr>
          <a:xfrm>
            <a:off x="3210984" y="797561"/>
            <a:ext cx="1948220" cy="461665"/>
          </a:xfrm>
          <a:prstGeom prst="rect">
            <a:avLst/>
          </a:prstGeom>
          <a:noFill/>
        </p:spPr>
        <p:txBody>
          <a:bodyPr wrap="none" rtlCol="0">
            <a:spAutoFit/>
          </a:bodyPr>
          <a:lstStyle/>
          <a:p>
            <a:r>
              <a:rPr lang="en-US" sz="2400" dirty="0"/>
              <a:t>(See handout)</a:t>
            </a:r>
          </a:p>
        </p:txBody>
      </p:sp>
      <p:pic>
        <p:nvPicPr>
          <p:cNvPr id="7" name="Picture 6" descr="Macintosh HD:Users:michaelwhiting:Desktop:Fig stick tree eggs.jpg"/>
          <p:cNvPicPr/>
          <p:nvPr/>
        </p:nvPicPr>
        <p:blipFill>
          <a:blip r:embed="rId4">
            <a:extLst>
              <a:ext uri="{28A0092B-C50C-407E-A947-70E740481C1C}">
                <a14:useLocalDpi xmlns:a14="http://schemas.microsoft.com/office/drawing/2010/main" val="0"/>
              </a:ext>
            </a:extLst>
          </a:blip>
          <a:srcRect/>
          <a:stretch>
            <a:fillRect/>
          </a:stretch>
        </p:blipFill>
        <p:spPr bwMode="auto">
          <a:xfrm>
            <a:off x="5782733" y="1155170"/>
            <a:ext cx="3168122" cy="5544079"/>
          </a:xfrm>
          <a:prstGeom prst="rect">
            <a:avLst/>
          </a:prstGeom>
          <a:noFill/>
          <a:ln w="9525">
            <a:solidFill>
              <a:srgbClr val="000000"/>
            </a:solidFill>
            <a:miter lim="800000"/>
            <a:headEnd/>
            <a:tailEnd/>
          </a:ln>
        </p:spPr>
      </p:pic>
      <p:pic>
        <p:nvPicPr>
          <p:cNvPr id="8" name="Picture 7" descr="Macintosh HD:Users:michaelwhiting:Desktop:Fig stick tree ecotype rotate2 blue.jpg"/>
          <p:cNvPicPr/>
          <p:nvPr/>
        </p:nvPicPr>
        <p:blipFill>
          <a:blip r:embed="rId5">
            <a:extLst>
              <a:ext uri="{28A0092B-C50C-407E-A947-70E740481C1C}">
                <a14:useLocalDpi xmlns:a14="http://schemas.microsoft.com/office/drawing/2010/main" val="0"/>
              </a:ext>
            </a:extLst>
          </a:blip>
          <a:srcRect/>
          <a:stretch>
            <a:fillRect/>
          </a:stretch>
        </p:blipFill>
        <p:spPr bwMode="auto">
          <a:xfrm>
            <a:off x="156951" y="5025812"/>
            <a:ext cx="3879215" cy="1770380"/>
          </a:xfrm>
          <a:prstGeom prst="rect">
            <a:avLst/>
          </a:prstGeom>
          <a:noFill/>
          <a:ln>
            <a:solidFill>
              <a:srgbClr val="000000"/>
            </a:solidFill>
          </a:ln>
        </p:spPr>
      </p:pic>
      <p:pic>
        <p:nvPicPr>
          <p:cNvPr id="4" name="Picture 3" descr="Macintosh HD:Users:michaelwhiting:Desktop:graph 1.png"/>
          <p:cNvPicPr/>
          <p:nvPr/>
        </p:nvPicPr>
        <p:blipFill>
          <a:blip r:embed="rId6">
            <a:extLst>
              <a:ext uri="{28A0092B-C50C-407E-A947-70E740481C1C}">
                <a14:useLocalDpi xmlns:a14="http://schemas.microsoft.com/office/drawing/2010/main" val="0"/>
              </a:ext>
            </a:extLst>
          </a:blip>
          <a:srcRect/>
          <a:stretch>
            <a:fillRect/>
          </a:stretch>
        </p:blipFill>
        <p:spPr bwMode="auto">
          <a:xfrm>
            <a:off x="1810068" y="2504227"/>
            <a:ext cx="3885565" cy="2369185"/>
          </a:xfrm>
          <a:prstGeom prst="rect">
            <a:avLst/>
          </a:prstGeom>
          <a:noFill/>
          <a:ln w="9525">
            <a:solidFill>
              <a:srgbClr val="000000"/>
            </a:solidFill>
            <a:miter lim="800000"/>
            <a:headEnd/>
            <a:tailEnd/>
          </a:ln>
        </p:spPr>
      </p:pic>
    </p:spTree>
    <p:extLst>
      <p:ext uri="{BB962C8B-B14F-4D97-AF65-F5344CB8AC3E}">
        <p14:creationId xmlns:p14="http://schemas.microsoft.com/office/powerpoint/2010/main" val="209950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PI Perspective: Some General Tips</a:t>
            </a:r>
          </a:p>
        </p:txBody>
      </p:sp>
      <p:sp>
        <p:nvSpPr>
          <p:cNvPr id="3" name="Content Placeholder 2"/>
          <p:cNvSpPr>
            <a:spLocks noGrp="1"/>
          </p:cNvSpPr>
          <p:nvPr>
            <p:ph idx="1"/>
          </p:nvPr>
        </p:nvSpPr>
        <p:spPr>
          <a:xfrm>
            <a:off x="457200" y="1600200"/>
            <a:ext cx="5427133" cy="4525963"/>
          </a:xfrm>
        </p:spPr>
        <p:txBody>
          <a:bodyPr>
            <a:normAutofit fontScale="77500" lnSpcReduction="20000"/>
          </a:bodyPr>
          <a:lstStyle/>
          <a:p>
            <a:r>
              <a:rPr lang="en-US" sz="2400" dirty="0"/>
              <a:t>Contact the Program Officer!</a:t>
            </a:r>
          </a:p>
          <a:p>
            <a:pPr lvl="1"/>
            <a:r>
              <a:rPr lang="en-US" sz="2000" dirty="0"/>
              <a:t>Is this idea appropriate for this solicitation?</a:t>
            </a:r>
          </a:p>
          <a:p>
            <a:pPr lvl="1"/>
            <a:r>
              <a:rPr lang="en-US" sz="2000" dirty="0"/>
              <a:t>Are these sorts of broader impacts appropriate?</a:t>
            </a:r>
          </a:p>
          <a:p>
            <a:pPr lvl="1"/>
            <a:r>
              <a:rPr lang="en-US" sz="2000" dirty="0"/>
              <a:t>Give a quick overview of an idea, but recognize you are not likely to get feedback in terms of whether it is fundable.</a:t>
            </a:r>
          </a:p>
          <a:p>
            <a:pPr lvl="1"/>
            <a:r>
              <a:rPr lang="en-US" sz="2000" dirty="0"/>
              <a:t>Plant the seed!</a:t>
            </a:r>
          </a:p>
          <a:p>
            <a:r>
              <a:rPr lang="en-US" sz="2400" dirty="0"/>
              <a:t>Serve on a panel</a:t>
            </a:r>
          </a:p>
          <a:p>
            <a:r>
              <a:rPr lang="en-US" sz="2400" dirty="0"/>
              <a:t>Do your ad hoc reviews</a:t>
            </a:r>
          </a:p>
          <a:p>
            <a:r>
              <a:rPr lang="en-US" sz="2400" dirty="0"/>
              <a:t>Read recent successful proposals from colleagues</a:t>
            </a:r>
          </a:p>
          <a:p>
            <a:r>
              <a:rPr lang="en-US" sz="2400" dirty="0"/>
              <a:t>Read the GPG carefully before you begin writing </a:t>
            </a:r>
            <a:r>
              <a:rPr lang="en-US" sz="2400" b="1" dirty="0"/>
              <a:t>and</a:t>
            </a:r>
            <a:r>
              <a:rPr lang="en-US" sz="2400" dirty="0"/>
              <a:t> just prior to submission.</a:t>
            </a:r>
          </a:p>
          <a:p>
            <a:pPr lvl="1"/>
            <a:r>
              <a:rPr lang="en-US" sz="2000" dirty="0"/>
              <a:t>Avoid the RWR</a:t>
            </a:r>
          </a:p>
          <a:p>
            <a:r>
              <a:rPr lang="en-US" sz="2400" dirty="0"/>
              <a:t>Most proposals are funded on the second or third submission.</a:t>
            </a:r>
          </a:p>
          <a:p>
            <a:pPr lvl="1"/>
            <a:r>
              <a:rPr lang="en-US" sz="2000" dirty="0"/>
              <a:t>Be persistent and thick-skinned.</a:t>
            </a:r>
          </a:p>
          <a:p>
            <a:endParaRPr lang="en-US" sz="2400" dirty="0"/>
          </a:p>
          <a:p>
            <a:endParaRPr lang="en-US" sz="2400" dirty="0"/>
          </a:p>
          <a:p>
            <a:endParaRPr lang="en-US" sz="2400" dirty="0"/>
          </a:p>
          <a:p>
            <a:endParaRPr lang="en-US" sz="2400" dirty="0"/>
          </a:p>
          <a:p>
            <a:endParaRPr lang="en-US" sz="2400" dirty="0"/>
          </a:p>
        </p:txBody>
      </p:sp>
      <p:pic>
        <p:nvPicPr>
          <p:cNvPr id="4" name="Picture 3" descr="Macintosh HD:Users:michaelwhiting:Desktop:Stick Full Proposal 2015:Figures:The_six_ecotypes.jpg"/>
          <p:cNvPicPr/>
          <p:nvPr/>
        </p:nvPicPr>
        <p:blipFill>
          <a:blip r:embed="rId3">
            <a:extLst>
              <a:ext uri="{28A0092B-C50C-407E-A947-70E740481C1C}">
                <a14:useLocalDpi xmlns:a14="http://schemas.microsoft.com/office/drawing/2010/main" val="0"/>
              </a:ext>
            </a:extLst>
          </a:blip>
          <a:srcRect/>
          <a:stretch>
            <a:fillRect/>
          </a:stretch>
        </p:blipFill>
        <p:spPr bwMode="auto">
          <a:xfrm>
            <a:off x="5884333" y="1781175"/>
            <a:ext cx="2971800" cy="4077758"/>
          </a:xfrm>
          <a:prstGeom prst="rect">
            <a:avLst/>
          </a:prstGeom>
          <a:noFill/>
        </p:spPr>
      </p:pic>
    </p:spTree>
    <p:extLst>
      <p:ext uri="{BB962C8B-B14F-4D97-AF65-F5344CB8AC3E}">
        <p14:creationId xmlns:p14="http://schemas.microsoft.com/office/powerpoint/2010/main" val="279396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2971"/>
            <a:ext cx="8229600" cy="1143000"/>
          </a:xfrm>
        </p:spPr>
        <p:txBody>
          <a:bodyPr/>
          <a:lstStyle/>
          <a:p>
            <a:r>
              <a:rPr lang="en-US" dirty="0"/>
              <a:t>Intellectual Merit</a:t>
            </a:r>
          </a:p>
        </p:txBody>
      </p:sp>
      <p:sp>
        <p:nvSpPr>
          <p:cNvPr id="3" name="Content Placeholder 2"/>
          <p:cNvSpPr>
            <a:spLocks noGrp="1"/>
          </p:cNvSpPr>
          <p:nvPr>
            <p:ph idx="1"/>
          </p:nvPr>
        </p:nvSpPr>
        <p:spPr>
          <a:xfrm>
            <a:off x="457200" y="1600200"/>
            <a:ext cx="5105400" cy="4525963"/>
          </a:xfrm>
        </p:spPr>
        <p:txBody>
          <a:bodyPr>
            <a:normAutofit fontScale="92500"/>
          </a:bodyPr>
          <a:lstStyle/>
          <a:p>
            <a:r>
              <a:rPr lang="en-US" sz="2400" dirty="0"/>
              <a:t>PI’s spend most time thinking about this.</a:t>
            </a:r>
          </a:p>
          <a:p>
            <a:r>
              <a:rPr lang="en-US" sz="2400" dirty="0"/>
              <a:t>Be organized, clear, and concise.</a:t>
            </a:r>
          </a:p>
          <a:p>
            <a:r>
              <a:rPr lang="en-US" sz="2400" dirty="0"/>
              <a:t>Audience is reviewers and PO’s, often not specialists in your field.</a:t>
            </a:r>
          </a:p>
          <a:p>
            <a:r>
              <a:rPr lang="en-US" sz="2400" dirty="0"/>
              <a:t>Use illustrations effectively to make the proposal attractive and easier to read.</a:t>
            </a:r>
          </a:p>
          <a:p>
            <a:r>
              <a:rPr lang="en-US" sz="2400" dirty="0"/>
              <a:t>Label sections carefully and use bold type strategically.</a:t>
            </a:r>
          </a:p>
          <a:p>
            <a:pPr lvl="1"/>
            <a:r>
              <a:rPr lang="en-US" sz="2000" dirty="0"/>
              <a:t>Many reviewers just skim!</a:t>
            </a:r>
          </a:p>
          <a:p>
            <a:r>
              <a:rPr lang="en-US" sz="2400" dirty="0"/>
              <a:t>If a reviewer misunderstands a section or idea, it is </a:t>
            </a:r>
            <a:r>
              <a:rPr lang="en-US" sz="2400" b="1" dirty="0"/>
              <a:t>your</a:t>
            </a:r>
            <a:r>
              <a:rPr lang="en-US" sz="2400" dirty="0"/>
              <a:t> fault.</a:t>
            </a:r>
          </a:p>
          <a:p>
            <a:pPr lvl="2"/>
            <a:endParaRPr lang="en-US" sz="1800" dirty="0"/>
          </a:p>
        </p:txBody>
      </p:sp>
      <p:pic>
        <p:nvPicPr>
          <p:cNvPr id="4" name="Picture 3" descr="Macintosh HD:Users:michaelwhiting:Desktop:Egg_plate.jpg"/>
          <p:cNvPicPr/>
          <p:nvPr/>
        </p:nvPicPr>
        <p:blipFill>
          <a:blip r:embed="rId3">
            <a:extLst>
              <a:ext uri="{28A0092B-C50C-407E-A947-70E740481C1C}">
                <a14:useLocalDpi xmlns:a14="http://schemas.microsoft.com/office/drawing/2010/main" val="0"/>
              </a:ext>
            </a:extLst>
          </a:blip>
          <a:srcRect/>
          <a:stretch>
            <a:fillRect/>
          </a:stretch>
        </p:blipFill>
        <p:spPr bwMode="auto">
          <a:xfrm>
            <a:off x="6036733" y="1007533"/>
            <a:ext cx="2810934" cy="3586164"/>
          </a:xfrm>
          <a:prstGeom prst="rect">
            <a:avLst/>
          </a:prstGeom>
          <a:noFill/>
          <a:ln w="9525">
            <a:solidFill>
              <a:srgbClr val="000000"/>
            </a:solidFill>
            <a:miter lim="800000"/>
            <a:headEnd/>
            <a:tailEnd/>
          </a:ln>
        </p:spPr>
      </p:pic>
      <p:pic>
        <p:nvPicPr>
          <p:cNvPr id="5" name="Picture 4" descr="Macintosh HD:Users:michaelwhiting:Desktop:ants and eggs.png"/>
          <p:cNvPicPr/>
          <p:nvPr/>
        </p:nvPicPr>
        <p:blipFill>
          <a:blip r:embed="rId4">
            <a:extLst>
              <a:ext uri="{28A0092B-C50C-407E-A947-70E740481C1C}">
                <a14:useLocalDpi xmlns:a14="http://schemas.microsoft.com/office/drawing/2010/main" val="0"/>
              </a:ext>
            </a:extLst>
          </a:blip>
          <a:srcRect/>
          <a:stretch>
            <a:fillRect/>
          </a:stretch>
        </p:blipFill>
        <p:spPr bwMode="auto">
          <a:xfrm>
            <a:off x="5901267" y="4741334"/>
            <a:ext cx="3056467" cy="2012738"/>
          </a:xfrm>
          <a:prstGeom prst="rect">
            <a:avLst/>
          </a:prstGeom>
          <a:noFill/>
        </p:spPr>
      </p:pic>
    </p:spTree>
    <p:extLst>
      <p:ext uri="{BB962C8B-B14F-4D97-AF65-F5344CB8AC3E}">
        <p14:creationId xmlns:p14="http://schemas.microsoft.com/office/powerpoint/2010/main" val="20995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Broader Impacts</a:t>
            </a:r>
          </a:p>
        </p:txBody>
      </p:sp>
      <p:sp>
        <p:nvSpPr>
          <p:cNvPr id="3" name="Content Placeholder 2"/>
          <p:cNvSpPr>
            <a:spLocks noGrp="1"/>
          </p:cNvSpPr>
          <p:nvPr>
            <p:ph idx="1"/>
          </p:nvPr>
        </p:nvSpPr>
        <p:spPr>
          <a:xfrm>
            <a:off x="457200" y="1642533"/>
            <a:ext cx="6451600" cy="4102630"/>
          </a:xfrm>
        </p:spPr>
        <p:txBody>
          <a:bodyPr>
            <a:normAutofit fontScale="85000" lnSpcReduction="10000"/>
          </a:bodyPr>
          <a:lstStyle/>
          <a:p>
            <a:r>
              <a:rPr lang="en-US" dirty="0"/>
              <a:t>Critically important; not an afterthought</a:t>
            </a:r>
          </a:p>
          <a:p>
            <a:r>
              <a:rPr lang="en-US" dirty="0"/>
              <a:t>Leverage the use of undergrads; search for diversity.</a:t>
            </a:r>
          </a:p>
          <a:p>
            <a:r>
              <a:rPr lang="en-US" dirty="0"/>
              <a:t>Connect to other institutions, community colleges, high schools, etc.</a:t>
            </a:r>
          </a:p>
          <a:p>
            <a:r>
              <a:rPr lang="en-US" dirty="0"/>
              <a:t>Search for innovation with citizen science, new technologies, public outreach, etc.</a:t>
            </a:r>
          </a:p>
          <a:p>
            <a:r>
              <a:rPr lang="en-US" dirty="0"/>
              <a:t>Be creative.</a:t>
            </a:r>
          </a:p>
          <a:p>
            <a:endParaRPr lang="en-US" dirty="0"/>
          </a:p>
        </p:txBody>
      </p:sp>
      <p:pic>
        <p:nvPicPr>
          <p:cNvPr id="4" name="Picture 3" descr="Macintosh HD:Users:michaelwhiting:Library:Containers:com.apple.mail:Data:Library:Mail Downloads:18590D08-B706-4EF0-98EB-75AE50D78809:Phasmids-are-harmless-kids-can-let-them-walk-all-over-them.jpg"/>
          <p:cNvPicPr/>
          <p:nvPr/>
        </p:nvPicPr>
        <p:blipFill>
          <a:blip r:embed="rId3">
            <a:extLst>
              <a:ext uri="{28A0092B-C50C-407E-A947-70E740481C1C}">
                <a14:useLocalDpi xmlns:a14="http://schemas.microsoft.com/office/drawing/2010/main" val="0"/>
              </a:ext>
            </a:extLst>
          </a:blip>
          <a:srcRect/>
          <a:stretch>
            <a:fillRect/>
          </a:stretch>
        </p:blipFill>
        <p:spPr bwMode="auto">
          <a:xfrm>
            <a:off x="7378700" y="2244300"/>
            <a:ext cx="1308100" cy="1828165"/>
          </a:xfrm>
          <a:prstGeom prst="rect">
            <a:avLst/>
          </a:prstGeom>
          <a:noFill/>
        </p:spPr>
      </p:pic>
    </p:spTree>
    <p:extLst>
      <p:ext uri="{BB962C8B-B14F-4D97-AF65-F5344CB8AC3E}">
        <p14:creationId xmlns:p14="http://schemas.microsoft.com/office/powerpoint/2010/main" val="12362829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C3CB767-58DE-0848-81BD-4EFF604B3418}"/>
              </a:ext>
            </a:extLst>
          </p:cNvPr>
          <p:cNvPicPr>
            <a:picLocks noChangeAspect="1"/>
          </p:cNvPicPr>
          <p:nvPr/>
        </p:nvPicPr>
        <p:blipFill>
          <a:blip r:embed="rId2"/>
          <a:stretch>
            <a:fillRect/>
          </a:stretch>
        </p:blipFill>
        <p:spPr>
          <a:xfrm>
            <a:off x="0" y="222738"/>
            <a:ext cx="9144000" cy="6412523"/>
          </a:xfrm>
          <a:prstGeom prst="rect">
            <a:avLst/>
          </a:prstGeom>
        </p:spPr>
      </p:pic>
    </p:spTree>
    <p:extLst>
      <p:ext uri="{BB962C8B-B14F-4D97-AF65-F5344CB8AC3E}">
        <p14:creationId xmlns:p14="http://schemas.microsoft.com/office/powerpoint/2010/main" val="36980649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a:extLst>
              <a:ext uri="{FF2B5EF4-FFF2-40B4-BE49-F238E27FC236}">
                <a16:creationId xmlns:a16="http://schemas.microsoft.com/office/drawing/2014/main" id="{8F980F17-BF5C-7340-B659-025EEDC69CEB}"/>
              </a:ext>
            </a:extLst>
          </p:cNvPr>
          <p:cNvPicPr>
            <a:picLocks noChangeAspect="1" noChangeArrowheads="1"/>
          </p:cNvPicPr>
          <p:nvPr/>
        </p:nvPicPr>
        <p:blipFill>
          <a:blip r:embed="rId2"/>
          <a:srcRect/>
          <a:stretch>
            <a:fillRect/>
          </a:stretch>
        </p:blipFill>
        <p:spPr bwMode="auto">
          <a:xfrm>
            <a:off x="141401" y="3713355"/>
            <a:ext cx="4707171" cy="2949087"/>
          </a:xfrm>
          <a:prstGeom prst="rect">
            <a:avLst/>
          </a:prstGeom>
          <a:noFill/>
          <a:ln w="9525">
            <a:noFill/>
            <a:miter lim="800000"/>
            <a:headEnd/>
            <a:tailEnd/>
          </a:ln>
        </p:spPr>
      </p:pic>
      <p:pic>
        <p:nvPicPr>
          <p:cNvPr id="7" name="Picture 5" descr="egg005.tif">
            <a:extLst>
              <a:ext uri="{FF2B5EF4-FFF2-40B4-BE49-F238E27FC236}">
                <a16:creationId xmlns:a16="http://schemas.microsoft.com/office/drawing/2014/main" id="{E5475830-E184-6748-95AD-8341A490D340}"/>
              </a:ext>
            </a:extLst>
          </p:cNvPr>
          <p:cNvPicPr>
            <a:picLocks noChangeAspect="1"/>
          </p:cNvPicPr>
          <p:nvPr/>
        </p:nvPicPr>
        <p:blipFill>
          <a:blip r:embed="rId3"/>
          <a:srcRect/>
          <a:stretch>
            <a:fillRect/>
          </a:stretch>
        </p:blipFill>
        <p:spPr bwMode="auto">
          <a:xfrm>
            <a:off x="4687776" y="58169"/>
            <a:ext cx="4333675" cy="2844474"/>
          </a:xfrm>
          <a:prstGeom prst="rect">
            <a:avLst/>
          </a:prstGeom>
          <a:noFill/>
          <a:ln w="9525">
            <a:noFill/>
            <a:miter lim="800000"/>
            <a:headEnd/>
            <a:tailEnd/>
          </a:ln>
        </p:spPr>
      </p:pic>
      <p:pic>
        <p:nvPicPr>
          <p:cNvPr id="9" name="Picture 8">
            <a:extLst>
              <a:ext uri="{FF2B5EF4-FFF2-40B4-BE49-F238E27FC236}">
                <a16:creationId xmlns:a16="http://schemas.microsoft.com/office/drawing/2014/main" id="{3FD9A2F1-52A2-D742-B6DF-4DB744777F5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268" y="0"/>
            <a:ext cx="4265258" cy="2920466"/>
          </a:xfrm>
          <a:prstGeom prst="rect">
            <a:avLst/>
          </a:prstGeom>
        </p:spPr>
      </p:pic>
      <p:pic>
        <p:nvPicPr>
          <p:cNvPr id="10" name="Picture 9">
            <a:extLst>
              <a:ext uri="{FF2B5EF4-FFF2-40B4-BE49-F238E27FC236}">
                <a16:creationId xmlns:a16="http://schemas.microsoft.com/office/drawing/2014/main" id="{56B8EE97-2375-8449-BD06-F55FD670431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33004" y="3817968"/>
            <a:ext cx="4010996" cy="2844474"/>
          </a:xfrm>
          <a:prstGeom prst="rect">
            <a:avLst/>
          </a:prstGeom>
        </p:spPr>
      </p:pic>
      <p:sp>
        <p:nvSpPr>
          <p:cNvPr id="11" name="TextBox 10">
            <a:extLst>
              <a:ext uri="{FF2B5EF4-FFF2-40B4-BE49-F238E27FC236}">
                <a16:creationId xmlns:a16="http://schemas.microsoft.com/office/drawing/2014/main" id="{69499B9E-1033-D344-9D42-DF993CEEBE8C}"/>
              </a:ext>
            </a:extLst>
          </p:cNvPr>
          <p:cNvSpPr txBox="1"/>
          <p:nvPr/>
        </p:nvSpPr>
        <p:spPr>
          <a:xfrm>
            <a:off x="2938733" y="3036803"/>
            <a:ext cx="3026061" cy="769441"/>
          </a:xfrm>
          <a:prstGeom prst="rect">
            <a:avLst/>
          </a:prstGeom>
          <a:solidFill>
            <a:srgbClr val="FFC000"/>
          </a:solidFill>
        </p:spPr>
        <p:txBody>
          <a:bodyPr wrap="square" rtlCol="0">
            <a:spAutoFit/>
          </a:bodyPr>
          <a:lstStyle/>
          <a:p>
            <a:r>
              <a:rPr lang="en-US" sz="4400" dirty="0"/>
              <a:t>Questions?</a:t>
            </a:r>
          </a:p>
        </p:txBody>
      </p:sp>
      <p:pic>
        <p:nvPicPr>
          <p:cNvPr id="12" name="Picture 11">
            <a:extLst>
              <a:ext uri="{FF2B5EF4-FFF2-40B4-BE49-F238E27FC236}">
                <a16:creationId xmlns:a16="http://schemas.microsoft.com/office/drawing/2014/main" id="{7C9971F1-090F-5346-B477-889A37244644}"/>
              </a:ext>
            </a:extLst>
          </p:cNvPr>
          <p:cNvPicPr>
            <a:picLocks noChangeAspect="1"/>
          </p:cNvPicPr>
          <p:nvPr/>
        </p:nvPicPr>
        <p:blipFill>
          <a:blip r:embed="rId6"/>
          <a:stretch>
            <a:fillRect/>
          </a:stretch>
        </p:blipFill>
        <p:spPr>
          <a:xfrm>
            <a:off x="707422" y="2501130"/>
            <a:ext cx="2111074" cy="1407382"/>
          </a:xfrm>
          <a:prstGeom prst="rect">
            <a:avLst/>
          </a:prstGeom>
        </p:spPr>
      </p:pic>
    </p:spTree>
    <p:extLst>
      <p:ext uri="{BB962C8B-B14F-4D97-AF65-F5344CB8AC3E}">
        <p14:creationId xmlns:p14="http://schemas.microsoft.com/office/powerpoint/2010/main" val="7691747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Panel</a:t>
            </a:r>
          </a:p>
        </p:txBody>
      </p:sp>
      <p:sp>
        <p:nvSpPr>
          <p:cNvPr id="3" name="Content Placeholder 2"/>
          <p:cNvSpPr>
            <a:spLocks noGrp="1"/>
          </p:cNvSpPr>
          <p:nvPr>
            <p:ph idx="1"/>
          </p:nvPr>
        </p:nvSpPr>
        <p:spPr>
          <a:xfrm>
            <a:off x="2799760" y="1600200"/>
            <a:ext cx="5887039" cy="2255363"/>
          </a:xfrm>
        </p:spPr>
        <p:txBody>
          <a:bodyPr>
            <a:normAutofit fontScale="92500" lnSpcReduction="10000"/>
          </a:bodyPr>
          <a:lstStyle/>
          <a:p>
            <a:pPr marL="0" indent="0">
              <a:buNone/>
            </a:pPr>
            <a:r>
              <a:rPr lang="en-US" sz="2400" b="1" dirty="0"/>
              <a:t>Shane Reese </a:t>
            </a:r>
            <a:r>
              <a:rPr lang="en-US" sz="2400" dirty="0"/>
              <a:t>is from the Department of Statistics and is the Dean of the College of Physical and Mathematical Sciences. His research interests include Bayesian Hierarchical Model, Bayesian Optimal Experimental Design and Sports Statistics. He has had funding from a variety of sources including several awards from the NSF.  </a:t>
            </a:r>
          </a:p>
        </p:txBody>
      </p:sp>
      <p:pic>
        <p:nvPicPr>
          <p:cNvPr id="4" name="Picture 3">
            <a:extLst>
              <a:ext uri="{FF2B5EF4-FFF2-40B4-BE49-F238E27FC236}">
                <a16:creationId xmlns:a16="http://schemas.microsoft.com/office/drawing/2014/main" id="{8F24C1A1-7E7C-5A43-9A8E-B32198856553}"/>
              </a:ext>
            </a:extLst>
          </p:cNvPr>
          <p:cNvPicPr>
            <a:picLocks noChangeAspect="1"/>
          </p:cNvPicPr>
          <p:nvPr/>
        </p:nvPicPr>
        <p:blipFill>
          <a:blip r:embed="rId2"/>
          <a:stretch>
            <a:fillRect/>
          </a:stretch>
        </p:blipFill>
        <p:spPr>
          <a:xfrm>
            <a:off x="641022" y="1417638"/>
            <a:ext cx="1902578" cy="2654760"/>
          </a:xfrm>
          <a:prstGeom prst="rect">
            <a:avLst/>
          </a:prstGeom>
        </p:spPr>
      </p:pic>
    </p:spTree>
    <p:extLst>
      <p:ext uri="{BB962C8B-B14F-4D97-AF65-F5344CB8AC3E}">
        <p14:creationId xmlns:p14="http://schemas.microsoft.com/office/powerpoint/2010/main" val="37672730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1159" y="-112397"/>
            <a:ext cx="7886700" cy="1325563"/>
          </a:xfrm>
        </p:spPr>
        <p:txBody>
          <a:bodyPr/>
          <a:lstStyle/>
          <a:p>
            <a:r>
              <a:rPr lang="en-US" dirty="0"/>
              <a:t>2019 RD Events</a:t>
            </a:r>
          </a:p>
        </p:txBody>
      </p:sp>
      <p:sp>
        <p:nvSpPr>
          <p:cNvPr id="4" name="Rectangle 3"/>
          <p:cNvSpPr/>
          <p:nvPr/>
        </p:nvSpPr>
        <p:spPr>
          <a:xfrm>
            <a:off x="551160" y="899410"/>
            <a:ext cx="3541870" cy="4708981"/>
          </a:xfrm>
          <a:prstGeom prst="rect">
            <a:avLst/>
          </a:prstGeom>
        </p:spPr>
        <p:txBody>
          <a:bodyPr wrap="square">
            <a:spAutoFit/>
          </a:bodyPr>
          <a:lstStyle/>
          <a:p>
            <a:r>
              <a:rPr lang="en-US" sz="1500" b="1" dirty="0">
                <a:solidFill>
                  <a:srgbClr val="000000"/>
                </a:solidFill>
                <a:latin typeface="Arial" panose="020B0604020202020204" pitchFamily="34" charset="0"/>
              </a:rPr>
              <a:t>January 31 </a:t>
            </a:r>
            <a:endParaRPr lang="en-US" sz="1500" dirty="0">
              <a:solidFill>
                <a:srgbClr val="000000"/>
              </a:solidFill>
              <a:latin typeface="Arial" panose="020B0604020202020204" pitchFamily="34" charset="0"/>
            </a:endParaRPr>
          </a:p>
          <a:p>
            <a:r>
              <a:rPr lang="en-US" sz="1500" dirty="0">
                <a:solidFill>
                  <a:srgbClr val="000000"/>
                </a:solidFill>
                <a:latin typeface="Arial" panose="020B0604020202020204" pitchFamily="34" charset="0"/>
              </a:rPr>
              <a:t>Research Practice Partnerships Workshop– Bill </a:t>
            </a:r>
            <a:r>
              <a:rPr lang="en-US" sz="1500" dirty="0" err="1">
                <a:solidFill>
                  <a:srgbClr val="000000"/>
                </a:solidFill>
                <a:latin typeface="Arial" panose="020B0604020202020204" pitchFamily="34" charset="0"/>
              </a:rPr>
              <a:t>Penuel</a:t>
            </a:r>
            <a:r>
              <a:rPr lang="en-US" sz="1500" dirty="0">
                <a:solidFill>
                  <a:srgbClr val="000000"/>
                </a:solidFill>
                <a:latin typeface="Arial" panose="020B0604020202020204" pitchFamily="34" charset="0"/>
              </a:rPr>
              <a:t> (CU Boulder) </a:t>
            </a:r>
          </a:p>
          <a:p>
            <a:r>
              <a:rPr lang="en-US" sz="1500" dirty="0">
                <a:solidFill>
                  <a:srgbClr val="000000"/>
                </a:solidFill>
                <a:latin typeface="Arial" panose="020B0604020202020204" pitchFamily="34" charset="0"/>
              </a:rPr>
              <a:t>12:00-1:00 | 160-166 MCKB </a:t>
            </a:r>
            <a:br>
              <a:rPr lang="en-US" sz="1500" dirty="0">
                <a:solidFill>
                  <a:srgbClr val="000000"/>
                </a:solidFill>
                <a:latin typeface="Arial" panose="020B0604020202020204" pitchFamily="34" charset="0"/>
              </a:rPr>
            </a:br>
            <a:endParaRPr lang="en-US" sz="1500" dirty="0">
              <a:solidFill>
                <a:srgbClr val="000000"/>
              </a:solidFill>
              <a:latin typeface="Arial" panose="020B0604020202020204" pitchFamily="34" charset="0"/>
            </a:endParaRPr>
          </a:p>
          <a:p>
            <a:r>
              <a:rPr lang="en-US" sz="1500" b="1" dirty="0">
                <a:solidFill>
                  <a:srgbClr val="000000"/>
                </a:solidFill>
                <a:latin typeface="Arial" panose="020B0604020202020204" pitchFamily="34" charset="0"/>
              </a:rPr>
              <a:t>February 4 </a:t>
            </a:r>
            <a:endParaRPr lang="en-US" sz="1500" dirty="0">
              <a:solidFill>
                <a:srgbClr val="000000"/>
              </a:solidFill>
              <a:latin typeface="Arial" panose="020B0604020202020204" pitchFamily="34" charset="0"/>
            </a:endParaRPr>
          </a:p>
          <a:p>
            <a:r>
              <a:rPr lang="en-US" sz="1500" dirty="0">
                <a:solidFill>
                  <a:srgbClr val="000000"/>
                </a:solidFill>
                <a:latin typeface="Arial" panose="020B0604020202020204" pitchFamily="34" charset="0"/>
              </a:rPr>
              <a:t>Carter Cornwall– Writing NIH R01 Proposals </a:t>
            </a:r>
          </a:p>
          <a:p>
            <a:r>
              <a:rPr lang="en-US" sz="1500" dirty="0">
                <a:solidFill>
                  <a:srgbClr val="000000"/>
                </a:solidFill>
                <a:latin typeface="Arial" panose="020B0604020202020204" pitchFamily="34" charset="0"/>
              </a:rPr>
              <a:t>12:00-2:00 pm | 270 MB </a:t>
            </a:r>
            <a:br>
              <a:rPr lang="en-US" sz="1500" dirty="0">
                <a:solidFill>
                  <a:srgbClr val="000000"/>
                </a:solidFill>
                <a:latin typeface="Arial" panose="020B0604020202020204" pitchFamily="34" charset="0"/>
              </a:rPr>
            </a:br>
            <a:endParaRPr lang="en-US" sz="1500" dirty="0">
              <a:solidFill>
                <a:srgbClr val="000000"/>
              </a:solidFill>
              <a:latin typeface="Arial" panose="020B0604020202020204" pitchFamily="34" charset="0"/>
            </a:endParaRPr>
          </a:p>
          <a:p>
            <a:r>
              <a:rPr lang="en-US" sz="1500" b="1" dirty="0">
                <a:solidFill>
                  <a:srgbClr val="000000"/>
                </a:solidFill>
                <a:latin typeface="Arial" panose="020B0604020202020204" pitchFamily="34" charset="0"/>
              </a:rPr>
              <a:t>March 13 </a:t>
            </a:r>
            <a:endParaRPr lang="en-US" sz="1500" dirty="0">
              <a:solidFill>
                <a:srgbClr val="000000"/>
              </a:solidFill>
              <a:latin typeface="Arial" panose="020B0604020202020204" pitchFamily="34" charset="0"/>
            </a:endParaRPr>
          </a:p>
          <a:p>
            <a:r>
              <a:rPr lang="en-US" sz="1500" dirty="0">
                <a:solidFill>
                  <a:srgbClr val="000000"/>
                </a:solidFill>
                <a:latin typeface="Arial" panose="020B0604020202020204" pitchFamily="34" charset="0"/>
              </a:rPr>
              <a:t>NSF Seminar </a:t>
            </a:r>
          </a:p>
          <a:p>
            <a:r>
              <a:rPr lang="en-US" sz="1500" dirty="0">
                <a:solidFill>
                  <a:srgbClr val="000000"/>
                </a:solidFill>
                <a:latin typeface="Arial" panose="020B0604020202020204" pitchFamily="34" charset="0"/>
              </a:rPr>
              <a:t>12:00-1:00 pm | 270 MB </a:t>
            </a:r>
            <a:br>
              <a:rPr lang="en-US" sz="1500" dirty="0">
                <a:solidFill>
                  <a:srgbClr val="000000"/>
                </a:solidFill>
                <a:latin typeface="Arial" panose="020B0604020202020204" pitchFamily="34" charset="0"/>
              </a:rPr>
            </a:br>
            <a:endParaRPr lang="en-US" sz="1500" dirty="0">
              <a:solidFill>
                <a:srgbClr val="000000"/>
              </a:solidFill>
              <a:latin typeface="Arial" panose="020B0604020202020204" pitchFamily="34" charset="0"/>
            </a:endParaRPr>
          </a:p>
          <a:p>
            <a:r>
              <a:rPr lang="en-US" sz="1500" b="1" dirty="0">
                <a:solidFill>
                  <a:srgbClr val="000000"/>
                </a:solidFill>
                <a:latin typeface="Arial" panose="020B0604020202020204" pitchFamily="34" charset="0"/>
              </a:rPr>
              <a:t>March 27 </a:t>
            </a:r>
            <a:endParaRPr lang="en-US" sz="1500" dirty="0">
              <a:solidFill>
                <a:srgbClr val="000000"/>
              </a:solidFill>
              <a:latin typeface="Arial" panose="020B0604020202020204" pitchFamily="34" charset="0"/>
            </a:endParaRPr>
          </a:p>
          <a:p>
            <a:r>
              <a:rPr lang="en-US" sz="1500" dirty="0">
                <a:solidFill>
                  <a:srgbClr val="000000"/>
                </a:solidFill>
                <a:latin typeface="Arial" panose="020B0604020202020204" pitchFamily="34" charset="0"/>
              </a:rPr>
              <a:t>International Funding Seminar </a:t>
            </a:r>
          </a:p>
          <a:p>
            <a:r>
              <a:rPr lang="en-US" sz="1500" dirty="0">
                <a:solidFill>
                  <a:srgbClr val="000000"/>
                </a:solidFill>
                <a:latin typeface="Arial" panose="020B0604020202020204" pitchFamily="34" charset="0"/>
              </a:rPr>
              <a:t>12:00-1:00 pm | 270 MB</a:t>
            </a:r>
            <a:br>
              <a:rPr lang="en-US" sz="1500" dirty="0">
                <a:solidFill>
                  <a:srgbClr val="000000"/>
                </a:solidFill>
                <a:latin typeface="Arial" panose="020B0604020202020204" pitchFamily="34" charset="0"/>
              </a:rPr>
            </a:br>
            <a:r>
              <a:rPr lang="en-US" sz="1500" dirty="0">
                <a:solidFill>
                  <a:srgbClr val="000000"/>
                </a:solidFill>
                <a:latin typeface="Arial" panose="020B0604020202020204" pitchFamily="34" charset="0"/>
              </a:rPr>
              <a:t> </a:t>
            </a:r>
          </a:p>
          <a:p>
            <a:endParaRPr lang="en-US" sz="1500" dirty="0">
              <a:solidFill>
                <a:srgbClr val="000000"/>
              </a:solidFill>
              <a:latin typeface="Arial" panose="020B0604020202020204" pitchFamily="34" charset="0"/>
            </a:endParaRPr>
          </a:p>
          <a:p>
            <a:endParaRPr lang="en-US" sz="1500" dirty="0"/>
          </a:p>
        </p:txBody>
      </p:sp>
      <p:sp>
        <p:nvSpPr>
          <p:cNvPr id="5" name="Rectangle 4"/>
          <p:cNvSpPr/>
          <p:nvPr/>
        </p:nvSpPr>
        <p:spPr>
          <a:xfrm>
            <a:off x="4362138" y="899410"/>
            <a:ext cx="4572000" cy="4478149"/>
          </a:xfrm>
          <a:prstGeom prst="rect">
            <a:avLst/>
          </a:prstGeom>
        </p:spPr>
        <p:txBody>
          <a:bodyPr>
            <a:spAutoFit/>
          </a:bodyPr>
          <a:lstStyle/>
          <a:p>
            <a:r>
              <a:rPr lang="en-US" sz="1500" b="1" dirty="0">
                <a:solidFill>
                  <a:srgbClr val="000000"/>
                </a:solidFill>
                <a:latin typeface="Arial" panose="020B0604020202020204" pitchFamily="34" charset="0"/>
              </a:rPr>
              <a:t>April 10 </a:t>
            </a:r>
            <a:endParaRPr lang="en-US" sz="1500" dirty="0">
              <a:solidFill>
                <a:srgbClr val="000000"/>
              </a:solidFill>
              <a:latin typeface="Arial" panose="020B0604020202020204" pitchFamily="34" charset="0"/>
            </a:endParaRPr>
          </a:p>
          <a:p>
            <a:r>
              <a:rPr lang="en-US" sz="1500" dirty="0">
                <a:solidFill>
                  <a:srgbClr val="000000"/>
                </a:solidFill>
                <a:latin typeface="Arial" panose="020B0604020202020204" pitchFamily="34" charset="0"/>
              </a:rPr>
              <a:t>Outreach Seminar </a:t>
            </a:r>
          </a:p>
          <a:p>
            <a:r>
              <a:rPr lang="en-US" sz="1500" dirty="0">
                <a:solidFill>
                  <a:srgbClr val="000000"/>
                </a:solidFill>
                <a:latin typeface="Arial" panose="020B0604020202020204" pitchFamily="34" charset="0"/>
              </a:rPr>
              <a:t>12:00-1: 00 | 270 MB </a:t>
            </a:r>
            <a:br>
              <a:rPr lang="en-US" sz="1500" dirty="0">
                <a:solidFill>
                  <a:srgbClr val="000000"/>
                </a:solidFill>
                <a:latin typeface="Arial" panose="020B0604020202020204" pitchFamily="34" charset="0"/>
              </a:rPr>
            </a:br>
            <a:endParaRPr lang="en-US" sz="1500" dirty="0">
              <a:solidFill>
                <a:srgbClr val="000000"/>
              </a:solidFill>
              <a:latin typeface="Arial" panose="020B0604020202020204" pitchFamily="34" charset="0"/>
            </a:endParaRPr>
          </a:p>
          <a:p>
            <a:r>
              <a:rPr lang="en-US" sz="1500" b="1" dirty="0">
                <a:solidFill>
                  <a:srgbClr val="000000"/>
                </a:solidFill>
                <a:latin typeface="Arial" panose="020B0604020202020204" pitchFamily="34" charset="0"/>
              </a:rPr>
              <a:t>May 6-7 </a:t>
            </a:r>
            <a:endParaRPr lang="en-US" sz="1500" dirty="0">
              <a:solidFill>
                <a:srgbClr val="000000"/>
              </a:solidFill>
              <a:latin typeface="Arial" panose="020B0604020202020204" pitchFamily="34" charset="0"/>
            </a:endParaRPr>
          </a:p>
          <a:p>
            <a:r>
              <a:rPr lang="en-US" sz="1500" dirty="0">
                <a:solidFill>
                  <a:srgbClr val="000000"/>
                </a:solidFill>
                <a:latin typeface="Arial" panose="020B0604020202020204" pitchFamily="34" charset="0"/>
              </a:rPr>
              <a:t>Carter Cornwall Proposal Reviews </a:t>
            </a:r>
          </a:p>
          <a:p>
            <a:r>
              <a:rPr lang="en-US" sz="1500" dirty="0">
                <a:solidFill>
                  <a:srgbClr val="000000"/>
                </a:solidFill>
                <a:latin typeface="Arial" panose="020B0604020202020204" pitchFamily="34" charset="0"/>
              </a:rPr>
              <a:t>270 MB </a:t>
            </a:r>
          </a:p>
          <a:p>
            <a:endParaRPr lang="en-US" sz="1500" dirty="0">
              <a:solidFill>
                <a:srgbClr val="000000"/>
              </a:solidFill>
              <a:latin typeface="Arial" panose="020B0604020202020204" pitchFamily="34" charset="0"/>
            </a:endParaRPr>
          </a:p>
          <a:p>
            <a:r>
              <a:rPr lang="en-US" sz="1500" b="1" dirty="0">
                <a:solidFill>
                  <a:srgbClr val="000000"/>
                </a:solidFill>
                <a:latin typeface="Arial" panose="020B0604020202020204" pitchFamily="34" charset="0"/>
              </a:rPr>
              <a:t>May 9</a:t>
            </a:r>
          </a:p>
          <a:p>
            <a:r>
              <a:rPr lang="en-US" sz="1500" dirty="0">
                <a:solidFill>
                  <a:srgbClr val="000000"/>
                </a:solidFill>
                <a:latin typeface="Arial" panose="020B0604020202020204" pitchFamily="34" charset="0"/>
              </a:rPr>
              <a:t>Pivot training</a:t>
            </a:r>
          </a:p>
          <a:p>
            <a:r>
              <a:rPr lang="en-US" sz="1500" dirty="0">
                <a:solidFill>
                  <a:srgbClr val="000000"/>
                </a:solidFill>
                <a:latin typeface="Arial" panose="020B0604020202020204" pitchFamily="34" charset="0"/>
              </a:rPr>
              <a:t>12:00-1:00 pm | 2233 HBLL</a:t>
            </a:r>
            <a:br>
              <a:rPr lang="en-US" sz="1500" dirty="0">
                <a:solidFill>
                  <a:srgbClr val="000000"/>
                </a:solidFill>
                <a:latin typeface="Arial" panose="020B0604020202020204" pitchFamily="34" charset="0"/>
              </a:rPr>
            </a:br>
            <a:endParaRPr lang="en-US" sz="1500" dirty="0">
              <a:solidFill>
                <a:srgbClr val="000000"/>
              </a:solidFill>
              <a:latin typeface="Arial" panose="020B0604020202020204" pitchFamily="34" charset="0"/>
            </a:endParaRPr>
          </a:p>
          <a:p>
            <a:r>
              <a:rPr lang="en-US" sz="1500" b="1" dirty="0">
                <a:solidFill>
                  <a:srgbClr val="000000"/>
                </a:solidFill>
                <a:latin typeface="Arial" panose="020B0604020202020204" pitchFamily="34" charset="0"/>
              </a:rPr>
              <a:t>May 13-16 </a:t>
            </a:r>
            <a:endParaRPr lang="en-US" sz="1500" dirty="0">
              <a:solidFill>
                <a:srgbClr val="000000"/>
              </a:solidFill>
              <a:latin typeface="Arial" panose="020B0604020202020204" pitchFamily="34" charset="0"/>
            </a:endParaRPr>
          </a:p>
          <a:p>
            <a:r>
              <a:rPr lang="en-US" sz="1500" dirty="0">
                <a:solidFill>
                  <a:srgbClr val="000000"/>
                </a:solidFill>
                <a:latin typeface="Arial" panose="020B0604020202020204" pitchFamily="34" charset="0"/>
              </a:rPr>
              <a:t>Proposal Writing </a:t>
            </a:r>
            <a:r>
              <a:rPr lang="en-US" sz="1500" dirty="0" err="1">
                <a:solidFill>
                  <a:srgbClr val="000000"/>
                </a:solidFill>
                <a:latin typeface="Arial" panose="020B0604020202020204" pitchFamily="34" charset="0"/>
              </a:rPr>
              <a:t>Bootcamp</a:t>
            </a:r>
            <a:r>
              <a:rPr lang="en-US" sz="1500" dirty="0">
                <a:solidFill>
                  <a:srgbClr val="000000"/>
                </a:solidFill>
                <a:latin typeface="Arial" panose="020B0604020202020204" pitchFamily="34" charset="0"/>
              </a:rPr>
              <a:t> </a:t>
            </a:r>
          </a:p>
          <a:p>
            <a:r>
              <a:rPr lang="en-US" sz="1500" dirty="0">
                <a:solidFill>
                  <a:srgbClr val="000000"/>
                </a:solidFill>
                <a:latin typeface="Arial" panose="020B0604020202020204" pitchFamily="34" charset="0"/>
              </a:rPr>
              <a:t>9:00-2:00 | 270 MB </a:t>
            </a:r>
            <a:br>
              <a:rPr lang="en-US" sz="1500" dirty="0">
                <a:solidFill>
                  <a:srgbClr val="000000"/>
                </a:solidFill>
                <a:latin typeface="Arial" panose="020B0604020202020204" pitchFamily="34" charset="0"/>
              </a:rPr>
            </a:br>
            <a:endParaRPr lang="en-US" sz="1500" dirty="0">
              <a:solidFill>
                <a:srgbClr val="000000"/>
              </a:solidFill>
              <a:latin typeface="Arial" panose="020B0604020202020204" pitchFamily="34" charset="0"/>
            </a:endParaRPr>
          </a:p>
          <a:p>
            <a:r>
              <a:rPr lang="en-US" sz="1500" b="1" dirty="0">
                <a:solidFill>
                  <a:srgbClr val="000000"/>
                </a:solidFill>
                <a:latin typeface="Arial" panose="020B0604020202020204" pitchFamily="34" charset="0"/>
              </a:rPr>
              <a:t>June 10-11 </a:t>
            </a:r>
            <a:endParaRPr lang="en-US" sz="1500" dirty="0">
              <a:solidFill>
                <a:srgbClr val="000000"/>
              </a:solidFill>
              <a:latin typeface="Arial" panose="020B0604020202020204" pitchFamily="34" charset="0"/>
            </a:endParaRPr>
          </a:p>
          <a:p>
            <a:r>
              <a:rPr lang="en-US" sz="1500" dirty="0">
                <a:solidFill>
                  <a:srgbClr val="000000"/>
                </a:solidFill>
                <a:latin typeface="Arial" panose="020B0604020202020204" pitchFamily="34" charset="0"/>
              </a:rPr>
              <a:t>Grad Student </a:t>
            </a:r>
            <a:r>
              <a:rPr lang="en-US" sz="1500" dirty="0" err="1">
                <a:solidFill>
                  <a:srgbClr val="000000"/>
                </a:solidFill>
                <a:latin typeface="Arial" panose="020B0604020202020204" pitchFamily="34" charset="0"/>
              </a:rPr>
              <a:t>Bootcamp</a:t>
            </a:r>
            <a:r>
              <a:rPr lang="en-US" sz="1500" dirty="0">
                <a:solidFill>
                  <a:srgbClr val="000000"/>
                </a:solidFill>
                <a:latin typeface="Arial" panose="020B0604020202020204" pitchFamily="34" charset="0"/>
              </a:rPr>
              <a:t> </a:t>
            </a:r>
          </a:p>
          <a:p>
            <a:r>
              <a:rPr lang="en-US" sz="1500" dirty="0">
                <a:solidFill>
                  <a:srgbClr val="000000"/>
                </a:solidFill>
                <a:latin typeface="Arial" panose="020B0604020202020204" pitchFamily="34" charset="0"/>
              </a:rPr>
              <a:t>9:00-2:00 | 270 MB </a:t>
            </a:r>
            <a:endParaRPr lang="en-US" sz="1500" dirty="0"/>
          </a:p>
        </p:txBody>
      </p:sp>
      <p:sp>
        <p:nvSpPr>
          <p:cNvPr id="6" name="Rectangle 5"/>
          <p:cNvSpPr/>
          <p:nvPr/>
        </p:nvSpPr>
        <p:spPr>
          <a:xfrm>
            <a:off x="551159" y="5847298"/>
            <a:ext cx="7907312" cy="923330"/>
          </a:xfrm>
          <a:prstGeom prst="rect">
            <a:avLst/>
          </a:prstGeom>
        </p:spPr>
        <p:txBody>
          <a:bodyPr wrap="square">
            <a:spAutoFit/>
          </a:bodyPr>
          <a:lstStyle/>
          <a:p>
            <a:endParaRPr lang="en-US" dirty="0">
              <a:solidFill>
                <a:srgbClr val="000000"/>
              </a:solidFill>
              <a:latin typeface="Calibri" panose="020F0502020204030204" pitchFamily="34" charset="0"/>
            </a:endParaRPr>
          </a:p>
          <a:p>
            <a:r>
              <a:rPr lang="en-US" dirty="0">
                <a:solidFill>
                  <a:srgbClr val="000000"/>
                </a:solidFill>
                <a:latin typeface="Calibri" panose="020F0502020204030204" pitchFamily="34" charset="0"/>
              </a:rPr>
              <a:t> </a:t>
            </a:r>
          </a:p>
          <a:p>
            <a:r>
              <a:rPr lang="en-US" sz="1600" dirty="0">
                <a:solidFill>
                  <a:srgbClr val="000000"/>
                </a:solidFill>
                <a:latin typeface="Calibri" panose="020F0502020204030204" pitchFamily="34" charset="0"/>
              </a:rPr>
              <a:t>*Dates may change - stay up to date at researchdevelopment.byu.edu </a:t>
            </a:r>
            <a:endParaRPr lang="en-US" sz="1600" dirty="0"/>
          </a:p>
        </p:txBody>
      </p:sp>
    </p:spTree>
    <p:extLst>
      <p:ext uri="{BB962C8B-B14F-4D97-AF65-F5344CB8AC3E}">
        <p14:creationId xmlns:p14="http://schemas.microsoft.com/office/powerpoint/2010/main" val="16892284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581306" y="230281"/>
            <a:ext cx="7987553" cy="1109382"/>
          </a:xfrm>
        </p:spPr>
        <p:txBody>
          <a:bodyPr>
            <a:normAutofit/>
          </a:bodyPr>
          <a:lstStyle/>
          <a:p>
            <a:r>
              <a:rPr lang="en-US" altLang="en-US" dirty="0">
                <a:solidFill>
                  <a:schemeClr val="tx1"/>
                </a:solidFill>
                <a:latin typeface="Calibri" charset="0"/>
                <a:cs typeface="Calibri" charset="0"/>
              </a:rPr>
              <a:t>Research Development Support</a:t>
            </a:r>
          </a:p>
        </p:txBody>
      </p:sp>
      <p:sp>
        <p:nvSpPr>
          <p:cNvPr id="2" name="Slide Number Placeholder 1"/>
          <p:cNvSpPr>
            <a:spLocks noGrp="1"/>
          </p:cNvSpPr>
          <p:nvPr>
            <p:ph type="sldNum" sz="quarter" idx="12"/>
          </p:nvPr>
        </p:nvSpPr>
        <p:spPr>
          <a:xfrm>
            <a:off x="6573846" y="6412455"/>
            <a:ext cx="1996888" cy="354386"/>
          </a:xfrm>
        </p:spPr>
        <p:txBody>
          <a:bodyPr/>
          <a:lstStyle/>
          <a:p>
            <a:pPr>
              <a:defRPr/>
            </a:pPr>
            <a:fld id="{C21D2420-0475-E647-B66E-1D00EAC627A6}" type="slidenum">
              <a:rPr lang="en-US" altLang="en-US" smtClean="0"/>
              <a:pPr>
                <a:defRPr/>
              </a:pPr>
              <a:t>2</a:t>
            </a:fld>
            <a:endParaRPr lang="en-US" altLang="en-US" dirty="0"/>
          </a:p>
        </p:txBody>
      </p:sp>
      <p:pic>
        <p:nvPicPr>
          <p:cNvPr id="18435" name="Picture 6" descr="1506-21 Kellems, Kristen 4.jpeg"/>
          <p:cNvPicPr>
            <a:picLocks noChangeAspect="1"/>
          </p:cNvPicPr>
          <p:nvPr/>
        </p:nvPicPr>
        <p:blipFill>
          <a:blip r:embed="rId2" cstate="email">
            <a:extLst>
              <a:ext uri="{BEBA8EAE-BF5A-486C-A8C5-ECC9F3942E4B}">
                <a14:imgProps xmlns:a14="http://schemas.microsoft.com/office/drawing/2010/main">
                  <a14:imgLayer r:embed="rId3">
                    <a14:imgEffect>
                      <a14:brightnessContrast bright="15000"/>
                    </a14:imgEffect>
                  </a14:imgLayer>
                </a14:imgProps>
              </a:ext>
              <a:ext uri="{28A0092B-C50C-407E-A947-70E740481C1C}">
                <a14:useLocalDpi xmlns:a14="http://schemas.microsoft.com/office/drawing/2010/main" val="0"/>
              </a:ext>
            </a:extLst>
          </a:blip>
          <a:srcRect/>
          <a:stretch>
            <a:fillRect/>
          </a:stretch>
        </p:blipFill>
        <p:spPr bwMode="auto">
          <a:xfrm>
            <a:off x="1222282" y="1429770"/>
            <a:ext cx="967628" cy="135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6" name="Picture 7" descr="conrad.jpg"/>
          <p:cNvPicPr>
            <a:picLocks noChangeAspect="1"/>
          </p:cNvPicPr>
          <p:nvPr/>
        </p:nvPicPr>
        <p:blipFill>
          <a:blip r:embed="rId4" cstate="email">
            <a:extLst>
              <a:ext uri="{BEBA8EAE-BF5A-486C-A8C5-ECC9F3942E4B}">
                <a14:imgProps xmlns:a14="http://schemas.microsoft.com/office/drawing/2010/main">
                  <a14:imgLayer r:embed="rId5">
                    <a14:imgEffect>
                      <a14:brightnessContrast bright="15000"/>
                    </a14:imgEffect>
                  </a14:imgLayer>
                </a14:imgProps>
              </a:ext>
              <a:ext uri="{28A0092B-C50C-407E-A947-70E740481C1C}">
                <a14:useLocalDpi xmlns:a14="http://schemas.microsoft.com/office/drawing/2010/main" val="0"/>
              </a:ext>
            </a:extLst>
          </a:blip>
          <a:srcRect/>
          <a:stretch>
            <a:fillRect/>
          </a:stretch>
        </p:blipFill>
        <p:spPr bwMode="auto">
          <a:xfrm>
            <a:off x="4575082" y="1405118"/>
            <a:ext cx="947598" cy="1325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8"/>
          <p:cNvSpPr txBox="1">
            <a:spLocks noChangeArrowheads="1"/>
          </p:cNvSpPr>
          <p:nvPr/>
        </p:nvSpPr>
        <p:spPr bwMode="auto">
          <a:xfrm>
            <a:off x="2405623" y="1386628"/>
            <a:ext cx="2141725" cy="1347292"/>
          </a:xfrm>
          <a:prstGeom prst="rect">
            <a:avLst/>
          </a:prstGeom>
          <a:noFill/>
          <a:ln>
            <a:noFill/>
          </a:ln>
          <a:extLst>
            <a:ext uri="{909E8E84-426E-40dd-AFC4-6F175D3DCCD1}"/>
            <a:ext uri="{91240B29-F687-4f45-9708-019B960494DF}"/>
          </a:extLst>
        </p:spPr>
        <p:txBody>
          <a:bodyPr>
            <a:spAutoFit/>
          </a:bodyPr>
          <a:lstStyle>
            <a:lvl1pPr>
              <a:defRPr sz="2400">
                <a:solidFill>
                  <a:schemeClr val="tx1"/>
                </a:solidFill>
                <a:latin typeface="Gill Sans MT" charset="0"/>
                <a:ea typeface="ＭＳ Ｐゴシック" charset="0"/>
                <a:cs typeface="ＭＳ Ｐゴシック" charset="0"/>
              </a:defRPr>
            </a:lvl1pPr>
            <a:lvl2pPr marL="742950" indent="-285750">
              <a:defRPr sz="2400">
                <a:solidFill>
                  <a:schemeClr val="tx1"/>
                </a:solidFill>
                <a:latin typeface="Gill Sans MT" charset="0"/>
                <a:ea typeface="ＭＳ Ｐゴシック" charset="0"/>
              </a:defRPr>
            </a:lvl2pPr>
            <a:lvl3pPr marL="1143000" indent="-228600">
              <a:defRPr sz="2400">
                <a:solidFill>
                  <a:schemeClr val="tx1"/>
                </a:solidFill>
                <a:latin typeface="Gill Sans MT" charset="0"/>
                <a:ea typeface="ＭＳ Ｐゴシック" charset="0"/>
              </a:defRPr>
            </a:lvl3pPr>
            <a:lvl4pPr marL="1600200" indent="-228600">
              <a:defRPr sz="2400">
                <a:solidFill>
                  <a:schemeClr val="tx1"/>
                </a:solidFill>
                <a:latin typeface="Gill Sans MT" charset="0"/>
                <a:ea typeface="ＭＳ Ｐゴシック" charset="0"/>
              </a:defRPr>
            </a:lvl4pPr>
            <a:lvl5pPr marL="2057400" indent="-228600">
              <a:defRPr sz="2400">
                <a:solidFill>
                  <a:schemeClr val="tx1"/>
                </a:solidFill>
                <a:latin typeface="Gill Sans MT" charset="0"/>
                <a:ea typeface="ＭＳ Ｐゴシック" charset="0"/>
              </a:defRPr>
            </a:lvl5pPr>
            <a:lvl6pPr marL="2514600" indent="-228600" eaLnBrk="0" fontAlgn="base" hangingPunct="0">
              <a:spcBef>
                <a:spcPct val="0"/>
              </a:spcBef>
              <a:spcAft>
                <a:spcPct val="0"/>
              </a:spcAft>
              <a:defRPr sz="2400">
                <a:solidFill>
                  <a:schemeClr val="tx1"/>
                </a:solidFill>
                <a:latin typeface="Gill Sans MT" charset="0"/>
                <a:ea typeface="ＭＳ Ｐゴシック" charset="0"/>
              </a:defRPr>
            </a:lvl6pPr>
            <a:lvl7pPr marL="2971800" indent="-228600" eaLnBrk="0" fontAlgn="base" hangingPunct="0">
              <a:spcBef>
                <a:spcPct val="0"/>
              </a:spcBef>
              <a:spcAft>
                <a:spcPct val="0"/>
              </a:spcAft>
              <a:defRPr sz="2400">
                <a:solidFill>
                  <a:schemeClr val="tx1"/>
                </a:solidFill>
                <a:latin typeface="Gill Sans MT" charset="0"/>
                <a:ea typeface="ＭＳ Ｐゴシック" charset="0"/>
              </a:defRPr>
            </a:lvl7pPr>
            <a:lvl8pPr marL="3429000" indent="-228600" eaLnBrk="0" fontAlgn="base" hangingPunct="0">
              <a:spcBef>
                <a:spcPct val="0"/>
              </a:spcBef>
              <a:spcAft>
                <a:spcPct val="0"/>
              </a:spcAft>
              <a:defRPr sz="2400">
                <a:solidFill>
                  <a:schemeClr val="tx1"/>
                </a:solidFill>
                <a:latin typeface="Gill Sans MT" charset="0"/>
                <a:ea typeface="ＭＳ Ｐゴシック" charset="0"/>
              </a:defRPr>
            </a:lvl8pPr>
            <a:lvl9pPr marL="3886200" indent="-228600" eaLnBrk="0" fontAlgn="base" hangingPunct="0">
              <a:spcBef>
                <a:spcPct val="0"/>
              </a:spcBef>
              <a:spcAft>
                <a:spcPct val="0"/>
              </a:spcAft>
              <a:defRPr sz="2400">
                <a:solidFill>
                  <a:schemeClr val="tx1"/>
                </a:solidFill>
                <a:latin typeface="Gill Sans MT" charset="0"/>
                <a:ea typeface="ＭＳ Ｐゴシック" charset="0"/>
              </a:defRPr>
            </a:lvl9pPr>
          </a:lstStyle>
          <a:p>
            <a:pPr>
              <a:defRPr/>
            </a:pPr>
            <a:r>
              <a:rPr lang="en-US" sz="1359" b="1" dirty="0">
                <a:latin typeface="+mj-lt"/>
              </a:rPr>
              <a:t>Kristen Clarke Kellems</a:t>
            </a:r>
          </a:p>
          <a:p>
            <a:pPr>
              <a:defRPr/>
            </a:pPr>
            <a:r>
              <a:rPr lang="en-US" sz="1359" i="1" dirty="0">
                <a:latin typeface="+mj-lt"/>
              </a:rPr>
              <a:t>FHSS Research  </a:t>
            </a:r>
            <a:br>
              <a:rPr lang="en-US" sz="1359" i="1" dirty="0">
                <a:latin typeface="+mj-lt"/>
              </a:rPr>
            </a:br>
            <a:r>
              <a:rPr lang="en-US" sz="1359" i="1" dirty="0">
                <a:latin typeface="+mj-lt"/>
              </a:rPr>
              <a:t>    Development </a:t>
            </a:r>
          </a:p>
          <a:p>
            <a:pPr>
              <a:defRPr/>
            </a:pPr>
            <a:r>
              <a:rPr lang="en-US" sz="1359" dirty="0">
                <a:latin typeface="+mj-lt"/>
              </a:rPr>
              <a:t>934 SWKT</a:t>
            </a:r>
          </a:p>
          <a:p>
            <a:pPr>
              <a:defRPr/>
            </a:pPr>
            <a:r>
              <a:rPr lang="en-US" sz="1359" dirty="0">
                <a:latin typeface="+mj-lt"/>
              </a:rPr>
              <a:t>Tel: 801-422-8967</a:t>
            </a:r>
          </a:p>
          <a:p>
            <a:pPr>
              <a:defRPr/>
            </a:pPr>
            <a:r>
              <a:rPr lang="en-US" sz="1359" dirty="0">
                <a:latin typeface="+mj-lt"/>
              </a:rPr>
              <a:t>Email: </a:t>
            </a:r>
            <a:r>
              <a:rPr lang="en-US" sz="1359" u="sng" dirty="0">
                <a:latin typeface="+mj-lt"/>
              </a:rPr>
              <a:t>fhssresdev@byu.edu</a:t>
            </a:r>
            <a:r>
              <a:rPr lang="en-US" sz="1359" u="sng" dirty="0">
                <a:solidFill>
                  <a:srgbClr val="0070C0"/>
                </a:solidFill>
                <a:latin typeface="+mj-lt"/>
              </a:rPr>
              <a:t>  </a:t>
            </a:r>
          </a:p>
        </p:txBody>
      </p:sp>
      <p:sp>
        <p:nvSpPr>
          <p:cNvPr id="18438" name="Rectangle 9"/>
          <p:cNvSpPr>
            <a:spLocks noChangeArrowheads="1"/>
          </p:cNvSpPr>
          <p:nvPr/>
        </p:nvSpPr>
        <p:spPr bwMode="auto">
          <a:xfrm>
            <a:off x="5739936" y="1408201"/>
            <a:ext cx="2582396" cy="1347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359" b="1" dirty="0">
                <a:latin typeface="+mj-lt"/>
                <a:ea typeface="ＭＳ Ｐゴシック" charset="0"/>
                <a:cs typeface="ＭＳ Ｐゴシック" charset="0"/>
              </a:rPr>
              <a:t>Conrad Monson</a:t>
            </a:r>
          </a:p>
          <a:p>
            <a:r>
              <a:rPr lang="en-US" altLang="en-US" sz="1359" i="1" dirty="0">
                <a:latin typeface="+mj-lt"/>
                <a:ea typeface="ＭＳ Ｐゴシック" charset="0"/>
                <a:cs typeface="ＭＳ Ｐゴシック" charset="0"/>
              </a:rPr>
              <a:t>STEM Research </a:t>
            </a:r>
            <a:br>
              <a:rPr lang="en-US" altLang="en-US" sz="1359" i="1" dirty="0">
                <a:latin typeface="+mj-lt"/>
                <a:ea typeface="ＭＳ Ｐゴシック" charset="0"/>
                <a:cs typeface="ＭＳ Ｐゴシック" charset="0"/>
              </a:rPr>
            </a:br>
            <a:r>
              <a:rPr lang="en-US" altLang="en-US" sz="1359" i="1" dirty="0">
                <a:latin typeface="+mj-lt"/>
                <a:ea typeface="ＭＳ Ｐゴシック" charset="0"/>
                <a:cs typeface="ＭＳ Ｐゴシック" charset="0"/>
              </a:rPr>
              <a:t>    Development </a:t>
            </a:r>
          </a:p>
          <a:p>
            <a:r>
              <a:rPr lang="en-US" altLang="en-US" sz="1359" dirty="0">
                <a:latin typeface="+mj-lt"/>
                <a:ea typeface="ＭＳ Ｐゴシック" charset="0"/>
                <a:cs typeface="ＭＳ Ｐゴシック" charset="0"/>
              </a:rPr>
              <a:t>275 McDonald Building</a:t>
            </a:r>
          </a:p>
          <a:p>
            <a:r>
              <a:rPr lang="en-US" altLang="en-US" sz="1359" dirty="0">
                <a:latin typeface="+mj-lt"/>
                <a:ea typeface="ＭＳ Ｐゴシック" charset="0"/>
                <a:cs typeface="ＭＳ Ｐゴシック" charset="0"/>
              </a:rPr>
              <a:t>Tel: 801-422-7722</a:t>
            </a:r>
          </a:p>
          <a:p>
            <a:r>
              <a:rPr lang="en-US" altLang="en-US" sz="1359" dirty="0">
                <a:latin typeface="+mj-lt"/>
                <a:ea typeface="ＭＳ Ｐゴシック" charset="0"/>
                <a:cs typeface="ＭＳ Ｐゴシック" charset="0"/>
              </a:rPr>
              <a:t>Email: conrad_monson@byu.edu  </a:t>
            </a:r>
          </a:p>
        </p:txBody>
      </p:sp>
      <p:sp>
        <p:nvSpPr>
          <p:cNvPr id="18440" name="Rectangle 9"/>
          <p:cNvSpPr>
            <a:spLocks noChangeArrowheads="1"/>
          </p:cNvSpPr>
          <p:nvPr/>
        </p:nvSpPr>
        <p:spPr bwMode="auto">
          <a:xfrm>
            <a:off x="5739935" y="4513847"/>
            <a:ext cx="2546958" cy="1347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359" b="1" dirty="0">
                <a:latin typeface="+mj-lt"/>
              </a:rPr>
              <a:t>Kaylie </a:t>
            </a:r>
            <a:r>
              <a:rPr lang="en-US" altLang="en-US" sz="1359" b="1" dirty="0" err="1">
                <a:latin typeface="+mj-lt"/>
              </a:rPr>
              <a:t>Winterton</a:t>
            </a:r>
            <a:endParaRPr lang="en-US" altLang="en-US" sz="1359" b="1" dirty="0">
              <a:latin typeface="+mj-lt"/>
            </a:endParaRPr>
          </a:p>
          <a:p>
            <a:r>
              <a:rPr lang="en-US" altLang="en-US" sz="1359" i="1" dirty="0">
                <a:latin typeface="+mj-lt"/>
              </a:rPr>
              <a:t>Research Development    </a:t>
            </a:r>
            <a:br>
              <a:rPr lang="en-US" altLang="en-US" sz="1359" i="1" dirty="0">
                <a:latin typeface="+mj-lt"/>
              </a:rPr>
            </a:br>
            <a:r>
              <a:rPr lang="en-US" altLang="en-US" sz="1359" i="1" dirty="0">
                <a:latin typeface="+mj-lt"/>
              </a:rPr>
              <a:t>    Administrator</a:t>
            </a:r>
          </a:p>
          <a:p>
            <a:r>
              <a:rPr lang="en-US" altLang="en-US" sz="1359" dirty="0">
                <a:latin typeface="+mj-lt"/>
              </a:rPr>
              <a:t>269 McDonald Building</a:t>
            </a:r>
          </a:p>
          <a:p>
            <a:r>
              <a:rPr lang="en-US" altLang="en-US" sz="1359" dirty="0">
                <a:latin typeface="+mj-lt"/>
              </a:rPr>
              <a:t>Tel: 801-422-0132</a:t>
            </a:r>
          </a:p>
          <a:p>
            <a:r>
              <a:rPr lang="en-US" altLang="en-US" sz="1359" dirty="0">
                <a:latin typeface="+mj-lt"/>
              </a:rPr>
              <a:t>Email: </a:t>
            </a:r>
            <a:r>
              <a:rPr lang="en-US" altLang="en-US" sz="1359" u="sng" dirty="0" err="1">
                <a:latin typeface="+mj-lt"/>
              </a:rPr>
              <a:t>rdadmin@byu.edu</a:t>
            </a:r>
            <a:r>
              <a:rPr lang="en-US" altLang="en-US" sz="1359" u="sng" dirty="0">
                <a:latin typeface="+mj-lt"/>
              </a:rPr>
              <a:t> </a:t>
            </a:r>
          </a:p>
        </p:txBody>
      </p:sp>
      <p:sp>
        <p:nvSpPr>
          <p:cNvPr id="18441" name="Rectangle 12"/>
          <p:cNvSpPr>
            <a:spLocks noChangeArrowheads="1"/>
          </p:cNvSpPr>
          <p:nvPr/>
        </p:nvSpPr>
        <p:spPr bwMode="auto">
          <a:xfrm>
            <a:off x="2353236" y="4434349"/>
            <a:ext cx="2676386" cy="1347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359" b="1" dirty="0">
                <a:latin typeface="+mj-lt"/>
                <a:ea typeface="ＭＳ Ｐゴシック" charset="0"/>
                <a:cs typeface="ＭＳ Ｐゴシック" charset="0"/>
              </a:rPr>
              <a:t>Jon Balzotti</a:t>
            </a:r>
          </a:p>
          <a:p>
            <a:r>
              <a:rPr lang="en-US" altLang="en-US" sz="1359" i="1" dirty="0">
                <a:latin typeface="+mj-lt"/>
                <a:ea typeface="ＭＳ Ｐゴシック" charset="0"/>
                <a:cs typeface="ＭＳ Ｐゴシック" charset="0"/>
              </a:rPr>
              <a:t>English Department Faculty</a:t>
            </a:r>
            <a:br>
              <a:rPr lang="en-US" altLang="en-US" sz="1359" i="1" dirty="0">
                <a:latin typeface="+mj-lt"/>
                <a:ea typeface="ＭＳ Ｐゴシック" charset="0"/>
                <a:cs typeface="ＭＳ Ｐゴシック" charset="0"/>
              </a:rPr>
            </a:br>
            <a:r>
              <a:rPr lang="en-US" altLang="en-US" sz="1359" i="1" dirty="0">
                <a:latin typeface="+mj-lt"/>
                <a:ea typeface="ＭＳ Ｐゴシック" charset="0"/>
                <a:cs typeface="ＭＳ Ｐゴシック" charset="0"/>
              </a:rPr>
              <a:t>College of Humanities</a:t>
            </a:r>
          </a:p>
          <a:p>
            <a:r>
              <a:rPr lang="en-US" altLang="en-US" sz="1359" dirty="0">
                <a:latin typeface="+mj-lt"/>
                <a:ea typeface="ＭＳ Ｐゴシック" charset="0"/>
                <a:cs typeface="ＭＳ Ｐゴシック" charset="0"/>
              </a:rPr>
              <a:t>4127 JFSB </a:t>
            </a:r>
          </a:p>
          <a:p>
            <a:r>
              <a:rPr lang="en-US" altLang="en-US" sz="1359" dirty="0">
                <a:latin typeface="+mj-lt"/>
                <a:ea typeface="ＭＳ Ｐゴシック" charset="0"/>
                <a:cs typeface="ＭＳ Ｐゴシック" charset="0"/>
              </a:rPr>
              <a:t>Tel: (801) 422-2440	 </a:t>
            </a:r>
          </a:p>
          <a:p>
            <a:r>
              <a:rPr lang="en-US" altLang="en-US" sz="1359" dirty="0">
                <a:latin typeface="+mj-lt"/>
                <a:ea typeface="ＭＳ Ｐゴシック" charset="0"/>
                <a:cs typeface="ＭＳ Ｐゴシック" charset="0"/>
              </a:rPr>
              <a:t>jonathan_balzotti@byu.edu  </a:t>
            </a:r>
          </a:p>
        </p:txBody>
      </p:sp>
      <p:pic>
        <p:nvPicPr>
          <p:cNvPr id="18442" name="Picture 2" descr="http://english.byu.edu/sites/default/files/styles/square_-_185px/public/images/users/balzotti_jon.jpg?itok=O10XsFXv&amp;timestamp=1442252579"/>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1222282" y="4506767"/>
            <a:ext cx="967628" cy="1055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3" name="Picture 10"/>
          <p:cNvPicPr>
            <a:picLocks noChangeAspect="1"/>
          </p:cNvPicPr>
          <p:nvPr/>
        </p:nvPicPr>
        <p:blipFill>
          <a:blip r:embed="rId7" cstate="email">
            <a:extLst>
              <a:ext uri="{28A0092B-C50C-407E-A947-70E740481C1C}">
                <a14:useLocalDpi xmlns:a14="http://schemas.microsoft.com/office/drawing/2010/main" val="0"/>
              </a:ext>
            </a:extLst>
          </a:blip>
          <a:srcRect t="-3796" r="8923" b="15916"/>
          <a:stretch>
            <a:fillRect/>
          </a:stretch>
        </p:blipFill>
        <p:spPr bwMode="auto">
          <a:xfrm>
            <a:off x="1245396" y="2881212"/>
            <a:ext cx="944516" cy="1268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8"/>
          <p:cNvSpPr txBox="1">
            <a:spLocks noChangeArrowheads="1"/>
          </p:cNvSpPr>
          <p:nvPr/>
        </p:nvSpPr>
        <p:spPr bwMode="auto">
          <a:xfrm>
            <a:off x="2353236" y="2859169"/>
            <a:ext cx="2221846" cy="1556452"/>
          </a:xfrm>
          <a:prstGeom prst="rect">
            <a:avLst/>
          </a:prstGeom>
          <a:noFill/>
          <a:ln>
            <a:noFill/>
          </a:ln>
          <a:extLst>
            <a:ext uri="{909E8E84-426E-40dd-AFC4-6F175D3DCCD1}"/>
            <a:ext uri="{91240B29-F687-4f45-9708-019B960494DF}"/>
          </a:extLst>
        </p:spPr>
        <p:txBody>
          <a:bodyPr wrap="square">
            <a:spAutoFit/>
          </a:bodyPr>
          <a:lstStyle>
            <a:lvl1pPr>
              <a:defRPr sz="2400">
                <a:solidFill>
                  <a:schemeClr val="tx1"/>
                </a:solidFill>
                <a:latin typeface="Gill Sans MT" charset="0"/>
                <a:ea typeface="ＭＳ Ｐゴシック" charset="0"/>
                <a:cs typeface="ＭＳ Ｐゴシック" charset="0"/>
              </a:defRPr>
            </a:lvl1pPr>
            <a:lvl2pPr marL="742950" indent="-285750">
              <a:defRPr sz="2400">
                <a:solidFill>
                  <a:schemeClr val="tx1"/>
                </a:solidFill>
                <a:latin typeface="Gill Sans MT" charset="0"/>
                <a:ea typeface="ＭＳ Ｐゴシック" charset="0"/>
              </a:defRPr>
            </a:lvl2pPr>
            <a:lvl3pPr marL="1143000" indent="-228600">
              <a:defRPr sz="2400">
                <a:solidFill>
                  <a:schemeClr val="tx1"/>
                </a:solidFill>
                <a:latin typeface="Gill Sans MT" charset="0"/>
                <a:ea typeface="ＭＳ Ｐゴシック" charset="0"/>
              </a:defRPr>
            </a:lvl3pPr>
            <a:lvl4pPr marL="1600200" indent="-228600">
              <a:defRPr sz="2400">
                <a:solidFill>
                  <a:schemeClr val="tx1"/>
                </a:solidFill>
                <a:latin typeface="Gill Sans MT" charset="0"/>
                <a:ea typeface="ＭＳ Ｐゴシック" charset="0"/>
              </a:defRPr>
            </a:lvl4pPr>
            <a:lvl5pPr marL="2057400" indent="-228600">
              <a:defRPr sz="2400">
                <a:solidFill>
                  <a:schemeClr val="tx1"/>
                </a:solidFill>
                <a:latin typeface="Gill Sans MT" charset="0"/>
                <a:ea typeface="ＭＳ Ｐゴシック" charset="0"/>
              </a:defRPr>
            </a:lvl5pPr>
            <a:lvl6pPr marL="2514600" indent="-228600" eaLnBrk="0" fontAlgn="base" hangingPunct="0">
              <a:spcBef>
                <a:spcPct val="0"/>
              </a:spcBef>
              <a:spcAft>
                <a:spcPct val="0"/>
              </a:spcAft>
              <a:defRPr sz="2400">
                <a:solidFill>
                  <a:schemeClr val="tx1"/>
                </a:solidFill>
                <a:latin typeface="Gill Sans MT" charset="0"/>
                <a:ea typeface="ＭＳ Ｐゴシック" charset="0"/>
              </a:defRPr>
            </a:lvl6pPr>
            <a:lvl7pPr marL="2971800" indent="-228600" eaLnBrk="0" fontAlgn="base" hangingPunct="0">
              <a:spcBef>
                <a:spcPct val="0"/>
              </a:spcBef>
              <a:spcAft>
                <a:spcPct val="0"/>
              </a:spcAft>
              <a:defRPr sz="2400">
                <a:solidFill>
                  <a:schemeClr val="tx1"/>
                </a:solidFill>
                <a:latin typeface="Gill Sans MT" charset="0"/>
                <a:ea typeface="ＭＳ Ｐゴシック" charset="0"/>
              </a:defRPr>
            </a:lvl7pPr>
            <a:lvl8pPr marL="3429000" indent="-228600" eaLnBrk="0" fontAlgn="base" hangingPunct="0">
              <a:spcBef>
                <a:spcPct val="0"/>
              </a:spcBef>
              <a:spcAft>
                <a:spcPct val="0"/>
              </a:spcAft>
              <a:defRPr sz="2400">
                <a:solidFill>
                  <a:schemeClr val="tx1"/>
                </a:solidFill>
                <a:latin typeface="Gill Sans MT" charset="0"/>
                <a:ea typeface="ＭＳ Ｐゴシック" charset="0"/>
              </a:defRPr>
            </a:lvl8pPr>
            <a:lvl9pPr marL="3886200" indent="-228600" eaLnBrk="0" fontAlgn="base" hangingPunct="0">
              <a:spcBef>
                <a:spcPct val="0"/>
              </a:spcBef>
              <a:spcAft>
                <a:spcPct val="0"/>
              </a:spcAft>
              <a:defRPr sz="2400">
                <a:solidFill>
                  <a:schemeClr val="tx1"/>
                </a:solidFill>
                <a:latin typeface="Gill Sans MT" charset="0"/>
                <a:ea typeface="ＭＳ Ｐゴシック" charset="0"/>
              </a:defRPr>
            </a:lvl9pPr>
          </a:lstStyle>
          <a:p>
            <a:pPr>
              <a:defRPr/>
            </a:pPr>
            <a:r>
              <a:rPr lang="en-US" sz="1359" b="1" dirty="0" err="1">
                <a:latin typeface="+mj-lt"/>
              </a:rPr>
              <a:t>Jaynie</a:t>
            </a:r>
            <a:r>
              <a:rPr lang="en-US" sz="1359" b="1" dirty="0">
                <a:latin typeface="+mj-lt"/>
              </a:rPr>
              <a:t> Mitchell</a:t>
            </a:r>
          </a:p>
          <a:p>
            <a:pPr>
              <a:defRPr/>
            </a:pPr>
            <a:r>
              <a:rPr lang="en-US" sz="1359" i="1" dirty="0">
                <a:latin typeface="+mj-lt"/>
              </a:rPr>
              <a:t>MSE Research </a:t>
            </a:r>
            <a:br>
              <a:rPr lang="en-US" sz="1359" i="1" dirty="0">
                <a:latin typeface="+mj-lt"/>
              </a:rPr>
            </a:br>
            <a:r>
              <a:rPr lang="en-US" sz="1359" i="1" dirty="0">
                <a:latin typeface="+mj-lt"/>
              </a:rPr>
              <a:t>    Development</a:t>
            </a:r>
          </a:p>
          <a:p>
            <a:pPr>
              <a:defRPr/>
            </a:pPr>
            <a:r>
              <a:rPr lang="en-US" sz="1359" dirty="0">
                <a:latin typeface="+mj-lt"/>
              </a:rPr>
              <a:t>306C MCKB </a:t>
            </a:r>
            <a:br>
              <a:rPr lang="en-US" sz="1359" dirty="0">
                <a:latin typeface="+mj-lt"/>
              </a:rPr>
            </a:br>
            <a:r>
              <a:rPr lang="en-US" sz="1359" dirty="0">
                <a:latin typeface="+mj-lt"/>
              </a:rPr>
              <a:t>Tel: 801-422-3067 </a:t>
            </a:r>
          </a:p>
          <a:p>
            <a:pPr>
              <a:defRPr/>
            </a:pPr>
            <a:r>
              <a:rPr lang="en-US" sz="1359" dirty="0">
                <a:latin typeface="+mj-lt"/>
              </a:rPr>
              <a:t>Email: </a:t>
            </a:r>
            <a:r>
              <a:rPr lang="en-US" sz="1359" u="sng" dirty="0">
                <a:latin typeface="+mj-lt"/>
              </a:rPr>
              <a:t>Jaynie@byu.edu</a:t>
            </a:r>
            <a:br>
              <a:rPr lang="en-US" sz="1359" u="sng" dirty="0">
                <a:latin typeface="+mj-lt"/>
              </a:rPr>
            </a:br>
            <a:r>
              <a:rPr lang="en-US" sz="1359" u="sng" dirty="0">
                <a:latin typeface="+mj-lt"/>
              </a:rPr>
              <a:t> </a:t>
            </a:r>
          </a:p>
        </p:txBody>
      </p:sp>
      <p:sp>
        <p:nvSpPr>
          <p:cNvPr id="14" name="Rectangle 9"/>
          <p:cNvSpPr>
            <a:spLocks noChangeArrowheads="1"/>
          </p:cNvSpPr>
          <p:nvPr/>
        </p:nvSpPr>
        <p:spPr bwMode="auto">
          <a:xfrm>
            <a:off x="5739935" y="2885598"/>
            <a:ext cx="3102581" cy="1347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359" b="1" dirty="0">
                <a:latin typeface="+mj-lt"/>
                <a:ea typeface="ＭＳ Ｐゴシック" charset="0"/>
                <a:cs typeface="ＭＳ Ｐゴシック" charset="0"/>
              </a:rPr>
              <a:t>Karen Hill</a:t>
            </a:r>
          </a:p>
          <a:p>
            <a:r>
              <a:rPr lang="en-US" altLang="en-US" sz="1359" i="1" dirty="0">
                <a:latin typeface="+mj-lt"/>
                <a:ea typeface="ＭＳ Ｐゴシック" charset="0"/>
                <a:cs typeface="ＭＳ Ｐゴシック" charset="0"/>
              </a:rPr>
              <a:t>BYU Law Grants and Partnerships  </a:t>
            </a:r>
            <a:br>
              <a:rPr lang="en-US" altLang="en-US" sz="1359" i="1" dirty="0">
                <a:latin typeface="+mj-lt"/>
                <a:ea typeface="ＭＳ Ｐゴシック" charset="0"/>
                <a:cs typeface="ＭＳ Ｐゴシック" charset="0"/>
              </a:rPr>
            </a:br>
            <a:r>
              <a:rPr lang="en-US" altLang="en-US" sz="1359" i="1" dirty="0">
                <a:latin typeface="+mj-lt"/>
                <a:ea typeface="ＭＳ Ｐゴシック" charset="0"/>
                <a:cs typeface="ＭＳ Ｐゴシック" charset="0"/>
              </a:rPr>
              <a:t>    Manager     </a:t>
            </a:r>
            <a:br>
              <a:rPr lang="en-US" altLang="en-US" sz="1359" dirty="0">
                <a:latin typeface="+mj-lt"/>
                <a:ea typeface="ＭＳ Ｐゴシック" charset="0"/>
                <a:cs typeface="ＭＳ Ｐゴシック" charset="0"/>
              </a:rPr>
            </a:br>
            <a:r>
              <a:rPr lang="en-US" altLang="en-US" sz="1359" dirty="0">
                <a:latin typeface="+mj-lt"/>
                <a:ea typeface="ＭＳ Ｐゴシック" charset="0"/>
                <a:cs typeface="ＭＳ Ｐゴシック" charset="0"/>
              </a:rPr>
              <a:t>445 JRCB </a:t>
            </a:r>
          </a:p>
          <a:p>
            <a:r>
              <a:rPr lang="en-US" altLang="en-US" sz="1359" dirty="0">
                <a:latin typeface="+mj-lt"/>
                <a:ea typeface="ＭＳ Ｐゴシック" charset="0"/>
                <a:cs typeface="ＭＳ Ｐゴシック" charset="0"/>
              </a:rPr>
              <a:t>Tel: </a:t>
            </a:r>
            <a:r>
              <a:rPr lang="en-US" sz="1359" dirty="0">
                <a:latin typeface="+mj-lt"/>
                <a:ea typeface="ＭＳ Ｐゴシック" charset="0"/>
                <a:cs typeface="ＭＳ Ｐゴシック" charset="0"/>
              </a:rPr>
              <a:t>801-422-2684</a:t>
            </a:r>
            <a:endParaRPr lang="en-US" altLang="en-US" sz="1359" dirty="0">
              <a:latin typeface="+mj-lt"/>
              <a:ea typeface="ＭＳ Ｐゴシック" charset="0"/>
              <a:cs typeface="ＭＳ Ｐゴシック" charset="0"/>
            </a:endParaRPr>
          </a:p>
          <a:p>
            <a:r>
              <a:rPr lang="en-US" altLang="en-US" sz="1359" dirty="0">
                <a:latin typeface="+mj-lt"/>
                <a:ea typeface="ＭＳ Ｐゴシック" charset="0"/>
                <a:cs typeface="ＭＳ Ｐゴシック" charset="0"/>
              </a:rPr>
              <a:t>Email: hillk@byu.edu  </a:t>
            </a:r>
          </a:p>
        </p:txBody>
      </p:sp>
      <p:pic>
        <p:nvPicPr>
          <p:cNvPr id="1026" name="Picture 2" descr="Inline image 1"/>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575083" y="2931675"/>
            <a:ext cx="959921" cy="1301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rotWithShape="1">
          <a:blip r:embed="rId9" cstate="print">
            <a:extLst>
              <a:ext uri="{28A0092B-C50C-407E-A947-70E740481C1C}">
                <a14:useLocalDpi xmlns:a14="http://schemas.microsoft.com/office/drawing/2010/main" val="0"/>
              </a:ext>
            </a:extLst>
          </a:blip>
          <a:srcRect l="10632" r="11053"/>
          <a:stretch/>
        </p:blipFill>
        <p:spPr>
          <a:xfrm>
            <a:off x="4575082" y="4582493"/>
            <a:ext cx="947598" cy="1209998"/>
          </a:xfrm>
          <a:prstGeom prst="rect">
            <a:avLst/>
          </a:prstGeom>
        </p:spPr>
      </p:pic>
    </p:spTree>
    <p:extLst>
      <p:ext uri="{BB962C8B-B14F-4D97-AF65-F5344CB8AC3E}">
        <p14:creationId xmlns:p14="http://schemas.microsoft.com/office/powerpoint/2010/main" val="11013929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Agenda</a:t>
            </a:r>
          </a:p>
        </p:txBody>
      </p:sp>
      <p:sp>
        <p:nvSpPr>
          <p:cNvPr id="3" name="Content Placeholder 2"/>
          <p:cNvSpPr>
            <a:spLocks noGrp="1"/>
          </p:cNvSpPr>
          <p:nvPr>
            <p:ph idx="1"/>
          </p:nvPr>
        </p:nvSpPr>
        <p:spPr>
          <a:xfrm>
            <a:off x="628650" y="1825625"/>
            <a:ext cx="5989864" cy="4351338"/>
          </a:xfrm>
        </p:spPr>
        <p:txBody>
          <a:bodyPr>
            <a:normAutofit/>
          </a:bodyPr>
          <a:lstStyle/>
          <a:p>
            <a:r>
              <a:rPr lang="en-US" sz="2800" dirty="0"/>
              <a:t>Introductions</a:t>
            </a:r>
          </a:p>
          <a:p>
            <a:r>
              <a:rPr lang="en-US" sz="2800" dirty="0"/>
              <a:t>Presentation by Michael Whiting</a:t>
            </a:r>
          </a:p>
          <a:p>
            <a:r>
              <a:rPr lang="en-US" sz="2800" dirty="0"/>
              <a:t>“Panel” discussion</a:t>
            </a:r>
          </a:p>
        </p:txBody>
      </p:sp>
    </p:spTree>
    <p:extLst>
      <p:ext uri="{BB962C8B-B14F-4D97-AF65-F5344CB8AC3E}">
        <p14:creationId xmlns:p14="http://schemas.microsoft.com/office/powerpoint/2010/main" val="42381683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srcRect l="27847" t="14591" r="26424" b="28755"/>
          <a:stretch/>
        </p:blipFill>
        <p:spPr>
          <a:xfrm>
            <a:off x="561975" y="0"/>
            <a:ext cx="8245643" cy="6384758"/>
          </a:xfrm>
          <a:prstGeom prst="rect">
            <a:avLst/>
          </a:prstGeom>
          <a:ln w="12700">
            <a:solidFill>
              <a:schemeClr val="bg2">
                <a:lumMod val="75000"/>
              </a:schemeClr>
            </a:solidFill>
          </a:ln>
        </p:spPr>
      </p:pic>
    </p:spTree>
    <p:extLst>
      <p:ext uri="{BB962C8B-B14F-4D97-AF65-F5344CB8AC3E}">
        <p14:creationId xmlns:p14="http://schemas.microsoft.com/office/powerpoint/2010/main" val="37643516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26736" t="26296" r="27708" b="11975"/>
          <a:stretch/>
        </p:blipFill>
        <p:spPr>
          <a:xfrm>
            <a:off x="330200" y="228600"/>
            <a:ext cx="8331200" cy="6350000"/>
          </a:xfrm>
          <a:prstGeom prst="rect">
            <a:avLst/>
          </a:prstGeom>
        </p:spPr>
      </p:pic>
    </p:spTree>
    <p:extLst>
      <p:ext uri="{BB962C8B-B14F-4D97-AF65-F5344CB8AC3E}">
        <p14:creationId xmlns:p14="http://schemas.microsoft.com/office/powerpoint/2010/main" val="34878160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26736" t="18519" r="27847" b="19382"/>
          <a:stretch/>
        </p:blipFill>
        <p:spPr>
          <a:xfrm>
            <a:off x="317500" y="190500"/>
            <a:ext cx="8305800" cy="6388100"/>
          </a:xfrm>
          <a:prstGeom prst="rect">
            <a:avLst/>
          </a:prstGeom>
        </p:spPr>
      </p:pic>
    </p:spTree>
    <p:extLst>
      <p:ext uri="{BB962C8B-B14F-4D97-AF65-F5344CB8AC3E}">
        <p14:creationId xmlns:p14="http://schemas.microsoft.com/office/powerpoint/2010/main" val="7587097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srcRect l="27281" t="13403" r="23596" b="27509"/>
          <a:stretch/>
        </p:blipFill>
        <p:spPr>
          <a:xfrm>
            <a:off x="417094" y="355905"/>
            <a:ext cx="8149389" cy="6126595"/>
          </a:xfrm>
          <a:prstGeom prst="rect">
            <a:avLst/>
          </a:prstGeom>
          <a:ln w="28575">
            <a:solidFill>
              <a:schemeClr val="bg2">
                <a:lumMod val="75000"/>
              </a:schemeClr>
            </a:solidFill>
          </a:ln>
        </p:spPr>
      </p:pic>
      <p:sp>
        <p:nvSpPr>
          <p:cNvPr id="5" name="TextBox 4"/>
          <p:cNvSpPr txBox="1"/>
          <p:nvPr/>
        </p:nvSpPr>
        <p:spPr>
          <a:xfrm>
            <a:off x="5165558" y="2165684"/>
            <a:ext cx="3031958" cy="369332"/>
          </a:xfrm>
          <a:prstGeom prst="rect">
            <a:avLst/>
          </a:prstGeom>
          <a:noFill/>
        </p:spPr>
        <p:txBody>
          <a:bodyPr wrap="square" rtlCol="0">
            <a:spAutoFit/>
          </a:bodyPr>
          <a:lstStyle/>
          <a:p>
            <a:r>
              <a:rPr lang="en-US" dirty="0"/>
              <a:t>Budget for FY 2019 ~$8B</a:t>
            </a:r>
          </a:p>
        </p:txBody>
      </p:sp>
    </p:spTree>
    <p:extLst>
      <p:ext uri="{BB962C8B-B14F-4D97-AF65-F5344CB8AC3E}">
        <p14:creationId xmlns:p14="http://schemas.microsoft.com/office/powerpoint/2010/main" val="41073163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05782" y="1033041"/>
            <a:ext cx="4238620" cy="4326037"/>
          </a:xfrm>
        </p:spPr>
        <p:txBody>
          <a:bodyPr>
            <a:normAutofit/>
          </a:bodyPr>
          <a:lstStyle/>
          <a:p>
            <a:pPr marL="0" indent="0">
              <a:buNone/>
            </a:pPr>
            <a:r>
              <a:rPr lang="en-US" sz="1800" b="1" dirty="0"/>
              <a:t>Michael Whiting </a:t>
            </a:r>
            <a:r>
              <a:rPr lang="en-US" sz="1800" dirty="0"/>
              <a:t>is a Professor in Biological Sciences. His research uses genomic information to unravel patterns of insect diversification and evolution. Michael has received a National Science Foundation Career and other awards. He has been an NSF review panelist and an NSF Program Director in Systematics and Biodiversity Sciences.</a:t>
            </a:r>
          </a:p>
          <a:p>
            <a:pPr marL="0" indent="0">
              <a:buNone/>
            </a:pPr>
            <a:r>
              <a:rPr lang="en-US" sz="1800" dirty="0"/>
              <a:t>Michael received a B.S. in Zoology with emphasis in Entomology, Cum Laude, Brigham Young University in  1990 and a Ph.D. in Entomology from Cornell University in 1995</a:t>
            </a:r>
          </a:p>
          <a:p>
            <a:pPr marL="0" indent="0">
              <a:buNone/>
            </a:pPr>
            <a:endParaRPr lang="en-US" sz="1800" b="1" dirty="0"/>
          </a:p>
          <a:p>
            <a:pPr marL="0" indent="0">
              <a:buNone/>
            </a:pPr>
            <a:endParaRPr lang="en-US" sz="1800" dirty="0"/>
          </a:p>
        </p:txBody>
      </p:sp>
      <p:sp>
        <p:nvSpPr>
          <p:cNvPr id="4" name="Slide Number Placeholder 3"/>
          <p:cNvSpPr>
            <a:spLocks noGrp="1"/>
          </p:cNvSpPr>
          <p:nvPr>
            <p:ph type="sldNum" sz="quarter" idx="12"/>
          </p:nvPr>
        </p:nvSpPr>
        <p:spPr/>
        <p:txBody>
          <a:bodyPr/>
          <a:lstStyle/>
          <a:p>
            <a:fld id="{BC8FB650-4324-4877-BB95-5089C932EEA7}" type="slidenum">
              <a:rPr lang="en-US" smtClean="0"/>
              <a:t>8</a:t>
            </a:fld>
            <a:endParaRPr lang="en-US"/>
          </a:p>
        </p:txBody>
      </p:sp>
      <p:pic>
        <p:nvPicPr>
          <p:cNvPr id="6" name="Picture 5">
            <a:extLst>
              <a:ext uri="{FF2B5EF4-FFF2-40B4-BE49-F238E27FC236}">
                <a16:creationId xmlns:a16="http://schemas.microsoft.com/office/drawing/2014/main" id="{8DC54355-562A-7B4A-B74B-F7BB3BE8DA64}"/>
              </a:ext>
            </a:extLst>
          </p:cNvPr>
          <p:cNvPicPr>
            <a:picLocks noChangeAspect="1"/>
          </p:cNvPicPr>
          <p:nvPr/>
        </p:nvPicPr>
        <p:blipFill rotWithShape="1">
          <a:blip r:embed="rId2"/>
          <a:srcRect l="21634" r="20233"/>
          <a:stretch/>
        </p:blipFill>
        <p:spPr>
          <a:xfrm>
            <a:off x="672557" y="3513862"/>
            <a:ext cx="2817999" cy="2724066"/>
          </a:xfrm>
          <a:prstGeom prst="rect">
            <a:avLst/>
          </a:prstGeom>
        </p:spPr>
      </p:pic>
      <p:pic>
        <p:nvPicPr>
          <p:cNvPr id="7" name="Picture 2">
            <a:extLst>
              <a:ext uri="{FF2B5EF4-FFF2-40B4-BE49-F238E27FC236}">
                <a16:creationId xmlns:a16="http://schemas.microsoft.com/office/drawing/2014/main" id="{6D738D8C-45DE-BC45-A668-5ADDDF9FB50A}"/>
              </a:ext>
            </a:extLst>
          </p:cNvPr>
          <p:cNvPicPr>
            <a:picLocks noChangeAspect="1" noChangeArrowheads="1"/>
          </p:cNvPicPr>
          <p:nvPr/>
        </p:nvPicPr>
        <p:blipFill>
          <a:blip r:embed="rId3"/>
          <a:srcRect/>
          <a:stretch>
            <a:fillRect/>
          </a:stretch>
        </p:blipFill>
        <p:spPr bwMode="auto">
          <a:xfrm>
            <a:off x="672557" y="1033041"/>
            <a:ext cx="2817999" cy="2113337"/>
          </a:xfrm>
          <a:prstGeom prst="rect">
            <a:avLst/>
          </a:prstGeom>
          <a:noFill/>
          <a:ln w="9525">
            <a:noFill/>
            <a:miter lim="800000"/>
            <a:headEnd/>
            <a:tailEnd/>
          </a:ln>
        </p:spPr>
      </p:pic>
    </p:spTree>
    <p:extLst>
      <p:ext uri="{BB962C8B-B14F-4D97-AF65-F5344CB8AC3E}">
        <p14:creationId xmlns:p14="http://schemas.microsoft.com/office/powerpoint/2010/main" val="10576409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Does  a Program Officer Do?</a:t>
            </a:r>
          </a:p>
        </p:txBody>
      </p:sp>
      <p:sp>
        <p:nvSpPr>
          <p:cNvPr id="3" name="Content Placeholder 2"/>
          <p:cNvSpPr>
            <a:spLocks noGrp="1"/>
          </p:cNvSpPr>
          <p:nvPr>
            <p:ph idx="1"/>
          </p:nvPr>
        </p:nvSpPr>
        <p:spPr>
          <a:xfrm>
            <a:off x="245533" y="1303867"/>
            <a:ext cx="4892076" cy="4525963"/>
          </a:xfrm>
        </p:spPr>
        <p:txBody>
          <a:bodyPr>
            <a:noAutofit/>
          </a:bodyPr>
          <a:lstStyle/>
          <a:p>
            <a:r>
              <a:rPr lang="en-US" sz="2000" dirty="0"/>
              <a:t>Link between the PI and the Program (Funding agency).</a:t>
            </a:r>
          </a:p>
          <a:p>
            <a:r>
              <a:rPr lang="en-US" sz="2000" dirty="0"/>
              <a:t>Customer Service:</a:t>
            </a:r>
          </a:p>
          <a:p>
            <a:pPr lvl="1"/>
            <a:r>
              <a:rPr lang="en-US" sz="1600" dirty="0"/>
              <a:t>Meet with NSF visitors</a:t>
            </a:r>
          </a:p>
          <a:p>
            <a:pPr lvl="1"/>
            <a:r>
              <a:rPr lang="en-US" sz="1600" dirty="0"/>
              <a:t>Outreach at meetings, institutions, and other venues</a:t>
            </a:r>
          </a:p>
          <a:p>
            <a:pPr lvl="1"/>
            <a:r>
              <a:rPr lang="en-US" sz="1600" dirty="0"/>
              <a:t>Direct contact with PI: calls and emails.</a:t>
            </a:r>
          </a:p>
          <a:p>
            <a:r>
              <a:rPr lang="en-US" sz="2000" dirty="0"/>
              <a:t>Pre-panel Proposal Processing:</a:t>
            </a:r>
          </a:p>
          <a:p>
            <a:pPr lvl="1"/>
            <a:r>
              <a:rPr lang="en-US" sz="1600" dirty="0"/>
              <a:t>Read!</a:t>
            </a:r>
          </a:p>
          <a:p>
            <a:pPr lvl="1"/>
            <a:r>
              <a:rPr lang="en-US" sz="1600" dirty="0"/>
              <a:t>Solicit ad hoc reviews</a:t>
            </a:r>
          </a:p>
          <a:p>
            <a:pPr lvl="1"/>
            <a:r>
              <a:rPr lang="en-US" sz="1600" dirty="0"/>
              <a:t>Assemble panels</a:t>
            </a:r>
          </a:p>
          <a:p>
            <a:r>
              <a:rPr lang="en-US" sz="2000" dirty="0"/>
              <a:t>Run Panels</a:t>
            </a:r>
          </a:p>
          <a:p>
            <a:r>
              <a:rPr lang="en-US" sz="2000" dirty="0"/>
              <a:t>Post Panel Proposal Processing:</a:t>
            </a:r>
          </a:p>
          <a:p>
            <a:pPr lvl="1"/>
            <a:r>
              <a:rPr lang="en-US" sz="1600" dirty="0"/>
              <a:t>Write Panel Review Analysis</a:t>
            </a:r>
          </a:p>
          <a:p>
            <a:pPr lvl="1"/>
            <a:r>
              <a:rPr lang="en-US" sz="1600" dirty="0"/>
              <a:t>Justify decisions to superiors</a:t>
            </a:r>
          </a:p>
          <a:p>
            <a:pPr lvl="1"/>
            <a:r>
              <a:rPr lang="en-US" sz="1600" dirty="0"/>
              <a:t>Make Funding Recommendations</a:t>
            </a:r>
          </a:p>
          <a:p>
            <a:r>
              <a:rPr lang="en-US" sz="2000" dirty="0"/>
              <a:t>A Bunch of Other Stuff</a:t>
            </a:r>
          </a:p>
          <a:p>
            <a:endParaRPr lang="en-US" sz="2000" dirty="0"/>
          </a:p>
        </p:txBody>
      </p:sp>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5215467" y="1845384"/>
            <a:ext cx="3683000" cy="4842933"/>
          </a:xfrm>
          <a:prstGeom prst="rect">
            <a:avLst/>
          </a:prstGeom>
          <a:noFill/>
        </p:spPr>
      </p:pic>
    </p:spTree>
    <p:extLst>
      <p:ext uri="{BB962C8B-B14F-4D97-AF65-F5344CB8AC3E}">
        <p14:creationId xmlns:p14="http://schemas.microsoft.com/office/powerpoint/2010/main" val="989036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xEl>
                                              <p:pRg st="11" end="11"/>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
                                            <p:txEl>
                                              <p:pRg st="12" end="12"/>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328</TotalTime>
  <Words>912</Words>
  <Application>Microsoft Macintosh PowerPoint</Application>
  <PresentationFormat>On-screen Show (4:3)</PresentationFormat>
  <Paragraphs>165</Paragraphs>
  <Slides>19</Slides>
  <Notes>10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19</vt:i4>
      </vt:variant>
    </vt:vector>
  </HeadingPairs>
  <TitlesOfParts>
    <vt:vector size="22" baseType="lpstr">
      <vt:lpstr>Arial</vt:lpstr>
      <vt:lpstr>Calibri</vt:lpstr>
      <vt:lpstr>Office Theme</vt:lpstr>
      <vt:lpstr>Developing NSF Proposals</vt:lpstr>
      <vt:lpstr>Research Development Support</vt:lpstr>
      <vt:lpstr>Agenda</vt:lpstr>
      <vt:lpstr>PowerPoint Presentation</vt:lpstr>
      <vt:lpstr>PowerPoint Presentation</vt:lpstr>
      <vt:lpstr>PowerPoint Presentation</vt:lpstr>
      <vt:lpstr>PowerPoint Presentation</vt:lpstr>
      <vt:lpstr>PowerPoint Presentation</vt:lpstr>
      <vt:lpstr>What Does  a Program Officer Do?</vt:lpstr>
      <vt:lpstr>What Does a PO Look for in a Proposal?</vt:lpstr>
      <vt:lpstr>PowerPoint Presentation</vt:lpstr>
      <vt:lpstr>Review Analysis Boiler Plate</vt:lpstr>
      <vt:lpstr>PI Perspective: Some General Tips</vt:lpstr>
      <vt:lpstr>Intellectual Merit</vt:lpstr>
      <vt:lpstr>Broader Impacts</vt:lpstr>
      <vt:lpstr>PowerPoint Presentation</vt:lpstr>
      <vt:lpstr>PowerPoint Presentation</vt:lpstr>
      <vt:lpstr>Panel</vt:lpstr>
      <vt:lpstr>2019 RD Events</vt:lpstr>
    </vt:vector>
  </TitlesOfParts>
  <Company>Brigham Young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NSF Funding Seminar</dc:title>
  <dc:creator>Michael Whiting</dc:creator>
  <cp:lastModifiedBy>Michael Whiting</cp:lastModifiedBy>
  <cp:revision>30</cp:revision>
  <dcterms:created xsi:type="dcterms:W3CDTF">2017-02-07T19:46:26Z</dcterms:created>
  <dcterms:modified xsi:type="dcterms:W3CDTF">2019-03-13T17:43:49Z</dcterms:modified>
</cp:coreProperties>
</file>