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0" r:id="rId3"/>
    <p:sldId id="291" r:id="rId4"/>
    <p:sldId id="266" r:id="rId5"/>
    <p:sldId id="262" r:id="rId6"/>
    <p:sldId id="264" r:id="rId7"/>
    <p:sldId id="292" r:id="rId8"/>
    <p:sldId id="288" r:id="rId9"/>
    <p:sldId id="289" r:id="rId10"/>
    <p:sldId id="290" r:id="rId11"/>
    <p:sldId id="259" r:id="rId12"/>
    <p:sldId id="293" r:id="rId13"/>
    <p:sldId id="294" r:id="rId14"/>
    <p:sldId id="295" r:id="rId15"/>
    <p:sldId id="296" r:id="rId16"/>
    <p:sldId id="298" r:id="rId17"/>
    <p:sldId id="301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58" r:id="rId33"/>
    <p:sldId id="260" r:id="rId34"/>
    <p:sldId id="263" r:id="rId35"/>
    <p:sldId id="265" r:id="rId36"/>
    <p:sldId id="269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6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41EA2E-C36D-4F5D-B3C8-79EE7150448D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BC19739-2094-4E78-BC22-8878EA322C0B}">
      <dgm:prSet phldrT="[Text]"/>
      <dgm:spPr/>
      <dgm:t>
        <a:bodyPr/>
        <a:lstStyle/>
        <a:p>
          <a:r>
            <a:rPr lang="en-US" dirty="0" smtClean="0"/>
            <a:t>U.S. Census Bureau (Decennial, ACS, Many Others)</a:t>
          </a:r>
        </a:p>
      </dgm:t>
    </dgm:pt>
    <dgm:pt modelId="{F4CC0D47-748F-4CC6-B62A-A6A8423E6F5F}" type="parTrans" cxnId="{505239D5-1F68-4A75-A8C8-23FD1966C411}">
      <dgm:prSet/>
      <dgm:spPr/>
      <dgm:t>
        <a:bodyPr/>
        <a:lstStyle/>
        <a:p>
          <a:endParaRPr lang="en-US"/>
        </a:p>
      </dgm:t>
    </dgm:pt>
    <dgm:pt modelId="{093C79D0-8E36-4B28-B898-20AA9AC0FA4D}" type="sibTrans" cxnId="{505239D5-1F68-4A75-A8C8-23FD1966C411}">
      <dgm:prSet/>
      <dgm:spPr/>
      <dgm:t>
        <a:bodyPr/>
        <a:lstStyle/>
        <a:p>
          <a:endParaRPr lang="en-US"/>
        </a:p>
      </dgm:t>
    </dgm:pt>
    <dgm:pt modelId="{BD68E4BC-171D-4DB2-967C-15E669825E06}">
      <dgm:prSet phldrT="[Text]"/>
      <dgm:spPr/>
      <dgm:t>
        <a:bodyPr/>
        <a:lstStyle/>
        <a:p>
          <a:r>
            <a:rPr lang="en-US" dirty="0" smtClean="0"/>
            <a:t>National Center for Health Statistics</a:t>
          </a:r>
          <a:endParaRPr lang="en-US" dirty="0"/>
        </a:p>
      </dgm:t>
    </dgm:pt>
    <dgm:pt modelId="{9C3614D4-2E27-40EE-BF70-0287CD22A2DE}" type="parTrans" cxnId="{486D9BA9-97B7-46FF-BF3E-300E254D8AAB}">
      <dgm:prSet/>
      <dgm:spPr/>
      <dgm:t>
        <a:bodyPr/>
        <a:lstStyle/>
        <a:p>
          <a:endParaRPr lang="en-US"/>
        </a:p>
      </dgm:t>
    </dgm:pt>
    <dgm:pt modelId="{2490AE1C-E811-455B-8C59-DBB5698E6583}" type="sibTrans" cxnId="{486D9BA9-97B7-46FF-BF3E-300E254D8AAB}">
      <dgm:prSet/>
      <dgm:spPr/>
      <dgm:t>
        <a:bodyPr/>
        <a:lstStyle/>
        <a:p>
          <a:endParaRPr lang="en-US"/>
        </a:p>
      </dgm:t>
    </dgm:pt>
    <dgm:pt modelId="{7914BD62-36FC-49DA-846F-3FD2F9FAE5D9}">
      <dgm:prSet phldrT="[Text]"/>
      <dgm:spPr/>
      <dgm:t>
        <a:bodyPr/>
        <a:lstStyle/>
        <a:p>
          <a:r>
            <a:rPr lang="en-US" dirty="0" smtClean="0"/>
            <a:t>Agency for Healthcare Research and Quality</a:t>
          </a:r>
          <a:endParaRPr lang="en-US" dirty="0"/>
        </a:p>
      </dgm:t>
    </dgm:pt>
    <dgm:pt modelId="{4E9CFA15-3F28-47C6-B78F-62621F1962E1}" type="parTrans" cxnId="{597A8237-2D16-4FEA-BA70-127BBA0EE148}">
      <dgm:prSet/>
      <dgm:spPr/>
      <dgm:t>
        <a:bodyPr/>
        <a:lstStyle/>
        <a:p>
          <a:endParaRPr lang="en-US"/>
        </a:p>
      </dgm:t>
    </dgm:pt>
    <dgm:pt modelId="{080F0ED1-BC62-4514-B803-D86AA2FFEF9B}" type="sibTrans" cxnId="{597A8237-2D16-4FEA-BA70-127BBA0EE148}">
      <dgm:prSet/>
      <dgm:spPr/>
      <dgm:t>
        <a:bodyPr/>
        <a:lstStyle/>
        <a:p>
          <a:endParaRPr lang="en-US"/>
        </a:p>
      </dgm:t>
    </dgm:pt>
    <dgm:pt modelId="{6A09EB80-5D93-410E-B2FF-ACB8E703D9DF}">
      <dgm:prSet phldrT="[Text]"/>
      <dgm:spPr/>
      <dgm:t>
        <a:bodyPr/>
        <a:lstStyle/>
        <a:p>
          <a:r>
            <a:rPr lang="en-US" dirty="0" smtClean="0"/>
            <a:t>Bureau of Labor Statistics</a:t>
          </a:r>
          <a:endParaRPr lang="en-US" dirty="0"/>
        </a:p>
      </dgm:t>
    </dgm:pt>
    <dgm:pt modelId="{25B421F0-D3FF-468B-8B5B-ADE760C30BE8}" type="parTrans" cxnId="{85202FB7-6BC2-400B-AFB5-50F91DC6B42F}">
      <dgm:prSet/>
      <dgm:spPr/>
      <dgm:t>
        <a:bodyPr/>
        <a:lstStyle/>
        <a:p>
          <a:endParaRPr lang="en-US"/>
        </a:p>
      </dgm:t>
    </dgm:pt>
    <dgm:pt modelId="{F874D2C1-025C-4F01-B9AC-10457758DA76}" type="sibTrans" cxnId="{85202FB7-6BC2-400B-AFB5-50F91DC6B42F}">
      <dgm:prSet/>
      <dgm:spPr/>
      <dgm:t>
        <a:bodyPr/>
        <a:lstStyle/>
        <a:p>
          <a:endParaRPr lang="en-US"/>
        </a:p>
      </dgm:t>
    </dgm:pt>
    <dgm:pt modelId="{F5DD7E6F-E7AC-4F9D-9F21-FB4B0B5FBEE3}">
      <dgm:prSet phldrT="[Text]"/>
      <dgm:spPr/>
      <dgm:t>
        <a:bodyPr/>
        <a:lstStyle/>
        <a:p>
          <a:r>
            <a:rPr lang="en-US" dirty="0" smtClean="0"/>
            <a:t>IRS Statistics of Income (SOI) </a:t>
          </a:r>
          <a:endParaRPr lang="en-US" dirty="0"/>
        </a:p>
      </dgm:t>
    </dgm:pt>
    <dgm:pt modelId="{9BC73645-ABDD-4E80-B380-92821E23357C}" type="parTrans" cxnId="{077029D8-B1F1-4F9B-A058-0D4154300164}">
      <dgm:prSet/>
      <dgm:spPr/>
      <dgm:t>
        <a:bodyPr/>
        <a:lstStyle/>
        <a:p>
          <a:endParaRPr lang="en-US"/>
        </a:p>
      </dgm:t>
    </dgm:pt>
    <dgm:pt modelId="{F4466C45-EA99-4138-9637-980B3604C2A2}" type="sibTrans" cxnId="{077029D8-B1F1-4F9B-A058-0D4154300164}">
      <dgm:prSet/>
      <dgm:spPr/>
      <dgm:t>
        <a:bodyPr/>
        <a:lstStyle/>
        <a:p>
          <a:endParaRPr lang="en-US"/>
        </a:p>
      </dgm:t>
    </dgm:pt>
    <dgm:pt modelId="{13D7263F-3344-4F47-8F64-3897D0733CD9}">
      <dgm:prSet phldrT="[Text]"/>
      <dgm:spPr/>
      <dgm:t>
        <a:bodyPr/>
        <a:lstStyle/>
        <a:p>
          <a:r>
            <a:rPr lang="en-US" smtClean="0"/>
            <a:t>Others are in the process (Dept of Justice)</a:t>
          </a:r>
          <a:endParaRPr lang="en-US" dirty="0"/>
        </a:p>
      </dgm:t>
    </dgm:pt>
    <dgm:pt modelId="{49689D6F-D1BC-4408-9879-6951BEF358AC}" type="parTrans" cxnId="{13E6AC4B-5626-4B09-A7D6-217444367EFF}">
      <dgm:prSet/>
      <dgm:spPr/>
      <dgm:t>
        <a:bodyPr/>
        <a:lstStyle/>
        <a:p>
          <a:endParaRPr lang="en-US"/>
        </a:p>
      </dgm:t>
    </dgm:pt>
    <dgm:pt modelId="{D68DBD84-8037-4DD4-BA8E-FBC676537262}" type="sibTrans" cxnId="{13E6AC4B-5626-4B09-A7D6-217444367EFF}">
      <dgm:prSet/>
      <dgm:spPr/>
      <dgm:t>
        <a:bodyPr/>
        <a:lstStyle/>
        <a:p>
          <a:endParaRPr lang="en-US"/>
        </a:p>
      </dgm:t>
    </dgm:pt>
    <dgm:pt modelId="{47745948-CC8C-4783-A782-7E2D9F703CE8}" type="pres">
      <dgm:prSet presAssocID="{7241EA2E-C36D-4F5D-B3C8-79EE7150448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B7183E-4774-42F9-B702-2FB5D2E8A6AB}" type="pres">
      <dgm:prSet presAssocID="{2BC19739-2094-4E78-BC22-8878EA322C0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6AF9C5-2757-4411-A77D-9DFF0D02C54B}" type="pres">
      <dgm:prSet presAssocID="{093C79D0-8E36-4B28-B898-20AA9AC0FA4D}" presName="sibTrans" presStyleCnt="0"/>
      <dgm:spPr/>
    </dgm:pt>
    <dgm:pt modelId="{8358D12A-C401-4C87-9E02-259013E26BFA}" type="pres">
      <dgm:prSet presAssocID="{BD68E4BC-171D-4DB2-967C-15E669825E0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0473BF-FDAB-4D19-9373-44987ED0F7CE}" type="pres">
      <dgm:prSet presAssocID="{2490AE1C-E811-455B-8C59-DBB5698E6583}" presName="sibTrans" presStyleCnt="0"/>
      <dgm:spPr/>
    </dgm:pt>
    <dgm:pt modelId="{F7506244-1406-4417-8BE9-57889BACCE23}" type="pres">
      <dgm:prSet presAssocID="{7914BD62-36FC-49DA-846F-3FD2F9FAE5D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7FE95B-1196-4748-B874-1569F572782A}" type="pres">
      <dgm:prSet presAssocID="{080F0ED1-BC62-4514-B803-D86AA2FFEF9B}" presName="sibTrans" presStyleCnt="0"/>
      <dgm:spPr/>
    </dgm:pt>
    <dgm:pt modelId="{E694A066-33A6-43D3-9B42-D612F41CBB75}" type="pres">
      <dgm:prSet presAssocID="{6A09EB80-5D93-410E-B2FF-ACB8E703D9D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9DA593-D333-4C98-ABE8-612A052096EF}" type="pres">
      <dgm:prSet presAssocID="{F874D2C1-025C-4F01-B9AC-10457758DA76}" presName="sibTrans" presStyleCnt="0"/>
      <dgm:spPr/>
    </dgm:pt>
    <dgm:pt modelId="{447EC194-9F5C-4BFF-9DE7-5F21D6AC1BE7}" type="pres">
      <dgm:prSet presAssocID="{F5DD7E6F-E7AC-4F9D-9F21-FB4B0B5FBE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0F10D5-A52C-49DF-B880-956AE222DCD0}" type="pres">
      <dgm:prSet presAssocID="{F4466C45-EA99-4138-9637-980B3604C2A2}" presName="sibTrans" presStyleCnt="0"/>
      <dgm:spPr/>
    </dgm:pt>
    <dgm:pt modelId="{82792B28-EDFD-4F57-A410-EB486A09F4E6}" type="pres">
      <dgm:prSet presAssocID="{13D7263F-3344-4F47-8F64-3897D0733CD9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7A8237-2D16-4FEA-BA70-127BBA0EE148}" srcId="{7241EA2E-C36D-4F5D-B3C8-79EE7150448D}" destId="{7914BD62-36FC-49DA-846F-3FD2F9FAE5D9}" srcOrd="2" destOrd="0" parTransId="{4E9CFA15-3F28-47C6-B78F-62621F1962E1}" sibTransId="{080F0ED1-BC62-4514-B803-D86AA2FFEF9B}"/>
    <dgm:cxn modelId="{D379310D-9E94-460A-8A77-CF46F114A681}" type="presOf" srcId="{13D7263F-3344-4F47-8F64-3897D0733CD9}" destId="{82792B28-EDFD-4F57-A410-EB486A09F4E6}" srcOrd="0" destOrd="0" presId="urn:microsoft.com/office/officeart/2005/8/layout/default"/>
    <dgm:cxn modelId="{505239D5-1F68-4A75-A8C8-23FD1966C411}" srcId="{7241EA2E-C36D-4F5D-B3C8-79EE7150448D}" destId="{2BC19739-2094-4E78-BC22-8878EA322C0B}" srcOrd="0" destOrd="0" parTransId="{F4CC0D47-748F-4CC6-B62A-A6A8423E6F5F}" sibTransId="{093C79D0-8E36-4B28-B898-20AA9AC0FA4D}"/>
    <dgm:cxn modelId="{21442F8A-D20D-4B6A-B144-3F412B70FA55}" type="presOf" srcId="{BD68E4BC-171D-4DB2-967C-15E669825E06}" destId="{8358D12A-C401-4C87-9E02-259013E26BFA}" srcOrd="0" destOrd="0" presId="urn:microsoft.com/office/officeart/2005/8/layout/default"/>
    <dgm:cxn modelId="{4731407A-8C8B-499D-B6FB-25B53FA6DDE3}" type="presOf" srcId="{6A09EB80-5D93-410E-B2FF-ACB8E703D9DF}" destId="{E694A066-33A6-43D3-9B42-D612F41CBB75}" srcOrd="0" destOrd="0" presId="urn:microsoft.com/office/officeart/2005/8/layout/default"/>
    <dgm:cxn modelId="{077029D8-B1F1-4F9B-A058-0D4154300164}" srcId="{7241EA2E-C36D-4F5D-B3C8-79EE7150448D}" destId="{F5DD7E6F-E7AC-4F9D-9F21-FB4B0B5FBEE3}" srcOrd="4" destOrd="0" parTransId="{9BC73645-ABDD-4E80-B380-92821E23357C}" sibTransId="{F4466C45-EA99-4138-9637-980B3604C2A2}"/>
    <dgm:cxn modelId="{85202FB7-6BC2-400B-AFB5-50F91DC6B42F}" srcId="{7241EA2E-C36D-4F5D-B3C8-79EE7150448D}" destId="{6A09EB80-5D93-410E-B2FF-ACB8E703D9DF}" srcOrd="3" destOrd="0" parTransId="{25B421F0-D3FF-468B-8B5B-ADE760C30BE8}" sibTransId="{F874D2C1-025C-4F01-B9AC-10457758DA76}"/>
    <dgm:cxn modelId="{249FEA04-2752-4BF1-B422-2530113FE7E3}" type="presOf" srcId="{F5DD7E6F-E7AC-4F9D-9F21-FB4B0B5FBEE3}" destId="{447EC194-9F5C-4BFF-9DE7-5F21D6AC1BE7}" srcOrd="0" destOrd="0" presId="urn:microsoft.com/office/officeart/2005/8/layout/default"/>
    <dgm:cxn modelId="{486D9BA9-97B7-46FF-BF3E-300E254D8AAB}" srcId="{7241EA2E-C36D-4F5D-B3C8-79EE7150448D}" destId="{BD68E4BC-171D-4DB2-967C-15E669825E06}" srcOrd="1" destOrd="0" parTransId="{9C3614D4-2E27-40EE-BF70-0287CD22A2DE}" sibTransId="{2490AE1C-E811-455B-8C59-DBB5698E6583}"/>
    <dgm:cxn modelId="{13E6AC4B-5626-4B09-A7D6-217444367EFF}" srcId="{7241EA2E-C36D-4F5D-B3C8-79EE7150448D}" destId="{13D7263F-3344-4F47-8F64-3897D0733CD9}" srcOrd="5" destOrd="0" parTransId="{49689D6F-D1BC-4408-9879-6951BEF358AC}" sibTransId="{D68DBD84-8037-4DD4-BA8E-FBC676537262}"/>
    <dgm:cxn modelId="{D0E3B9FA-435C-431B-A0F3-A1DAB1EB30E5}" type="presOf" srcId="{7914BD62-36FC-49DA-846F-3FD2F9FAE5D9}" destId="{F7506244-1406-4417-8BE9-57889BACCE23}" srcOrd="0" destOrd="0" presId="urn:microsoft.com/office/officeart/2005/8/layout/default"/>
    <dgm:cxn modelId="{17B50EF6-93FF-4435-BDA4-CE1F7E3C556C}" type="presOf" srcId="{2BC19739-2094-4E78-BC22-8878EA322C0B}" destId="{F1B7183E-4774-42F9-B702-2FB5D2E8A6AB}" srcOrd="0" destOrd="0" presId="urn:microsoft.com/office/officeart/2005/8/layout/default"/>
    <dgm:cxn modelId="{A7EA4DF2-A0AD-4C10-99E3-3999186D971F}" type="presOf" srcId="{7241EA2E-C36D-4F5D-B3C8-79EE7150448D}" destId="{47745948-CC8C-4783-A782-7E2D9F703CE8}" srcOrd="0" destOrd="0" presId="urn:microsoft.com/office/officeart/2005/8/layout/default"/>
    <dgm:cxn modelId="{6B3B7579-2DAF-490E-9DC5-34F1B06891DE}" type="presParOf" srcId="{47745948-CC8C-4783-A782-7E2D9F703CE8}" destId="{F1B7183E-4774-42F9-B702-2FB5D2E8A6AB}" srcOrd="0" destOrd="0" presId="urn:microsoft.com/office/officeart/2005/8/layout/default"/>
    <dgm:cxn modelId="{82620192-13AA-4906-B59E-A886D78DC443}" type="presParOf" srcId="{47745948-CC8C-4783-A782-7E2D9F703CE8}" destId="{A96AF9C5-2757-4411-A77D-9DFF0D02C54B}" srcOrd="1" destOrd="0" presId="urn:microsoft.com/office/officeart/2005/8/layout/default"/>
    <dgm:cxn modelId="{9C64875D-5A47-4F6E-B994-64B581FF5799}" type="presParOf" srcId="{47745948-CC8C-4783-A782-7E2D9F703CE8}" destId="{8358D12A-C401-4C87-9E02-259013E26BFA}" srcOrd="2" destOrd="0" presId="urn:microsoft.com/office/officeart/2005/8/layout/default"/>
    <dgm:cxn modelId="{87510232-6ECF-40C5-BE15-2C606DB12447}" type="presParOf" srcId="{47745948-CC8C-4783-A782-7E2D9F703CE8}" destId="{FD0473BF-FDAB-4D19-9373-44987ED0F7CE}" srcOrd="3" destOrd="0" presId="urn:microsoft.com/office/officeart/2005/8/layout/default"/>
    <dgm:cxn modelId="{B6462244-BAC4-4BC4-8460-21756779CC30}" type="presParOf" srcId="{47745948-CC8C-4783-A782-7E2D9F703CE8}" destId="{F7506244-1406-4417-8BE9-57889BACCE23}" srcOrd="4" destOrd="0" presId="urn:microsoft.com/office/officeart/2005/8/layout/default"/>
    <dgm:cxn modelId="{B2AD7749-D1B3-46DC-95B5-4A5AC05B5DBF}" type="presParOf" srcId="{47745948-CC8C-4783-A782-7E2D9F703CE8}" destId="{AB7FE95B-1196-4748-B874-1569F572782A}" srcOrd="5" destOrd="0" presId="urn:microsoft.com/office/officeart/2005/8/layout/default"/>
    <dgm:cxn modelId="{D435A386-D498-411A-A1E6-F52AA00A0008}" type="presParOf" srcId="{47745948-CC8C-4783-A782-7E2D9F703CE8}" destId="{E694A066-33A6-43D3-9B42-D612F41CBB75}" srcOrd="6" destOrd="0" presId="urn:microsoft.com/office/officeart/2005/8/layout/default"/>
    <dgm:cxn modelId="{A02452CB-BCA6-4435-A1A7-9F96F7935724}" type="presParOf" srcId="{47745948-CC8C-4783-A782-7E2D9F703CE8}" destId="{3B9DA593-D333-4C98-ABE8-612A052096EF}" srcOrd="7" destOrd="0" presId="urn:microsoft.com/office/officeart/2005/8/layout/default"/>
    <dgm:cxn modelId="{11BD9BB9-2F02-40CF-BCA9-00735045A9FD}" type="presParOf" srcId="{47745948-CC8C-4783-A782-7E2D9F703CE8}" destId="{447EC194-9F5C-4BFF-9DE7-5F21D6AC1BE7}" srcOrd="8" destOrd="0" presId="urn:microsoft.com/office/officeart/2005/8/layout/default"/>
    <dgm:cxn modelId="{4D5BC3F8-F5D2-463C-AAD5-F3F6901FB6F0}" type="presParOf" srcId="{47745948-CC8C-4783-A782-7E2D9F703CE8}" destId="{110F10D5-A52C-49DF-B880-956AE222DCD0}" srcOrd="9" destOrd="0" presId="urn:microsoft.com/office/officeart/2005/8/layout/default"/>
    <dgm:cxn modelId="{3993D2A1-D005-49BE-A85E-E917A5899CF8}" type="presParOf" srcId="{47745948-CC8C-4783-A782-7E2D9F703CE8}" destId="{82792B28-EDFD-4F57-A410-EB486A09F4E6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29F854-3402-4D80-AFC2-3110D56547EB}" type="doc">
      <dgm:prSet loTypeId="urn:microsoft.com/office/officeart/2005/8/layout/radial3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B2084E8-A8D9-44B6-81A0-BE1E98D1AF9F}">
      <dgm:prSet phldrT="[Text]" custT="1"/>
      <dgm:spPr/>
      <dgm:t>
        <a:bodyPr/>
        <a:lstStyle/>
        <a:p>
          <a:r>
            <a:rPr lang="en-US" sz="3600" dirty="0" smtClean="0"/>
            <a:t>Utah Population Database</a:t>
          </a:r>
        </a:p>
      </dgm:t>
    </dgm:pt>
    <dgm:pt modelId="{7189A959-274C-4F58-9AA0-961A5EFF183C}" type="parTrans" cxnId="{717FE59B-ACC0-4FB7-A9C1-90CC0639EEEF}">
      <dgm:prSet/>
      <dgm:spPr/>
      <dgm:t>
        <a:bodyPr/>
        <a:lstStyle/>
        <a:p>
          <a:endParaRPr lang="en-US" sz="1600"/>
        </a:p>
      </dgm:t>
    </dgm:pt>
    <dgm:pt modelId="{CD23D650-CF9F-4812-9F78-26CBC23725E0}" type="sibTrans" cxnId="{717FE59B-ACC0-4FB7-A9C1-90CC0639EEEF}">
      <dgm:prSet/>
      <dgm:spPr/>
      <dgm:t>
        <a:bodyPr/>
        <a:lstStyle/>
        <a:p>
          <a:endParaRPr lang="en-US" sz="1600"/>
        </a:p>
      </dgm:t>
    </dgm:pt>
    <dgm:pt modelId="{EDE38435-B8B2-45AB-88F5-1D24D7EED390}">
      <dgm:prSet phldrT="[Text]" custT="1"/>
      <dgm:spPr/>
      <dgm:t>
        <a:bodyPr/>
        <a:lstStyle/>
        <a:p>
          <a:r>
            <a:rPr lang="en-US" sz="1800" dirty="0" smtClean="0"/>
            <a:t>Birth &amp; Death Records</a:t>
          </a:r>
          <a:endParaRPr lang="en-US" sz="1800" dirty="0"/>
        </a:p>
      </dgm:t>
    </dgm:pt>
    <dgm:pt modelId="{346F76E5-8664-4586-B6C8-51761D496AB7}" type="parTrans" cxnId="{8CAD90DE-464E-405D-A442-656D48AD5CE2}">
      <dgm:prSet/>
      <dgm:spPr/>
      <dgm:t>
        <a:bodyPr/>
        <a:lstStyle/>
        <a:p>
          <a:endParaRPr lang="en-US" sz="1600"/>
        </a:p>
      </dgm:t>
    </dgm:pt>
    <dgm:pt modelId="{18F2042B-D731-4C64-B9FB-6A9096707276}" type="sibTrans" cxnId="{8CAD90DE-464E-405D-A442-656D48AD5CE2}">
      <dgm:prSet/>
      <dgm:spPr/>
      <dgm:t>
        <a:bodyPr/>
        <a:lstStyle/>
        <a:p>
          <a:endParaRPr lang="en-US" sz="1600"/>
        </a:p>
      </dgm:t>
    </dgm:pt>
    <dgm:pt modelId="{CFD39B9E-C456-4D19-9E78-5029DAB78401}">
      <dgm:prSet phldrT="[Text]" custT="1"/>
      <dgm:spPr/>
      <dgm:t>
        <a:bodyPr/>
        <a:lstStyle/>
        <a:p>
          <a:r>
            <a:rPr lang="en-US" sz="1400" dirty="0" smtClean="0"/>
            <a:t>University of Utah Hospitals</a:t>
          </a:r>
          <a:endParaRPr lang="en-US" sz="1400" dirty="0"/>
        </a:p>
      </dgm:t>
    </dgm:pt>
    <dgm:pt modelId="{35C66309-EE67-48E1-8F52-C4842102EBCB}" type="parTrans" cxnId="{DF344229-341B-4EFA-86D6-8A7912926981}">
      <dgm:prSet/>
      <dgm:spPr/>
      <dgm:t>
        <a:bodyPr/>
        <a:lstStyle/>
        <a:p>
          <a:endParaRPr lang="en-US" sz="1600"/>
        </a:p>
      </dgm:t>
    </dgm:pt>
    <dgm:pt modelId="{C731D589-704C-47CE-9531-621824E4A715}" type="sibTrans" cxnId="{DF344229-341B-4EFA-86D6-8A7912926981}">
      <dgm:prSet/>
      <dgm:spPr/>
      <dgm:t>
        <a:bodyPr/>
        <a:lstStyle/>
        <a:p>
          <a:endParaRPr lang="en-US" sz="1600"/>
        </a:p>
      </dgm:t>
    </dgm:pt>
    <dgm:pt modelId="{60310BDF-7356-46D9-833C-24BE045A581F}">
      <dgm:prSet phldrT="[Text]" custT="1"/>
      <dgm:spPr/>
      <dgm:t>
        <a:bodyPr/>
        <a:lstStyle/>
        <a:p>
          <a:r>
            <a:rPr lang="en-US" sz="1600" dirty="0" smtClean="0"/>
            <a:t>Inter-mountain Healthcare</a:t>
          </a:r>
          <a:endParaRPr lang="en-US" sz="1600" dirty="0"/>
        </a:p>
      </dgm:t>
    </dgm:pt>
    <dgm:pt modelId="{6AB33F11-E700-48D5-AFC3-06C3230E7189}" type="parTrans" cxnId="{6041E1D0-77F7-43CB-8B1B-EE42FE23D6E4}">
      <dgm:prSet/>
      <dgm:spPr/>
      <dgm:t>
        <a:bodyPr/>
        <a:lstStyle/>
        <a:p>
          <a:endParaRPr lang="en-US" sz="1600"/>
        </a:p>
      </dgm:t>
    </dgm:pt>
    <dgm:pt modelId="{7E815DA8-D4B3-4648-99E7-2FFC406AE86A}" type="sibTrans" cxnId="{6041E1D0-77F7-43CB-8B1B-EE42FE23D6E4}">
      <dgm:prSet/>
      <dgm:spPr/>
      <dgm:t>
        <a:bodyPr/>
        <a:lstStyle/>
        <a:p>
          <a:endParaRPr lang="en-US" sz="1600"/>
        </a:p>
      </dgm:t>
    </dgm:pt>
    <dgm:pt modelId="{B8AECA95-091E-4E69-B209-7FE75DD5B121}">
      <dgm:prSet phldrT="[Text]" custT="1"/>
      <dgm:spPr/>
      <dgm:t>
        <a:bodyPr/>
        <a:lstStyle/>
        <a:p>
          <a:r>
            <a:rPr lang="en-US" sz="1600" dirty="0" smtClean="0"/>
            <a:t>Inpatient Visits</a:t>
          </a:r>
          <a:endParaRPr lang="en-US" sz="1600" dirty="0"/>
        </a:p>
      </dgm:t>
    </dgm:pt>
    <dgm:pt modelId="{13247BBC-5127-494D-A948-BD7D94973F68}" type="parTrans" cxnId="{1B55873F-5362-40D0-A3D1-087CB4CDD245}">
      <dgm:prSet/>
      <dgm:spPr/>
      <dgm:t>
        <a:bodyPr/>
        <a:lstStyle/>
        <a:p>
          <a:endParaRPr lang="en-US" sz="1600"/>
        </a:p>
      </dgm:t>
    </dgm:pt>
    <dgm:pt modelId="{44AC0202-E6E4-4C8D-A829-7FDF137D6BEC}" type="sibTrans" cxnId="{1B55873F-5362-40D0-A3D1-087CB4CDD245}">
      <dgm:prSet/>
      <dgm:spPr/>
      <dgm:t>
        <a:bodyPr/>
        <a:lstStyle/>
        <a:p>
          <a:endParaRPr lang="en-US" sz="1600"/>
        </a:p>
      </dgm:t>
    </dgm:pt>
    <dgm:pt modelId="{C88CB857-7B18-4FC5-A768-473614764178}">
      <dgm:prSet custT="1"/>
      <dgm:spPr/>
      <dgm:t>
        <a:bodyPr/>
        <a:lstStyle/>
        <a:p>
          <a:r>
            <a:rPr lang="en-US" sz="1400" dirty="0" smtClean="0"/>
            <a:t>Ambulatory</a:t>
          </a:r>
          <a:r>
            <a:rPr lang="en-US" sz="2000" dirty="0" smtClean="0"/>
            <a:t> </a:t>
          </a:r>
          <a:r>
            <a:rPr lang="en-US" sz="1800" dirty="0" smtClean="0"/>
            <a:t>Surgery</a:t>
          </a:r>
          <a:endParaRPr lang="en-US" sz="1800" dirty="0"/>
        </a:p>
      </dgm:t>
    </dgm:pt>
    <dgm:pt modelId="{B01A3B7F-1B15-47C2-9912-462047AF6A61}" type="parTrans" cxnId="{9F35E77B-4867-4C66-9353-78C455AF12D9}">
      <dgm:prSet/>
      <dgm:spPr/>
      <dgm:t>
        <a:bodyPr/>
        <a:lstStyle/>
        <a:p>
          <a:endParaRPr lang="en-US" sz="1600"/>
        </a:p>
      </dgm:t>
    </dgm:pt>
    <dgm:pt modelId="{EC160FEE-C9CF-447B-A7EE-662F7CE138DC}" type="sibTrans" cxnId="{9F35E77B-4867-4C66-9353-78C455AF12D9}">
      <dgm:prSet/>
      <dgm:spPr/>
      <dgm:t>
        <a:bodyPr/>
        <a:lstStyle/>
        <a:p>
          <a:endParaRPr lang="en-US" sz="1600"/>
        </a:p>
      </dgm:t>
    </dgm:pt>
    <dgm:pt modelId="{0E6A9DBF-E7D7-41D8-940A-FA6E252C2872}">
      <dgm:prSet custT="1"/>
      <dgm:spPr/>
      <dgm:t>
        <a:bodyPr/>
        <a:lstStyle/>
        <a:p>
          <a:r>
            <a:rPr lang="en-US" sz="1600" dirty="0" smtClean="0"/>
            <a:t>Cancer  Registries</a:t>
          </a:r>
          <a:endParaRPr lang="en-US" sz="1600" dirty="0"/>
        </a:p>
      </dgm:t>
    </dgm:pt>
    <dgm:pt modelId="{355DB7C1-AB13-433B-91C4-B7F6E8FB7B90}" type="parTrans" cxnId="{98662117-D5AF-4E45-B7C7-03F9012D7EDB}">
      <dgm:prSet/>
      <dgm:spPr/>
      <dgm:t>
        <a:bodyPr/>
        <a:lstStyle/>
        <a:p>
          <a:endParaRPr lang="en-US" sz="1600"/>
        </a:p>
      </dgm:t>
    </dgm:pt>
    <dgm:pt modelId="{9D4ED6F1-950E-4480-BF3E-D0A3DABA1548}" type="sibTrans" cxnId="{98662117-D5AF-4E45-B7C7-03F9012D7EDB}">
      <dgm:prSet/>
      <dgm:spPr/>
      <dgm:t>
        <a:bodyPr/>
        <a:lstStyle/>
        <a:p>
          <a:endParaRPr lang="en-US" sz="1600"/>
        </a:p>
      </dgm:t>
    </dgm:pt>
    <dgm:pt modelId="{85DF9870-B391-42D4-BE4D-6B89C17628E9}">
      <dgm:prSet custT="1"/>
      <dgm:spPr/>
      <dgm:t>
        <a:bodyPr/>
        <a:lstStyle/>
        <a:p>
          <a:r>
            <a:rPr lang="en-US" sz="1600" dirty="0" smtClean="0"/>
            <a:t>Medicare</a:t>
          </a:r>
          <a:endParaRPr lang="en-US" sz="1600" dirty="0"/>
        </a:p>
      </dgm:t>
    </dgm:pt>
    <dgm:pt modelId="{42C643BA-E47F-4BF6-A500-92F77323DF24}" type="parTrans" cxnId="{9392C323-CC88-4DD6-9856-F5D198667EDB}">
      <dgm:prSet/>
      <dgm:spPr/>
      <dgm:t>
        <a:bodyPr/>
        <a:lstStyle/>
        <a:p>
          <a:endParaRPr lang="en-US" sz="1600"/>
        </a:p>
      </dgm:t>
    </dgm:pt>
    <dgm:pt modelId="{19BFC7E6-EE40-465B-934E-DA3029A4D803}" type="sibTrans" cxnId="{9392C323-CC88-4DD6-9856-F5D198667EDB}">
      <dgm:prSet/>
      <dgm:spPr/>
      <dgm:t>
        <a:bodyPr/>
        <a:lstStyle/>
        <a:p>
          <a:endParaRPr lang="en-US" sz="1600"/>
        </a:p>
      </dgm:t>
    </dgm:pt>
    <dgm:pt modelId="{68333C32-1F2A-49EA-9384-6A2AEFE12FEC}">
      <dgm:prSet custT="1"/>
      <dgm:spPr/>
      <dgm:t>
        <a:bodyPr/>
        <a:lstStyle/>
        <a:p>
          <a:r>
            <a:rPr lang="en-US" sz="1200" dirty="0" smtClean="0"/>
            <a:t>Genealogy</a:t>
          </a:r>
          <a:endParaRPr lang="en-US" sz="1200" dirty="0"/>
        </a:p>
      </dgm:t>
    </dgm:pt>
    <dgm:pt modelId="{A855453E-B462-4B71-BE1C-089A8494F8AE}" type="parTrans" cxnId="{42AC4AA1-B997-4F19-BCE4-D501F8C1E71F}">
      <dgm:prSet/>
      <dgm:spPr/>
      <dgm:t>
        <a:bodyPr/>
        <a:lstStyle/>
        <a:p>
          <a:endParaRPr lang="en-US" sz="1600"/>
        </a:p>
      </dgm:t>
    </dgm:pt>
    <dgm:pt modelId="{B9111926-BB5D-45FB-B30D-5C03725E159E}" type="sibTrans" cxnId="{42AC4AA1-B997-4F19-BCE4-D501F8C1E71F}">
      <dgm:prSet/>
      <dgm:spPr/>
      <dgm:t>
        <a:bodyPr/>
        <a:lstStyle/>
        <a:p>
          <a:endParaRPr lang="en-US" sz="1600"/>
        </a:p>
      </dgm:t>
    </dgm:pt>
    <dgm:pt modelId="{98FD5028-5A3E-4BAF-8947-5655F499E989}">
      <dgm:prSet custT="1"/>
      <dgm:spPr/>
      <dgm:t>
        <a:bodyPr/>
        <a:lstStyle/>
        <a:p>
          <a:r>
            <a:rPr lang="en-US" sz="1600" dirty="0" smtClean="0"/>
            <a:t>Driver Licenses</a:t>
          </a:r>
          <a:endParaRPr lang="en-US" sz="1600" dirty="0"/>
        </a:p>
      </dgm:t>
    </dgm:pt>
    <dgm:pt modelId="{FEAB2748-FC2C-4054-AC8D-F6F52767F163}" type="parTrans" cxnId="{5A449BC1-5181-4247-B92F-306811200F66}">
      <dgm:prSet/>
      <dgm:spPr/>
      <dgm:t>
        <a:bodyPr/>
        <a:lstStyle/>
        <a:p>
          <a:endParaRPr lang="en-US" sz="3600"/>
        </a:p>
      </dgm:t>
    </dgm:pt>
    <dgm:pt modelId="{90649458-64F6-4197-B565-46633850D319}" type="sibTrans" cxnId="{5A449BC1-5181-4247-B92F-306811200F66}">
      <dgm:prSet/>
      <dgm:spPr/>
      <dgm:t>
        <a:bodyPr/>
        <a:lstStyle/>
        <a:p>
          <a:endParaRPr lang="en-US" sz="3600"/>
        </a:p>
      </dgm:t>
    </dgm:pt>
    <dgm:pt modelId="{56625C56-3878-4FD4-A7E7-F1CB3D19E802}">
      <dgm:prSet custT="1"/>
      <dgm:spPr/>
      <dgm:t>
        <a:bodyPr/>
        <a:lstStyle/>
        <a:p>
          <a:r>
            <a:rPr lang="en-US" sz="1600" dirty="0" smtClean="0"/>
            <a:t>Medical Insurance Claims (APCD)</a:t>
          </a:r>
          <a:endParaRPr lang="en-US" sz="1600" dirty="0"/>
        </a:p>
      </dgm:t>
    </dgm:pt>
    <dgm:pt modelId="{EBD98C8B-4EA3-47B3-9B13-98874F2B60E4}" type="parTrans" cxnId="{38B175C9-4384-4972-8C06-C10A6C1DCAF9}">
      <dgm:prSet/>
      <dgm:spPr/>
      <dgm:t>
        <a:bodyPr/>
        <a:lstStyle/>
        <a:p>
          <a:endParaRPr lang="en-US" sz="1400"/>
        </a:p>
      </dgm:t>
    </dgm:pt>
    <dgm:pt modelId="{C423CB06-C4A7-480F-8ADA-77F1EBEFC7CF}" type="sibTrans" cxnId="{38B175C9-4384-4972-8C06-C10A6C1DCAF9}">
      <dgm:prSet/>
      <dgm:spPr/>
      <dgm:t>
        <a:bodyPr/>
        <a:lstStyle/>
        <a:p>
          <a:endParaRPr lang="en-US" sz="1400"/>
        </a:p>
      </dgm:t>
    </dgm:pt>
    <dgm:pt modelId="{2671B352-A7BF-4C1D-86BC-C1B115BE4EB7}">
      <dgm:prSet custT="1"/>
      <dgm:spPr/>
      <dgm:t>
        <a:bodyPr/>
        <a:lstStyle/>
        <a:p>
          <a:r>
            <a:rPr lang="en-US" sz="1600" dirty="0" smtClean="0"/>
            <a:t>US Census </a:t>
          </a:r>
          <a:r>
            <a:rPr lang="en-US" sz="1200" dirty="0" smtClean="0"/>
            <a:t>(Individual level) </a:t>
          </a:r>
          <a:endParaRPr lang="en-US" sz="1200" dirty="0"/>
        </a:p>
      </dgm:t>
    </dgm:pt>
    <dgm:pt modelId="{922B6691-38CB-4838-8AF9-7EFD40EE2099}" type="parTrans" cxnId="{29CF944D-131E-44A6-9FE7-847CB2C6465B}">
      <dgm:prSet/>
      <dgm:spPr/>
      <dgm:t>
        <a:bodyPr/>
        <a:lstStyle/>
        <a:p>
          <a:endParaRPr lang="en-US" sz="1400"/>
        </a:p>
      </dgm:t>
    </dgm:pt>
    <dgm:pt modelId="{B6CC40F0-97E6-44A0-BDCC-889143381434}" type="sibTrans" cxnId="{29CF944D-131E-44A6-9FE7-847CB2C6465B}">
      <dgm:prSet/>
      <dgm:spPr/>
      <dgm:t>
        <a:bodyPr/>
        <a:lstStyle/>
        <a:p>
          <a:endParaRPr lang="en-US" sz="1400"/>
        </a:p>
      </dgm:t>
    </dgm:pt>
    <dgm:pt modelId="{7C18C3E5-D015-4C55-80E9-05662FCCDDD6}">
      <dgm:prSet custT="1"/>
      <dgm:spPr/>
      <dgm:t>
        <a:bodyPr/>
        <a:lstStyle/>
        <a:p>
          <a:r>
            <a:rPr lang="en-US" sz="1400" dirty="0" smtClean="0"/>
            <a:t>Marriage and Divorce</a:t>
          </a:r>
          <a:endParaRPr lang="en-US" sz="1400" dirty="0"/>
        </a:p>
      </dgm:t>
    </dgm:pt>
    <dgm:pt modelId="{B2D6C92D-561A-452C-AE7E-11BE59468B4A}" type="sibTrans" cxnId="{AF9CAC02-BB7A-472E-90B3-BCFBFB42441B}">
      <dgm:prSet/>
      <dgm:spPr/>
      <dgm:t>
        <a:bodyPr/>
        <a:lstStyle/>
        <a:p>
          <a:endParaRPr lang="en-US" sz="2000"/>
        </a:p>
      </dgm:t>
    </dgm:pt>
    <dgm:pt modelId="{D60E9C10-5FA6-46CC-9C6E-444044A8E32E}" type="parTrans" cxnId="{AF9CAC02-BB7A-472E-90B3-BCFBFB42441B}">
      <dgm:prSet/>
      <dgm:spPr/>
      <dgm:t>
        <a:bodyPr/>
        <a:lstStyle/>
        <a:p>
          <a:endParaRPr lang="en-US" sz="2000"/>
        </a:p>
      </dgm:t>
    </dgm:pt>
    <dgm:pt modelId="{FEDAA034-9FE8-449D-AA32-CF963F72C50D}">
      <dgm:prSet custT="1"/>
      <dgm:spPr/>
      <dgm:t>
        <a:bodyPr/>
        <a:lstStyle/>
        <a:p>
          <a:r>
            <a:rPr lang="en-US" sz="1600" dirty="0" err="1" smtClean="0"/>
            <a:t>Dept</a:t>
          </a:r>
          <a:r>
            <a:rPr lang="en-US" sz="1600" dirty="0" smtClean="0"/>
            <a:t> of Human Services</a:t>
          </a:r>
          <a:endParaRPr lang="en-US" sz="1600" dirty="0"/>
        </a:p>
      </dgm:t>
    </dgm:pt>
    <dgm:pt modelId="{8B359019-98F2-4203-A190-5F87C18BEC47}" type="parTrans" cxnId="{FFF68E52-6C04-4FCB-B087-F7410401E8C7}">
      <dgm:prSet/>
      <dgm:spPr/>
      <dgm:t>
        <a:bodyPr/>
        <a:lstStyle/>
        <a:p>
          <a:endParaRPr lang="en-US" sz="1400"/>
        </a:p>
      </dgm:t>
    </dgm:pt>
    <dgm:pt modelId="{327BB95E-D812-4460-82A3-7816BAEDEAEB}" type="sibTrans" cxnId="{FFF68E52-6C04-4FCB-B087-F7410401E8C7}">
      <dgm:prSet/>
      <dgm:spPr/>
      <dgm:t>
        <a:bodyPr/>
        <a:lstStyle/>
        <a:p>
          <a:endParaRPr lang="en-US" sz="1400"/>
        </a:p>
      </dgm:t>
    </dgm:pt>
    <dgm:pt modelId="{3D9861D3-F199-4471-9F12-CC00014E2644}">
      <dgm:prSet custT="1"/>
      <dgm:spPr/>
      <dgm:t>
        <a:bodyPr/>
        <a:lstStyle/>
        <a:p>
          <a:r>
            <a:rPr lang="en-US" sz="1600" dirty="0" smtClean="0"/>
            <a:t>Autism Registry</a:t>
          </a:r>
          <a:endParaRPr lang="en-US" sz="1600" dirty="0"/>
        </a:p>
      </dgm:t>
    </dgm:pt>
    <dgm:pt modelId="{796DA306-0BA4-4577-B065-F42B66003C17}" type="parTrans" cxnId="{3B39FC5F-CF8B-404D-84BE-6B71CF3837E2}">
      <dgm:prSet/>
      <dgm:spPr/>
      <dgm:t>
        <a:bodyPr/>
        <a:lstStyle/>
        <a:p>
          <a:endParaRPr lang="en-US" sz="1600"/>
        </a:p>
      </dgm:t>
    </dgm:pt>
    <dgm:pt modelId="{B62D7EA4-7C51-4E56-8C1D-66DD2D905F07}" type="sibTrans" cxnId="{3B39FC5F-CF8B-404D-84BE-6B71CF3837E2}">
      <dgm:prSet/>
      <dgm:spPr/>
      <dgm:t>
        <a:bodyPr/>
        <a:lstStyle/>
        <a:p>
          <a:endParaRPr lang="en-US" sz="1600"/>
        </a:p>
      </dgm:t>
    </dgm:pt>
    <dgm:pt modelId="{279C590F-DB96-4B93-9FC4-CB8E90FD142F}">
      <dgm:prSet custT="1"/>
      <dgm:spPr/>
      <dgm:t>
        <a:bodyPr/>
        <a:lstStyle/>
        <a:p>
          <a:r>
            <a:rPr lang="en-US" sz="1600" dirty="0" smtClean="0"/>
            <a:t>Birth Defects Network</a:t>
          </a:r>
          <a:endParaRPr lang="en-US" sz="1600" dirty="0"/>
        </a:p>
      </dgm:t>
    </dgm:pt>
    <dgm:pt modelId="{C1C1ABE4-C5EB-43EA-AA87-842200225A30}" type="parTrans" cxnId="{17154EE3-836D-44F1-B245-1DC7F06A1B8F}">
      <dgm:prSet/>
      <dgm:spPr/>
      <dgm:t>
        <a:bodyPr/>
        <a:lstStyle/>
        <a:p>
          <a:endParaRPr lang="en-US" sz="1600"/>
        </a:p>
      </dgm:t>
    </dgm:pt>
    <dgm:pt modelId="{913875CA-FE1B-408E-90BF-40C45234C936}" type="sibTrans" cxnId="{17154EE3-836D-44F1-B245-1DC7F06A1B8F}">
      <dgm:prSet/>
      <dgm:spPr/>
      <dgm:t>
        <a:bodyPr/>
        <a:lstStyle/>
        <a:p>
          <a:endParaRPr lang="en-US" sz="1600"/>
        </a:p>
      </dgm:t>
    </dgm:pt>
    <dgm:pt modelId="{9003662F-6353-475C-BBC8-2347CE2FDBCB}">
      <dgm:prSet custT="1"/>
      <dgm:spPr/>
      <dgm:t>
        <a:bodyPr/>
        <a:lstStyle/>
        <a:p>
          <a:r>
            <a:rPr lang="en-US" sz="1600" dirty="0" smtClean="0"/>
            <a:t>Voter </a:t>
          </a:r>
          <a:r>
            <a:rPr lang="en-US" sz="1200" dirty="0" smtClean="0"/>
            <a:t>Registration</a:t>
          </a:r>
          <a:endParaRPr lang="en-US" sz="1200" dirty="0"/>
        </a:p>
      </dgm:t>
    </dgm:pt>
    <dgm:pt modelId="{BD12C8BC-A966-4183-AA82-7B356B5C7FF8}" type="parTrans" cxnId="{984E78F6-4310-42C2-AF38-8B62982B367F}">
      <dgm:prSet/>
      <dgm:spPr/>
      <dgm:t>
        <a:bodyPr/>
        <a:lstStyle/>
        <a:p>
          <a:endParaRPr lang="en-US"/>
        </a:p>
      </dgm:t>
    </dgm:pt>
    <dgm:pt modelId="{FD87FE8D-0693-4C63-A972-CB1C8A4C4321}" type="sibTrans" cxnId="{984E78F6-4310-42C2-AF38-8B62982B367F}">
      <dgm:prSet/>
      <dgm:spPr/>
      <dgm:t>
        <a:bodyPr/>
        <a:lstStyle/>
        <a:p>
          <a:endParaRPr lang="en-US"/>
        </a:p>
      </dgm:t>
    </dgm:pt>
    <dgm:pt modelId="{4081DFF2-571C-4CB3-A5E1-F06DA21D465C}">
      <dgm:prSet custT="1"/>
      <dgm:spPr/>
      <dgm:t>
        <a:bodyPr/>
        <a:lstStyle/>
        <a:p>
          <a:r>
            <a:rPr lang="en-US" sz="1600" dirty="0" smtClean="0"/>
            <a:t>Emergency </a:t>
          </a:r>
          <a:r>
            <a:rPr lang="en-US" sz="1600" dirty="0" err="1" smtClean="0"/>
            <a:t>Dept</a:t>
          </a:r>
          <a:endParaRPr lang="en-US" sz="1600" dirty="0"/>
        </a:p>
      </dgm:t>
    </dgm:pt>
    <dgm:pt modelId="{6E9C9A9F-CE55-4256-A194-7761184643B1}" type="parTrans" cxnId="{52B9544E-99FE-4E2D-86A0-FE416231AD8A}">
      <dgm:prSet/>
      <dgm:spPr/>
      <dgm:t>
        <a:bodyPr/>
        <a:lstStyle/>
        <a:p>
          <a:endParaRPr lang="en-US"/>
        </a:p>
      </dgm:t>
    </dgm:pt>
    <dgm:pt modelId="{9DFA02AC-F09F-4F81-8803-7BF6C50D2B22}" type="sibTrans" cxnId="{52B9544E-99FE-4E2D-86A0-FE416231AD8A}">
      <dgm:prSet/>
      <dgm:spPr/>
      <dgm:t>
        <a:bodyPr/>
        <a:lstStyle/>
        <a:p>
          <a:endParaRPr lang="en-US"/>
        </a:p>
      </dgm:t>
    </dgm:pt>
    <dgm:pt modelId="{D5A8278E-C35A-4DD3-8644-6DC3A96A6F1B}" type="pres">
      <dgm:prSet presAssocID="{5E29F854-3402-4D80-AFC2-3110D56547E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422620-D340-4C8F-B8BD-2464D0608420}" type="pres">
      <dgm:prSet presAssocID="{5E29F854-3402-4D80-AFC2-3110D56547EB}" presName="radial" presStyleCnt="0">
        <dgm:presLayoutVars>
          <dgm:animLvl val="ctr"/>
        </dgm:presLayoutVars>
      </dgm:prSet>
      <dgm:spPr/>
      <dgm:t>
        <a:bodyPr/>
        <a:lstStyle/>
        <a:p>
          <a:endParaRPr lang="en-US"/>
        </a:p>
      </dgm:t>
    </dgm:pt>
    <dgm:pt modelId="{47294B92-46AF-499B-B402-A13EAA69361B}" type="pres">
      <dgm:prSet presAssocID="{5B2084E8-A8D9-44B6-81A0-BE1E98D1AF9F}" presName="centerShape" presStyleLbl="vennNode1" presStyleIdx="0" presStyleCnt="18" custScaleX="186850" custScaleY="176805"/>
      <dgm:spPr/>
      <dgm:t>
        <a:bodyPr/>
        <a:lstStyle/>
        <a:p>
          <a:endParaRPr lang="en-US"/>
        </a:p>
      </dgm:t>
    </dgm:pt>
    <dgm:pt modelId="{2DAB8A2F-4A17-40A5-BC2E-B8041D2D15D8}" type="pres">
      <dgm:prSet presAssocID="{EDE38435-B8B2-45AB-88F5-1D24D7EED390}" presName="node" presStyleLbl="vennNode1" presStyleIdx="1" presStyleCnt="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C79A81-AC06-46D0-9FFC-713A26FF8109}" type="pres">
      <dgm:prSet presAssocID="{CFD39B9E-C456-4D19-9E78-5029DAB78401}" presName="node" presStyleLbl="vennNode1" presStyleIdx="2" presStyleCnt="18" custRadScaleRad="102758" custRadScaleInc="-58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67B2F4-DD26-4FD4-A6DE-3795A122C6AB}" type="pres">
      <dgm:prSet presAssocID="{60310BDF-7356-46D9-833C-24BE045A581F}" presName="node" presStyleLbl="vennNode1" presStyleIdx="3" presStyleCnt="18" custScaleX="115964" custRadScaleRad="106221" custRadScaleInc="30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6B50AA-BB98-4F27-8201-1569B87FE20D}" type="pres">
      <dgm:prSet presAssocID="{B8AECA95-091E-4E69-B209-7FE75DD5B121}" presName="node" presStyleLbl="vennNode1" presStyleIdx="4" presStyleCnt="18" custRadScaleRad="101804" custRadScaleInc="-24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A38C52-0663-40B4-A003-71066E6A1F00}" type="pres">
      <dgm:prSet presAssocID="{C88CB857-7B18-4FC5-A768-473614764178}" presName="node" presStyleLbl="vennNode1" presStyleIdx="5" presStyleCnt="18" custScaleX="111419" custScaleY="107320" custRadScaleRad="107590" custRadScaleInc="-89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57FEB3-C033-4B7B-8526-FFE4D0BE5A23}" type="pres">
      <dgm:prSet presAssocID="{4081DFF2-571C-4CB3-A5E1-F06DA21D465C}" presName="node" presStyleLbl="vennNode1" presStyleIdx="6" presStyleCnt="18" custScaleX="116504" custRadScaleRad="101898" custRadScaleInc="-106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4AA2B3-8AB3-4C48-ACB4-A6A6ED749541}" type="pres">
      <dgm:prSet presAssocID="{56625C56-3878-4FD4-A7E7-F1CB3D19E802}" presName="node" presStyleLbl="vennNode1" presStyleIdx="7" presStyleCnt="18" custScaleX="106181" custRadScaleRad="99441" custRadScaleInc="-156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108926-962A-4FA8-9B6E-00A319E04A34}" type="pres">
      <dgm:prSet presAssocID="{0E6A9DBF-E7D7-41D8-940A-FA6E252C2872}" presName="node" presStyleLbl="vennNode1" presStyleIdx="8" presStyleCnt="18" custScaleX="111925" custRadScaleRad="103305" custRadScaleInc="-33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84B570-681D-4AD7-89A1-1096D2651E26}" type="pres">
      <dgm:prSet presAssocID="{FEDAA034-9FE8-449D-AA32-CF963F72C50D}" presName="node" presStyleLbl="vennNode1" presStyleIdx="9" presStyleCnt="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89F80E-88A0-4895-AD77-7E7D01FACC12}" type="pres">
      <dgm:prSet presAssocID="{3D9861D3-F199-4471-9F12-CC00014E2644}" presName="node" presStyleLbl="vennNode1" presStyleIdx="10" presStyleCnt="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68C0FF-976E-4407-97C9-28DD65DA2AA5}" type="pres">
      <dgm:prSet presAssocID="{279C590F-DB96-4B93-9FC4-CB8E90FD142F}" presName="node" presStyleLbl="vennNode1" presStyleIdx="11" presStyleCnt="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F401B0-7549-4419-B6EE-2739D4FD55EA}" type="pres">
      <dgm:prSet presAssocID="{85DF9870-B391-42D4-BE4D-6B89C17628E9}" presName="node" presStyleLbl="vennNode1" presStyleIdx="12" presStyleCnt="18" custScaleX="107803" custRadScaleRad="102923" custRadScaleInc="8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C02390-BF6F-4475-82B7-8E0B9329BBC0}" type="pres">
      <dgm:prSet presAssocID="{98FD5028-5A3E-4BAF-8947-5655F499E989}" presName="node" presStyleLbl="vennNode1" presStyleIdx="13" presStyleCnt="18" custScaleX="107221" custScaleY="99343" custRadScaleRad="105101" custRadScaleInc="12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ECC077-4592-4053-AD73-1EEF64C0CDCD}" type="pres">
      <dgm:prSet presAssocID="{9003662F-6353-475C-BBC8-2347CE2FDBCB}" presName="node" presStyleLbl="vennNode1" presStyleIdx="14" presStyleCnt="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5F932B-6389-4C88-ADA0-8993F75F8E1A}" type="pres">
      <dgm:prSet presAssocID="{68333C32-1F2A-49EA-9384-6A2AEFE12FEC}" presName="node" presStyleLbl="vennNode1" presStyleIdx="15" presStyleCnt="18" custScaleX="93139" custScaleY="836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1F0472-44A7-4391-9F03-8D394B499764}" type="pres">
      <dgm:prSet presAssocID="{2671B352-A7BF-4C1D-86BC-C1B115BE4EB7}" presName="node" presStyleLbl="vennNode1" presStyleIdx="16" presStyleCnt="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38D310-911D-4057-BAA9-E382B08403D0}" type="pres">
      <dgm:prSet presAssocID="{7C18C3E5-D015-4C55-80E9-05662FCCDDD6}" presName="node" presStyleLbl="vennNode1" presStyleIdx="17" presStyleCnt="18" custRadScaleRad="101475" custRadScaleInc="-51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AD90DE-464E-405D-A442-656D48AD5CE2}" srcId="{5B2084E8-A8D9-44B6-81A0-BE1E98D1AF9F}" destId="{EDE38435-B8B2-45AB-88F5-1D24D7EED390}" srcOrd="0" destOrd="0" parTransId="{346F76E5-8664-4586-B6C8-51761D496AB7}" sibTransId="{18F2042B-D731-4C64-B9FB-6A9096707276}"/>
    <dgm:cxn modelId="{4D3273F4-12E5-4643-B7EC-8C6010D2E7D7}" type="presOf" srcId="{98FD5028-5A3E-4BAF-8947-5655F499E989}" destId="{FAC02390-BF6F-4475-82B7-8E0B9329BBC0}" srcOrd="0" destOrd="0" presId="urn:microsoft.com/office/officeart/2005/8/layout/radial3"/>
    <dgm:cxn modelId="{17154EE3-836D-44F1-B245-1DC7F06A1B8F}" srcId="{5B2084E8-A8D9-44B6-81A0-BE1E98D1AF9F}" destId="{279C590F-DB96-4B93-9FC4-CB8E90FD142F}" srcOrd="10" destOrd="0" parTransId="{C1C1ABE4-C5EB-43EA-AA87-842200225A30}" sibTransId="{913875CA-FE1B-408E-90BF-40C45234C936}"/>
    <dgm:cxn modelId="{0A906DCD-C182-464C-8EE7-65161F4883D1}" type="presOf" srcId="{B8AECA95-091E-4E69-B209-7FE75DD5B121}" destId="{256B50AA-BB98-4F27-8201-1569B87FE20D}" srcOrd="0" destOrd="0" presId="urn:microsoft.com/office/officeart/2005/8/layout/radial3"/>
    <dgm:cxn modelId="{0A6055B1-626F-4F4F-AD74-F8729F967F13}" type="presOf" srcId="{56625C56-3878-4FD4-A7E7-F1CB3D19E802}" destId="{054AA2B3-8AB3-4C48-ACB4-A6A6ED749541}" srcOrd="0" destOrd="0" presId="urn:microsoft.com/office/officeart/2005/8/layout/radial3"/>
    <dgm:cxn modelId="{9ACF4423-C97B-4B42-B8C3-8079F0FB15A7}" type="presOf" srcId="{60310BDF-7356-46D9-833C-24BE045A581F}" destId="{1D67B2F4-DD26-4FD4-A6DE-3795A122C6AB}" srcOrd="0" destOrd="0" presId="urn:microsoft.com/office/officeart/2005/8/layout/radial3"/>
    <dgm:cxn modelId="{42AC4AA1-B997-4F19-BCE4-D501F8C1E71F}" srcId="{5B2084E8-A8D9-44B6-81A0-BE1E98D1AF9F}" destId="{68333C32-1F2A-49EA-9384-6A2AEFE12FEC}" srcOrd="14" destOrd="0" parTransId="{A855453E-B462-4B71-BE1C-089A8494F8AE}" sibTransId="{B9111926-BB5D-45FB-B30D-5C03725E159E}"/>
    <dgm:cxn modelId="{F25C3AFE-5BE5-471B-A146-8E9A83772798}" type="presOf" srcId="{5E29F854-3402-4D80-AFC2-3110D56547EB}" destId="{D5A8278E-C35A-4DD3-8644-6DC3A96A6F1B}" srcOrd="0" destOrd="0" presId="urn:microsoft.com/office/officeart/2005/8/layout/radial3"/>
    <dgm:cxn modelId="{1B55873F-5362-40D0-A3D1-087CB4CDD245}" srcId="{5B2084E8-A8D9-44B6-81A0-BE1E98D1AF9F}" destId="{B8AECA95-091E-4E69-B209-7FE75DD5B121}" srcOrd="3" destOrd="0" parTransId="{13247BBC-5127-494D-A948-BD7D94973F68}" sibTransId="{44AC0202-E6E4-4C8D-A829-7FDF137D6BEC}"/>
    <dgm:cxn modelId="{7D9FBAC9-27B1-4FD7-9323-263B261CECE9}" type="presOf" srcId="{7C18C3E5-D015-4C55-80E9-05662FCCDDD6}" destId="{F938D310-911D-4057-BAA9-E382B08403D0}" srcOrd="0" destOrd="0" presId="urn:microsoft.com/office/officeart/2005/8/layout/radial3"/>
    <dgm:cxn modelId="{534535B1-374C-4DC8-B624-F1E0BE2FA06C}" type="presOf" srcId="{FEDAA034-9FE8-449D-AA32-CF963F72C50D}" destId="{C184B570-681D-4AD7-89A1-1096D2651E26}" srcOrd="0" destOrd="0" presId="urn:microsoft.com/office/officeart/2005/8/layout/radial3"/>
    <dgm:cxn modelId="{6041E1D0-77F7-43CB-8B1B-EE42FE23D6E4}" srcId="{5B2084E8-A8D9-44B6-81A0-BE1E98D1AF9F}" destId="{60310BDF-7356-46D9-833C-24BE045A581F}" srcOrd="2" destOrd="0" parTransId="{6AB33F11-E700-48D5-AFC3-06C3230E7189}" sibTransId="{7E815DA8-D4B3-4648-99E7-2FFC406AE86A}"/>
    <dgm:cxn modelId="{B25322CE-2201-48CE-A85B-777267BD02A0}" type="presOf" srcId="{EDE38435-B8B2-45AB-88F5-1D24D7EED390}" destId="{2DAB8A2F-4A17-40A5-BC2E-B8041D2D15D8}" srcOrd="0" destOrd="0" presId="urn:microsoft.com/office/officeart/2005/8/layout/radial3"/>
    <dgm:cxn modelId="{2A350000-04E8-4333-A87D-2FA13A4E4A42}" type="presOf" srcId="{3D9861D3-F199-4471-9F12-CC00014E2644}" destId="{6C89F80E-88A0-4895-AD77-7E7D01FACC12}" srcOrd="0" destOrd="0" presId="urn:microsoft.com/office/officeart/2005/8/layout/radial3"/>
    <dgm:cxn modelId="{717FE59B-ACC0-4FB7-A9C1-90CC0639EEEF}" srcId="{5E29F854-3402-4D80-AFC2-3110D56547EB}" destId="{5B2084E8-A8D9-44B6-81A0-BE1E98D1AF9F}" srcOrd="0" destOrd="0" parTransId="{7189A959-274C-4F58-9AA0-961A5EFF183C}" sibTransId="{CD23D650-CF9F-4812-9F78-26CBC23725E0}"/>
    <dgm:cxn modelId="{4FCA9D64-5975-42F6-9FE6-0BC603847D79}" type="presOf" srcId="{85DF9870-B391-42D4-BE4D-6B89C17628E9}" destId="{B8F401B0-7549-4419-B6EE-2739D4FD55EA}" srcOrd="0" destOrd="0" presId="urn:microsoft.com/office/officeart/2005/8/layout/radial3"/>
    <dgm:cxn modelId="{3B39FC5F-CF8B-404D-84BE-6B71CF3837E2}" srcId="{5B2084E8-A8D9-44B6-81A0-BE1E98D1AF9F}" destId="{3D9861D3-F199-4471-9F12-CC00014E2644}" srcOrd="9" destOrd="0" parTransId="{796DA306-0BA4-4577-B065-F42B66003C17}" sibTransId="{B62D7EA4-7C51-4E56-8C1D-66DD2D905F07}"/>
    <dgm:cxn modelId="{984E78F6-4310-42C2-AF38-8B62982B367F}" srcId="{5B2084E8-A8D9-44B6-81A0-BE1E98D1AF9F}" destId="{9003662F-6353-475C-BBC8-2347CE2FDBCB}" srcOrd="13" destOrd="0" parTransId="{BD12C8BC-A966-4183-AA82-7B356B5C7FF8}" sibTransId="{FD87FE8D-0693-4C63-A972-CB1C8A4C4321}"/>
    <dgm:cxn modelId="{FC7155F8-F4B5-4FCB-8A78-EF1BF2F133E3}" type="presOf" srcId="{2671B352-A7BF-4C1D-86BC-C1B115BE4EB7}" destId="{401F0472-44A7-4391-9F03-8D394B499764}" srcOrd="0" destOrd="0" presId="urn:microsoft.com/office/officeart/2005/8/layout/radial3"/>
    <dgm:cxn modelId="{34A21956-B6B3-4BDE-A4A6-F2ECE2C43600}" type="presOf" srcId="{0E6A9DBF-E7D7-41D8-940A-FA6E252C2872}" destId="{70108926-962A-4FA8-9B6E-00A319E04A34}" srcOrd="0" destOrd="0" presId="urn:microsoft.com/office/officeart/2005/8/layout/radial3"/>
    <dgm:cxn modelId="{C227B9FA-CFD7-42EF-9DEA-C949821FB7DD}" type="presOf" srcId="{9003662F-6353-475C-BBC8-2347CE2FDBCB}" destId="{9AECC077-4592-4053-AD73-1EEF64C0CDCD}" srcOrd="0" destOrd="0" presId="urn:microsoft.com/office/officeart/2005/8/layout/radial3"/>
    <dgm:cxn modelId="{E5FC249B-8427-43AE-8E64-383396CCE09E}" type="presOf" srcId="{5B2084E8-A8D9-44B6-81A0-BE1E98D1AF9F}" destId="{47294B92-46AF-499B-B402-A13EAA69361B}" srcOrd="0" destOrd="0" presId="urn:microsoft.com/office/officeart/2005/8/layout/radial3"/>
    <dgm:cxn modelId="{AF9CAC02-BB7A-472E-90B3-BCFBFB42441B}" srcId="{5B2084E8-A8D9-44B6-81A0-BE1E98D1AF9F}" destId="{7C18C3E5-D015-4C55-80E9-05662FCCDDD6}" srcOrd="16" destOrd="0" parTransId="{D60E9C10-5FA6-46CC-9C6E-444044A8E32E}" sibTransId="{B2D6C92D-561A-452C-AE7E-11BE59468B4A}"/>
    <dgm:cxn modelId="{9F35E77B-4867-4C66-9353-78C455AF12D9}" srcId="{5B2084E8-A8D9-44B6-81A0-BE1E98D1AF9F}" destId="{C88CB857-7B18-4FC5-A768-473614764178}" srcOrd="4" destOrd="0" parTransId="{B01A3B7F-1B15-47C2-9912-462047AF6A61}" sibTransId="{EC160FEE-C9CF-447B-A7EE-662F7CE138DC}"/>
    <dgm:cxn modelId="{52B9544E-99FE-4E2D-86A0-FE416231AD8A}" srcId="{5B2084E8-A8D9-44B6-81A0-BE1E98D1AF9F}" destId="{4081DFF2-571C-4CB3-A5E1-F06DA21D465C}" srcOrd="5" destOrd="0" parTransId="{6E9C9A9F-CE55-4256-A194-7761184643B1}" sibTransId="{9DFA02AC-F09F-4F81-8803-7BF6C50D2B22}"/>
    <dgm:cxn modelId="{98662117-D5AF-4E45-B7C7-03F9012D7EDB}" srcId="{5B2084E8-A8D9-44B6-81A0-BE1E98D1AF9F}" destId="{0E6A9DBF-E7D7-41D8-940A-FA6E252C2872}" srcOrd="7" destOrd="0" parTransId="{355DB7C1-AB13-433B-91C4-B7F6E8FB7B90}" sibTransId="{9D4ED6F1-950E-4480-BF3E-D0A3DABA1548}"/>
    <dgm:cxn modelId="{5B0AC26D-0A28-4080-ADB6-830A922E1E6E}" type="presOf" srcId="{4081DFF2-571C-4CB3-A5E1-F06DA21D465C}" destId="{C157FEB3-C033-4B7B-8526-FFE4D0BE5A23}" srcOrd="0" destOrd="0" presId="urn:microsoft.com/office/officeart/2005/8/layout/radial3"/>
    <dgm:cxn modelId="{C06C41D7-D6A7-4721-96E9-010DBBB2F192}" type="presOf" srcId="{CFD39B9E-C456-4D19-9E78-5029DAB78401}" destId="{08C79A81-AC06-46D0-9FFC-713A26FF8109}" srcOrd="0" destOrd="0" presId="urn:microsoft.com/office/officeart/2005/8/layout/radial3"/>
    <dgm:cxn modelId="{9392C323-CC88-4DD6-9856-F5D198667EDB}" srcId="{5B2084E8-A8D9-44B6-81A0-BE1E98D1AF9F}" destId="{85DF9870-B391-42D4-BE4D-6B89C17628E9}" srcOrd="11" destOrd="0" parTransId="{42C643BA-E47F-4BF6-A500-92F77323DF24}" sibTransId="{19BFC7E6-EE40-465B-934E-DA3029A4D803}"/>
    <dgm:cxn modelId="{3AF6D73E-1A79-458B-925B-ECF6D0EC09A0}" type="presOf" srcId="{279C590F-DB96-4B93-9FC4-CB8E90FD142F}" destId="{5368C0FF-976E-4407-97C9-28DD65DA2AA5}" srcOrd="0" destOrd="0" presId="urn:microsoft.com/office/officeart/2005/8/layout/radial3"/>
    <dgm:cxn modelId="{FFF68E52-6C04-4FCB-B087-F7410401E8C7}" srcId="{5B2084E8-A8D9-44B6-81A0-BE1E98D1AF9F}" destId="{FEDAA034-9FE8-449D-AA32-CF963F72C50D}" srcOrd="8" destOrd="0" parTransId="{8B359019-98F2-4203-A190-5F87C18BEC47}" sibTransId="{327BB95E-D812-4460-82A3-7816BAEDEAEB}"/>
    <dgm:cxn modelId="{4A853151-35A7-42DC-8779-5110AA56A210}" type="presOf" srcId="{C88CB857-7B18-4FC5-A768-473614764178}" destId="{3CA38C52-0663-40B4-A003-71066E6A1F00}" srcOrd="0" destOrd="0" presId="urn:microsoft.com/office/officeart/2005/8/layout/radial3"/>
    <dgm:cxn modelId="{DF344229-341B-4EFA-86D6-8A7912926981}" srcId="{5B2084E8-A8D9-44B6-81A0-BE1E98D1AF9F}" destId="{CFD39B9E-C456-4D19-9E78-5029DAB78401}" srcOrd="1" destOrd="0" parTransId="{35C66309-EE67-48E1-8F52-C4842102EBCB}" sibTransId="{C731D589-704C-47CE-9531-621824E4A715}"/>
    <dgm:cxn modelId="{38B175C9-4384-4972-8C06-C10A6C1DCAF9}" srcId="{5B2084E8-A8D9-44B6-81A0-BE1E98D1AF9F}" destId="{56625C56-3878-4FD4-A7E7-F1CB3D19E802}" srcOrd="6" destOrd="0" parTransId="{EBD98C8B-4EA3-47B3-9B13-98874F2B60E4}" sibTransId="{C423CB06-C4A7-480F-8ADA-77F1EBEFC7CF}"/>
    <dgm:cxn modelId="{ED8CE7FB-EB7F-4526-AB5A-6C855D55F19F}" type="presOf" srcId="{68333C32-1F2A-49EA-9384-6A2AEFE12FEC}" destId="{A75F932B-6389-4C88-ADA0-8993F75F8E1A}" srcOrd="0" destOrd="0" presId="urn:microsoft.com/office/officeart/2005/8/layout/radial3"/>
    <dgm:cxn modelId="{29CF944D-131E-44A6-9FE7-847CB2C6465B}" srcId="{5B2084E8-A8D9-44B6-81A0-BE1E98D1AF9F}" destId="{2671B352-A7BF-4C1D-86BC-C1B115BE4EB7}" srcOrd="15" destOrd="0" parTransId="{922B6691-38CB-4838-8AF9-7EFD40EE2099}" sibTransId="{B6CC40F0-97E6-44A0-BDCC-889143381434}"/>
    <dgm:cxn modelId="{5A449BC1-5181-4247-B92F-306811200F66}" srcId="{5B2084E8-A8D9-44B6-81A0-BE1E98D1AF9F}" destId="{98FD5028-5A3E-4BAF-8947-5655F499E989}" srcOrd="12" destOrd="0" parTransId="{FEAB2748-FC2C-4054-AC8D-F6F52767F163}" sibTransId="{90649458-64F6-4197-B565-46633850D319}"/>
    <dgm:cxn modelId="{7D5D0FA1-A75F-403C-B6F5-3B8983DC4BD8}" type="presParOf" srcId="{D5A8278E-C35A-4DD3-8644-6DC3A96A6F1B}" destId="{08422620-D340-4C8F-B8BD-2464D0608420}" srcOrd="0" destOrd="0" presId="urn:microsoft.com/office/officeart/2005/8/layout/radial3"/>
    <dgm:cxn modelId="{20856376-83E3-4298-A700-1BB00A5849D7}" type="presParOf" srcId="{08422620-D340-4C8F-B8BD-2464D0608420}" destId="{47294B92-46AF-499B-B402-A13EAA69361B}" srcOrd="0" destOrd="0" presId="urn:microsoft.com/office/officeart/2005/8/layout/radial3"/>
    <dgm:cxn modelId="{DEEDC04A-0248-459A-A61E-BF3057C2F4D1}" type="presParOf" srcId="{08422620-D340-4C8F-B8BD-2464D0608420}" destId="{2DAB8A2F-4A17-40A5-BC2E-B8041D2D15D8}" srcOrd="1" destOrd="0" presId="urn:microsoft.com/office/officeart/2005/8/layout/radial3"/>
    <dgm:cxn modelId="{CA313E50-FCCD-4BB7-A8BE-9159DB274717}" type="presParOf" srcId="{08422620-D340-4C8F-B8BD-2464D0608420}" destId="{08C79A81-AC06-46D0-9FFC-713A26FF8109}" srcOrd="2" destOrd="0" presId="urn:microsoft.com/office/officeart/2005/8/layout/radial3"/>
    <dgm:cxn modelId="{DDAFCF46-06C5-4DB3-A177-11B3A51B5363}" type="presParOf" srcId="{08422620-D340-4C8F-B8BD-2464D0608420}" destId="{1D67B2F4-DD26-4FD4-A6DE-3795A122C6AB}" srcOrd="3" destOrd="0" presId="urn:microsoft.com/office/officeart/2005/8/layout/radial3"/>
    <dgm:cxn modelId="{D9173660-56D7-4602-A312-DFC57273B103}" type="presParOf" srcId="{08422620-D340-4C8F-B8BD-2464D0608420}" destId="{256B50AA-BB98-4F27-8201-1569B87FE20D}" srcOrd="4" destOrd="0" presId="urn:microsoft.com/office/officeart/2005/8/layout/radial3"/>
    <dgm:cxn modelId="{16FACA37-027D-4BF4-ACC3-803ACE147F03}" type="presParOf" srcId="{08422620-D340-4C8F-B8BD-2464D0608420}" destId="{3CA38C52-0663-40B4-A003-71066E6A1F00}" srcOrd="5" destOrd="0" presId="urn:microsoft.com/office/officeart/2005/8/layout/radial3"/>
    <dgm:cxn modelId="{C3C88E61-BAD8-4634-BCCB-BFDCCD7AD736}" type="presParOf" srcId="{08422620-D340-4C8F-B8BD-2464D0608420}" destId="{C157FEB3-C033-4B7B-8526-FFE4D0BE5A23}" srcOrd="6" destOrd="0" presId="urn:microsoft.com/office/officeart/2005/8/layout/radial3"/>
    <dgm:cxn modelId="{CBA58D13-1CAA-45B9-8EFB-199A0303361E}" type="presParOf" srcId="{08422620-D340-4C8F-B8BD-2464D0608420}" destId="{054AA2B3-8AB3-4C48-ACB4-A6A6ED749541}" srcOrd="7" destOrd="0" presId="urn:microsoft.com/office/officeart/2005/8/layout/radial3"/>
    <dgm:cxn modelId="{4DD44FA7-3659-49FF-915F-B439BE04D17D}" type="presParOf" srcId="{08422620-D340-4C8F-B8BD-2464D0608420}" destId="{70108926-962A-4FA8-9B6E-00A319E04A34}" srcOrd="8" destOrd="0" presId="urn:microsoft.com/office/officeart/2005/8/layout/radial3"/>
    <dgm:cxn modelId="{08D06CCA-589C-4250-834A-E8CACFBA60F2}" type="presParOf" srcId="{08422620-D340-4C8F-B8BD-2464D0608420}" destId="{C184B570-681D-4AD7-89A1-1096D2651E26}" srcOrd="9" destOrd="0" presId="urn:microsoft.com/office/officeart/2005/8/layout/radial3"/>
    <dgm:cxn modelId="{44ED387F-D901-4982-8C73-85D5B877C99D}" type="presParOf" srcId="{08422620-D340-4C8F-B8BD-2464D0608420}" destId="{6C89F80E-88A0-4895-AD77-7E7D01FACC12}" srcOrd="10" destOrd="0" presId="urn:microsoft.com/office/officeart/2005/8/layout/radial3"/>
    <dgm:cxn modelId="{481E4AD7-81B0-47A5-B7D9-9403C7F9DBC7}" type="presParOf" srcId="{08422620-D340-4C8F-B8BD-2464D0608420}" destId="{5368C0FF-976E-4407-97C9-28DD65DA2AA5}" srcOrd="11" destOrd="0" presId="urn:microsoft.com/office/officeart/2005/8/layout/radial3"/>
    <dgm:cxn modelId="{6E5C3F9C-9A79-4C47-B006-86A1E7A0A0E6}" type="presParOf" srcId="{08422620-D340-4C8F-B8BD-2464D0608420}" destId="{B8F401B0-7549-4419-B6EE-2739D4FD55EA}" srcOrd="12" destOrd="0" presId="urn:microsoft.com/office/officeart/2005/8/layout/radial3"/>
    <dgm:cxn modelId="{1F5C2E7D-C53B-416F-8FD1-9B76EB2FDA8B}" type="presParOf" srcId="{08422620-D340-4C8F-B8BD-2464D0608420}" destId="{FAC02390-BF6F-4475-82B7-8E0B9329BBC0}" srcOrd="13" destOrd="0" presId="urn:microsoft.com/office/officeart/2005/8/layout/radial3"/>
    <dgm:cxn modelId="{4A20DAC7-7007-4E21-96D5-5EEC749061DC}" type="presParOf" srcId="{08422620-D340-4C8F-B8BD-2464D0608420}" destId="{9AECC077-4592-4053-AD73-1EEF64C0CDCD}" srcOrd="14" destOrd="0" presId="urn:microsoft.com/office/officeart/2005/8/layout/radial3"/>
    <dgm:cxn modelId="{9B953876-46DD-4B56-A2F8-DB90B1ACFA9E}" type="presParOf" srcId="{08422620-D340-4C8F-B8BD-2464D0608420}" destId="{A75F932B-6389-4C88-ADA0-8993F75F8E1A}" srcOrd="15" destOrd="0" presId="urn:microsoft.com/office/officeart/2005/8/layout/radial3"/>
    <dgm:cxn modelId="{D45481B3-6882-4AE5-9068-97D6AAF765B9}" type="presParOf" srcId="{08422620-D340-4C8F-B8BD-2464D0608420}" destId="{401F0472-44A7-4391-9F03-8D394B499764}" srcOrd="16" destOrd="0" presId="urn:microsoft.com/office/officeart/2005/8/layout/radial3"/>
    <dgm:cxn modelId="{164F796E-8EAD-490B-87D0-21F2AD6F1E0C}" type="presParOf" srcId="{08422620-D340-4C8F-B8BD-2464D0608420}" destId="{F938D310-911D-4057-BAA9-E382B08403D0}" srcOrd="1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B7183E-4774-42F9-B702-2FB5D2E8A6AB}">
      <dsp:nvSpPr>
        <dsp:cNvPr id="0" name=""/>
        <dsp:cNvSpPr/>
      </dsp:nvSpPr>
      <dsp:spPr>
        <a:xfrm>
          <a:off x="0" y="39687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U.S. Census Bureau (Decennial, ACS, Many Others)</a:t>
          </a:r>
        </a:p>
      </dsp:txBody>
      <dsp:txXfrm>
        <a:off x="0" y="39687"/>
        <a:ext cx="3286125" cy="1971675"/>
      </dsp:txXfrm>
    </dsp:sp>
    <dsp:sp modelId="{8358D12A-C401-4C87-9E02-259013E26BFA}">
      <dsp:nvSpPr>
        <dsp:cNvPr id="0" name=""/>
        <dsp:cNvSpPr/>
      </dsp:nvSpPr>
      <dsp:spPr>
        <a:xfrm>
          <a:off x="3614737" y="39687"/>
          <a:ext cx="3286125" cy="19716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National Center for Health Statistics</a:t>
          </a:r>
          <a:endParaRPr lang="en-US" sz="3100" kern="1200" dirty="0"/>
        </a:p>
      </dsp:txBody>
      <dsp:txXfrm>
        <a:off x="3614737" y="39687"/>
        <a:ext cx="3286125" cy="1971675"/>
      </dsp:txXfrm>
    </dsp:sp>
    <dsp:sp modelId="{F7506244-1406-4417-8BE9-57889BACCE23}">
      <dsp:nvSpPr>
        <dsp:cNvPr id="0" name=""/>
        <dsp:cNvSpPr/>
      </dsp:nvSpPr>
      <dsp:spPr>
        <a:xfrm>
          <a:off x="7229475" y="39687"/>
          <a:ext cx="3286125" cy="19716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Agency for Healthcare Research and Quality</a:t>
          </a:r>
          <a:endParaRPr lang="en-US" sz="3100" kern="1200" dirty="0"/>
        </a:p>
      </dsp:txBody>
      <dsp:txXfrm>
        <a:off x="7229475" y="39687"/>
        <a:ext cx="3286125" cy="1971675"/>
      </dsp:txXfrm>
    </dsp:sp>
    <dsp:sp modelId="{E694A066-33A6-43D3-9B42-D612F41CBB75}">
      <dsp:nvSpPr>
        <dsp:cNvPr id="0" name=""/>
        <dsp:cNvSpPr/>
      </dsp:nvSpPr>
      <dsp:spPr>
        <a:xfrm>
          <a:off x="0" y="2339975"/>
          <a:ext cx="3286125" cy="197167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Bureau of Labor Statistics</a:t>
          </a:r>
          <a:endParaRPr lang="en-US" sz="3100" kern="1200" dirty="0"/>
        </a:p>
      </dsp:txBody>
      <dsp:txXfrm>
        <a:off x="0" y="2339975"/>
        <a:ext cx="3286125" cy="1971675"/>
      </dsp:txXfrm>
    </dsp:sp>
    <dsp:sp modelId="{447EC194-9F5C-4BFF-9DE7-5F21D6AC1BE7}">
      <dsp:nvSpPr>
        <dsp:cNvPr id="0" name=""/>
        <dsp:cNvSpPr/>
      </dsp:nvSpPr>
      <dsp:spPr>
        <a:xfrm>
          <a:off x="3614737" y="2339975"/>
          <a:ext cx="3286125" cy="197167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IRS Statistics of Income (SOI) </a:t>
          </a:r>
          <a:endParaRPr lang="en-US" sz="3100" kern="1200" dirty="0"/>
        </a:p>
      </dsp:txBody>
      <dsp:txXfrm>
        <a:off x="3614737" y="2339975"/>
        <a:ext cx="3286125" cy="1971675"/>
      </dsp:txXfrm>
    </dsp:sp>
    <dsp:sp modelId="{82792B28-EDFD-4F57-A410-EB486A09F4E6}">
      <dsp:nvSpPr>
        <dsp:cNvPr id="0" name=""/>
        <dsp:cNvSpPr/>
      </dsp:nvSpPr>
      <dsp:spPr>
        <a:xfrm>
          <a:off x="7229475" y="2339975"/>
          <a:ext cx="3286125" cy="1971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Others are in the process (Dept of Justice)</a:t>
          </a:r>
          <a:endParaRPr lang="en-US" sz="3100" kern="1200" dirty="0"/>
        </a:p>
      </dsp:txBody>
      <dsp:txXfrm>
        <a:off x="7229475" y="2339975"/>
        <a:ext cx="3286125" cy="19716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294B92-46AF-499B-B402-A13EAA69361B}">
      <dsp:nvSpPr>
        <dsp:cNvPr id="0" name=""/>
        <dsp:cNvSpPr/>
      </dsp:nvSpPr>
      <dsp:spPr>
        <a:xfrm>
          <a:off x="2391465" y="1067973"/>
          <a:ext cx="4318566" cy="408640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Utah Population Database</a:t>
          </a:r>
        </a:p>
      </dsp:txBody>
      <dsp:txXfrm>
        <a:off x="3023904" y="1666413"/>
        <a:ext cx="3053688" cy="2889521"/>
      </dsp:txXfrm>
    </dsp:sp>
    <dsp:sp modelId="{2DAB8A2F-4A17-40A5-BC2E-B8041D2D15D8}">
      <dsp:nvSpPr>
        <dsp:cNvPr id="0" name=""/>
        <dsp:cNvSpPr/>
      </dsp:nvSpPr>
      <dsp:spPr>
        <a:xfrm>
          <a:off x="3972936" y="12117"/>
          <a:ext cx="1155623" cy="115562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Birth &amp; Death Records</a:t>
          </a:r>
          <a:endParaRPr lang="en-US" sz="1800" kern="1200" dirty="0"/>
        </a:p>
      </dsp:txBody>
      <dsp:txXfrm>
        <a:off x="4142173" y="181354"/>
        <a:ext cx="817149" cy="817149"/>
      </dsp:txXfrm>
    </dsp:sp>
    <dsp:sp modelId="{08C79A81-AC06-46D0-9FFC-713A26FF8109}">
      <dsp:nvSpPr>
        <dsp:cNvPr id="0" name=""/>
        <dsp:cNvSpPr/>
      </dsp:nvSpPr>
      <dsp:spPr>
        <a:xfrm>
          <a:off x="4856349" y="97848"/>
          <a:ext cx="1155623" cy="115562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University of Utah Hospitals</a:t>
          </a:r>
          <a:endParaRPr lang="en-US" sz="1400" kern="1200" dirty="0"/>
        </a:p>
      </dsp:txBody>
      <dsp:txXfrm>
        <a:off x="5025586" y="267085"/>
        <a:ext cx="817149" cy="817149"/>
      </dsp:txXfrm>
    </dsp:sp>
    <dsp:sp modelId="{1D67B2F4-DD26-4FD4-A6DE-3795A122C6AB}">
      <dsp:nvSpPr>
        <dsp:cNvPr id="0" name=""/>
        <dsp:cNvSpPr/>
      </dsp:nvSpPr>
      <dsp:spPr>
        <a:xfrm>
          <a:off x="5706891" y="574490"/>
          <a:ext cx="1340107" cy="115562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Inter-mountain Healthcare</a:t>
          </a:r>
          <a:endParaRPr lang="en-US" sz="1600" kern="1200" dirty="0"/>
        </a:p>
      </dsp:txBody>
      <dsp:txXfrm>
        <a:off x="5903145" y="743727"/>
        <a:ext cx="947599" cy="817149"/>
      </dsp:txXfrm>
    </dsp:sp>
    <dsp:sp modelId="{256B50AA-BB98-4F27-8201-1569B87FE20D}">
      <dsp:nvSpPr>
        <dsp:cNvPr id="0" name=""/>
        <dsp:cNvSpPr/>
      </dsp:nvSpPr>
      <dsp:spPr>
        <a:xfrm>
          <a:off x="6260054" y="1368379"/>
          <a:ext cx="1155623" cy="1155623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Inpatient Visits</a:t>
          </a:r>
          <a:endParaRPr lang="en-US" sz="1600" kern="1200" dirty="0"/>
        </a:p>
      </dsp:txBody>
      <dsp:txXfrm>
        <a:off x="6429291" y="1537616"/>
        <a:ext cx="817149" cy="817149"/>
      </dsp:txXfrm>
    </dsp:sp>
    <dsp:sp modelId="{3CA38C52-0663-40B4-A003-71066E6A1F00}">
      <dsp:nvSpPr>
        <dsp:cNvPr id="0" name=""/>
        <dsp:cNvSpPr/>
      </dsp:nvSpPr>
      <dsp:spPr>
        <a:xfrm>
          <a:off x="6598270" y="2151852"/>
          <a:ext cx="1287584" cy="124021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Ambulatory</a:t>
          </a:r>
          <a:r>
            <a:rPr lang="en-US" sz="2000" kern="1200" dirty="0" smtClean="0"/>
            <a:t> </a:t>
          </a:r>
          <a:r>
            <a:rPr lang="en-US" sz="1800" kern="1200" dirty="0" smtClean="0"/>
            <a:t>Surgery</a:t>
          </a:r>
          <a:endParaRPr lang="en-US" sz="1800" kern="1200" dirty="0"/>
        </a:p>
      </dsp:txBody>
      <dsp:txXfrm>
        <a:off x="6786832" y="2333477"/>
        <a:ext cx="910460" cy="876965"/>
      </dsp:txXfrm>
    </dsp:sp>
    <dsp:sp modelId="{C157FEB3-C033-4B7B-8526-FFE4D0BE5A23}">
      <dsp:nvSpPr>
        <dsp:cNvPr id="0" name=""/>
        <dsp:cNvSpPr/>
      </dsp:nvSpPr>
      <dsp:spPr>
        <a:xfrm>
          <a:off x="6374405" y="3138422"/>
          <a:ext cx="1346347" cy="115562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Emergency </a:t>
          </a:r>
          <a:r>
            <a:rPr lang="en-US" sz="1600" kern="1200" dirty="0" err="1" smtClean="0"/>
            <a:t>Dept</a:t>
          </a:r>
          <a:endParaRPr lang="en-US" sz="1600" kern="1200" dirty="0"/>
        </a:p>
      </dsp:txBody>
      <dsp:txXfrm>
        <a:off x="6571573" y="3307659"/>
        <a:ext cx="952011" cy="817149"/>
      </dsp:txXfrm>
    </dsp:sp>
    <dsp:sp modelId="{054AA2B3-8AB3-4C48-ACB4-A6A6ED749541}">
      <dsp:nvSpPr>
        <dsp:cNvPr id="0" name=""/>
        <dsp:cNvSpPr/>
      </dsp:nvSpPr>
      <dsp:spPr>
        <a:xfrm>
          <a:off x="6021815" y="3926299"/>
          <a:ext cx="1227052" cy="115562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Medical Insurance Claims (APCD)</a:t>
          </a:r>
          <a:endParaRPr lang="en-US" sz="1600" kern="1200" dirty="0"/>
        </a:p>
      </dsp:txBody>
      <dsp:txXfrm>
        <a:off x="6201513" y="4095536"/>
        <a:ext cx="867656" cy="817149"/>
      </dsp:txXfrm>
    </dsp:sp>
    <dsp:sp modelId="{70108926-962A-4FA8-9B6E-00A319E04A34}">
      <dsp:nvSpPr>
        <dsp:cNvPr id="0" name=""/>
        <dsp:cNvSpPr/>
      </dsp:nvSpPr>
      <dsp:spPr>
        <a:xfrm>
          <a:off x="5302296" y="4730781"/>
          <a:ext cx="1293431" cy="115562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Cancer  Registries</a:t>
          </a:r>
          <a:endParaRPr lang="en-US" sz="1600" kern="1200" dirty="0"/>
        </a:p>
      </dsp:txBody>
      <dsp:txXfrm>
        <a:off x="5491715" y="4900018"/>
        <a:ext cx="914593" cy="817149"/>
      </dsp:txXfrm>
    </dsp:sp>
    <dsp:sp modelId="{C184B570-681D-4AD7-89A1-1096D2651E26}">
      <dsp:nvSpPr>
        <dsp:cNvPr id="0" name=""/>
        <dsp:cNvSpPr/>
      </dsp:nvSpPr>
      <dsp:spPr>
        <a:xfrm>
          <a:off x="4436213" y="5011677"/>
          <a:ext cx="1155623" cy="1155623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Dept</a:t>
          </a:r>
          <a:r>
            <a:rPr lang="en-US" sz="1600" kern="1200" dirty="0" smtClean="0"/>
            <a:t> of Human Services</a:t>
          </a:r>
          <a:endParaRPr lang="en-US" sz="1600" kern="1200" dirty="0"/>
        </a:p>
      </dsp:txBody>
      <dsp:txXfrm>
        <a:off x="4605450" y="5180914"/>
        <a:ext cx="817149" cy="817149"/>
      </dsp:txXfrm>
    </dsp:sp>
    <dsp:sp modelId="{6C89F80E-88A0-4895-AD77-7E7D01FACC12}">
      <dsp:nvSpPr>
        <dsp:cNvPr id="0" name=""/>
        <dsp:cNvSpPr/>
      </dsp:nvSpPr>
      <dsp:spPr>
        <a:xfrm>
          <a:off x="3509658" y="5011677"/>
          <a:ext cx="1155623" cy="115562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Autism Registry</a:t>
          </a:r>
          <a:endParaRPr lang="en-US" sz="1600" kern="1200" dirty="0"/>
        </a:p>
      </dsp:txBody>
      <dsp:txXfrm>
        <a:off x="3678895" y="5180914"/>
        <a:ext cx="817149" cy="817149"/>
      </dsp:txXfrm>
    </dsp:sp>
    <dsp:sp modelId="{5368C0FF-976E-4407-97C9-28DD65DA2AA5}">
      <dsp:nvSpPr>
        <dsp:cNvPr id="0" name=""/>
        <dsp:cNvSpPr/>
      </dsp:nvSpPr>
      <dsp:spPr>
        <a:xfrm>
          <a:off x="2645672" y="4676967"/>
          <a:ext cx="1155623" cy="115562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Birth Defects Network</a:t>
          </a:r>
          <a:endParaRPr lang="en-US" sz="1600" kern="1200" dirty="0"/>
        </a:p>
      </dsp:txBody>
      <dsp:txXfrm>
        <a:off x="2814909" y="4846204"/>
        <a:ext cx="817149" cy="817149"/>
      </dsp:txXfrm>
    </dsp:sp>
    <dsp:sp modelId="{B8F401B0-7549-4419-B6EE-2739D4FD55EA}">
      <dsp:nvSpPr>
        <dsp:cNvPr id="0" name=""/>
        <dsp:cNvSpPr/>
      </dsp:nvSpPr>
      <dsp:spPr>
        <a:xfrm>
          <a:off x="1852277" y="4090834"/>
          <a:ext cx="1245797" cy="115562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Medicare</a:t>
          </a:r>
          <a:endParaRPr lang="en-US" sz="1600" kern="1200" dirty="0"/>
        </a:p>
      </dsp:txBody>
      <dsp:txXfrm>
        <a:off x="2034720" y="4260071"/>
        <a:ext cx="880911" cy="817149"/>
      </dsp:txXfrm>
    </dsp:sp>
    <dsp:sp modelId="{FAC02390-BF6F-4475-82B7-8E0B9329BBC0}">
      <dsp:nvSpPr>
        <dsp:cNvPr id="0" name=""/>
        <dsp:cNvSpPr/>
      </dsp:nvSpPr>
      <dsp:spPr>
        <a:xfrm>
          <a:off x="1379134" y="3250334"/>
          <a:ext cx="1239071" cy="1148031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Driver Licenses</a:t>
          </a:r>
          <a:endParaRPr lang="en-US" sz="1600" kern="1200" dirty="0"/>
        </a:p>
      </dsp:txBody>
      <dsp:txXfrm>
        <a:off x="1560592" y="3418459"/>
        <a:ext cx="876155" cy="811781"/>
      </dsp:txXfrm>
    </dsp:sp>
    <dsp:sp modelId="{9AECC077-4592-4053-AD73-1EEF64C0CDCD}">
      <dsp:nvSpPr>
        <dsp:cNvPr id="0" name=""/>
        <dsp:cNvSpPr/>
      </dsp:nvSpPr>
      <dsp:spPr>
        <a:xfrm>
          <a:off x="1462446" y="2300730"/>
          <a:ext cx="1155623" cy="1155623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Voter </a:t>
          </a:r>
          <a:r>
            <a:rPr lang="en-US" sz="1200" kern="1200" dirty="0" smtClean="0"/>
            <a:t>Registration</a:t>
          </a:r>
          <a:endParaRPr lang="en-US" sz="1200" kern="1200" dirty="0"/>
        </a:p>
      </dsp:txBody>
      <dsp:txXfrm>
        <a:off x="1631683" y="2469967"/>
        <a:ext cx="817149" cy="817149"/>
      </dsp:txXfrm>
    </dsp:sp>
    <dsp:sp modelId="{A75F932B-6389-4C88-ADA0-8993F75F8E1A}">
      <dsp:nvSpPr>
        <dsp:cNvPr id="0" name=""/>
        <dsp:cNvSpPr/>
      </dsp:nvSpPr>
      <dsp:spPr>
        <a:xfrm>
          <a:off x="1755654" y="1504117"/>
          <a:ext cx="1076336" cy="96648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Genealogy</a:t>
          </a:r>
          <a:endParaRPr lang="en-US" sz="1200" kern="1200" dirty="0"/>
        </a:p>
      </dsp:txBody>
      <dsp:txXfrm>
        <a:off x="1913280" y="1645655"/>
        <a:ext cx="761084" cy="683406"/>
      </dsp:txXfrm>
    </dsp:sp>
    <dsp:sp modelId="{401F0472-44A7-4391-9F03-8D394B499764}">
      <dsp:nvSpPr>
        <dsp:cNvPr id="0" name=""/>
        <dsp:cNvSpPr/>
      </dsp:nvSpPr>
      <dsp:spPr>
        <a:xfrm>
          <a:off x="2274384" y="670139"/>
          <a:ext cx="1155623" cy="115562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US Census </a:t>
          </a:r>
          <a:r>
            <a:rPr lang="en-US" sz="1200" kern="1200" dirty="0" smtClean="0"/>
            <a:t>(Individual level) </a:t>
          </a:r>
          <a:endParaRPr lang="en-US" sz="1200" kern="1200" dirty="0"/>
        </a:p>
      </dsp:txBody>
      <dsp:txXfrm>
        <a:off x="2443621" y="839376"/>
        <a:ext cx="817149" cy="817149"/>
      </dsp:txXfrm>
    </dsp:sp>
    <dsp:sp modelId="{F938D310-911D-4057-BAA9-E382B08403D0}">
      <dsp:nvSpPr>
        <dsp:cNvPr id="0" name=""/>
        <dsp:cNvSpPr/>
      </dsp:nvSpPr>
      <dsp:spPr>
        <a:xfrm>
          <a:off x="3003256" y="165810"/>
          <a:ext cx="1155623" cy="115562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Marriage and Divorce</a:t>
          </a:r>
          <a:endParaRPr lang="en-US" sz="1400" kern="1200" dirty="0"/>
        </a:p>
      </dsp:txBody>
      <dsp:txXfrm>
        <a:off x="3172493" y="335047"/>
        <a:ext cx="817149" cy="8171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09F1-1CB0-4DD5-BEBD-4FC4A7132796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6249-919F-45EA-A440-24706E9D1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27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09F1-1CB0-4DD5-BEBD-4FC4A7132796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6249-919F-45EA-A440-24706E9D1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14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09F1-1CB0-4DD5-BEBD-4FC4A7132796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6249-919F-45EA-A440-24706E9D1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48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09F1-1CB0-4DD5-BEBD-4FC4A7132796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6249-919F-45EA-A440-24706E9D1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813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09F1-1CB0-4DD5-BEBD-4FC4A7132796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6249-919F-45EA-A440-24706E9D1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900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09F1-1CB0-4DD5-BEBD-4FC4A7132796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6249-919F-45EA-A440-24706E9D1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99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09F1-1CB0-4DD5-BEBD-4FC4A7132796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6249-919F-45EA-A440-24706E9D1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09F1-1CB0-4DD5-BEBD-4FC4A7132796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6249-919F-45EA-A440-24706E9D1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86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09F1-1CB0-4DD5-BEBD-4FC4A7132796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6249-919F-45EA-A440-24706E9D1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09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09F1-1CB0-4DD5-BEBD-4FC4A7132796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6249-919F-45EA-A440-24706E9D1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59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09F1-1CB0-4DD5-BEBD-4FC4A7132796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6249-919F-45EA-A440-24706E9D1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51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D09F1-1CB0-4DD5-BEBD-4FC4A7132796}" type="datetimeFigureOut">
              <a:rPr lang="en-US" smtClean="0"/>
              <a:t>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D6249-919F-45EA-A440-24706E9D1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376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sus.gov/srd/www/DissertationFellowshipTopics.pdf" TargetMode="External"/><Relationship Id="rId2" Type="http://schemas.openxmlformats.org/officeDocument/2006/relationships/hyperlink" Target="https://www.census.gov/ces/researchprograms/mentorship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chives.vrdc.cornell.edu/info7470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3" Type="http://schemas.openxmlformats.org/officeDocument/2006/relationships/image" Target="../media/image22.png"/><Relationship Id="rId21" Type="http://schemas.openxmlformats.org/officeDocument/2006/relationships/image" Target="../media/image40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5" Type="http://schemas.openxmlformats.org/officeDocument/2006/relationships/image" Target="../media/image44.png"/><Relationship Id="rId2" Type="http://schemas.openxmlformats.org/officeDocument/2006/relationships/image" Target="../media/image21.png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24" Type="http://schemas.openxmlformats.org/officeDocument/2006/relationships/image" Target="../media/image43.png"/><Relationship Id="rId5" Type="http://schemas.openxmlformats.org/officeDocument/2006/relationships/image" Target="../media/image24.jpg"/><Relationship Id="rId15" Type="http://schemas.openxmlformats.org/officeDocument/2006/relationships/image" Target="../media/image34.png"/><Relationship Id="rId23" Type="http://schemas.openxmlformats.org/officeDocument/2006/relationships/image" Target="../media/image42.png"/><Relationship Id="rId10" Type="http://schemas.openxmlformats.org/officeDocument/2006/relationships/image" Target="../media/image29.png"/><Relationship Id="rId19" Type="http://schemas.openxmlformats.org/officeDocument/2006/relationships/image" Target="../media/image38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Relationship Id="rId22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18" Type="http://schemas.openxmlformats.org/officeDocument/2006/relationships/image" Target="../media/image61.png"/><Relationship Id="rId26" Type="http://schemas.openxmlformats.org/officeDocument/2006/relationships/image" Target="../media/image43.png"/><Relationship Id="rId3" Type="http://schemas.openxmlformats.org/officeDocument/2006/relationships/image" Target="../media/image46.png"/><Relationship Id="rId21" Type="http://schemas.openxmlformats.org/officeDocument/2006/relationships/image" Target="../media/image64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17" Type="http://schemas.openxmlformats.org/officeDocument/2006/relationships/image" Target="../media/image60.png"/><Relationship Id="rId25" Type="http://schemas.openxmlformats.org/officeDocument/2006/relationships/image" Target="../media/image68.png"/><Relationship Id="rId2" Type="http://schemas.openxmlformats.org/officeDocument/2006/relationships/image" Target="../media/image45.png"/><Relationship Id="rId16" Type="http://schemas.openxmlformats.org/officeDocument/2006/relationships/image" Target="../media/image59.png"/><Relationship Id="rId20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24" Type="http://schemas.openxmlformats.org/officeDocument/2006/relationships/image" Target="../media/image67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23" Type="http://schemas.openxmlformats.org/officeDocument/2006/relationships/image" Target="../media/image66.png"/><Relationship Id="rId10" Type="http://schemas.openxmlformats.org/officeDocument/2006/relationships/image" Target="../media/image53.png"/><Relationship Id="rId19" Type="http://schemas.openxmlformats.org/officeDocument/2006/relationships/image" Target="../media/image62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Relationship Id="rId22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dc.gov/rdc/b1datatype/dt122.htm" TargetMode="External"/><Relationship Id="rId3" Type="http://schemas.openxmlformats.org/officeDocument/2006/relationships/hyperlink" Target="https://www.bls.gov/rda/restricted-data.htm#employment" TargetMode="External"/><Relationship Id="rId7" Type="http://schemas.openxmlformats.org/officeDocument/2006/relationships/hyperlink" Target="https://www.census.gov/ces/dataproducts/UMetricsData.html" TargetMode="External"/><Relationship Id="rId2" Type="http://schemas.openxmlformats.org/officeDocument/2006/relationships/hyperlink" Target="https://www2.census.gov/about/linkage/data-file-inventory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ensus.gov/ces/dataproducts/lehddata.html" TargetMode="External"/><Relationship Id="rId11" Type="http://schemas.openxmlformats.org/officeDocument/2006/relationships/hyperlink" Target="https://meps.ahrq.gov/data_stats/onsite_datacenter.jsp" TargetMode="External"/><Relationship Id="rId5" Type="http://schemas.openxmlformats.org/officeDocument/2006/relationships/hyperlink" Target="https://www.census.gov/ces/dataproducts/economicdata.html" TargetMode="External"/><Relationship Id="rId10" Type="http://schemas.openxmlformats.org/officeDocument/2006/relationships/hyperlink" Target="https://www.cdc.gov/rdc/b1datatype/dt130.htm" TargetMode="External"/><Relationship Id="rId4" Type="http://schemas.openxmlformats.org/officeDocument/2006/relationships/hyperlink" Target="https://www.census.gov/ces/dataproducts/demographicdata.html" TargetMode="External"/><Relationship Id="rId9" Type="http://schemas.openxmlformats.org/officeDocument/2006/relationships/hyperlink" Target="https://www.cdc.gov/rdc/b1datatype/dt123geocod.htm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2695" y="0"/>
            <a:ext cx="10515600" cy="1325563"/>
          </a:xfrm>
        </p:spPr>
        <p:txBody>
          <a:bodyPr/>
          <a:lstStyle/>
          <a:p>
            <a:pPr algn="ctr"/>
            <a:r>
              <a:rPr lang="en-US" i="1" dirty="0" smtClean="0"/>
              <a:t>Wasatch Front Research Data Center</a:t>
            </a:r>
            <a:endParaRPr lang="en-US" i="1" dirty="0"/>
          </a:p>
        </p:txBody>
      </p:sp>
      <p:sp>
        <p:nvSpPr>
          <p:cNvPr id="3" name="TextBox 2"/>
          <p:cNvSpPr txBox="1"/>
          <p:nvPr/>
        </p:nvSpPr>
        <p:spPr>
          <a:xfrm>
            <a:off x="8295960" y="6503919"/>
            <a:ext cx="3797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Funded by the National Science Foundation: Ken Smith, PI</a:t>
            </a:r>
            <a:endParaRPr lang="en-US" sz="12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800" y="1141124"/>
            <a:ext cx="7171976" cy="478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88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25" y="309825"/>
            <a:ext cx="12010275" cy="348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37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774" y="130714"/>
            <a:ext cx="11652452" cy="659657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64430" y="130714"/>
            <a:ext cx="7220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One of only 31 Federal Research Data Centers in the U.S.</a:t>
            </a:r>
            <a:endParaRPr lang="en-US" sz="2400" dirty="0"/>
          </a:p>
        </p:txBody>
      </p:sp>
      <p:sp>
        <p:nvSpPr>
          <p:cNvPr id="4" name="Right Arrow 3"/>
          <p:cNvSpPr/>
          <p:nvPr/>
        </p:nvSpPr>
        <p:spPr>
          <a:xfrm rot="16200000">
            <a:off x="2414457" y="3630120"/>
            <a:ext cx="1569944" cy="207560"/>
          </a:xfrm>
          <a:prstGeom prst="rightArrow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7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Members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Faculty, Grad Students, and Affiliated Researchers</a:t>
            </a:r>
            <a:r>
              <a:rPr lang="en-US" b="1" dirty="0" smtClean="0"/>
              <a:t>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638600" cy="4351338"/>
          </a:xfrm>
        </p:spPr>
        <p:txBody>
          <a:bodyPr/>
          <a:lstStyle/>
          <a:p>
            <a:r>
              <a:rPr lang="en-US" dirty="0" smtClean="0"/>
              <a:t>Proposed </a:t>
            </a:r>
            <a:r>
              <a:rPr lang="en-US" dirty="0"/>
              <a:t>f</a:t>
            </a:r>
            <a:r>
              <a:rPr lang="en-US" dirty="0" smtClean="0"/>
              <a:t>ree </a:t>
            </a:r>
            <a:r>
              <a:rPr lang="en-US" dirty="0"/>
              <a:t>access to </a:t>
            </a:r>
            <a:r>
              <a:rPr lang="en-US" dirty="0" smtClean="0"/>
              <a:t>WFRDC </a:t>
            </a:r>
            <a:r>
              <a:rPr lang="en-US" dirty="0"/>
              <a:t>services and secure </a:t>
            </a:r>
            <a:r>
              <a:rPr lang="en-US" dirty="0" smtClean="0"/>
              <a:t>laboratory for the first 2 years</a:t>
            </a:r>
          </a:p>
          <a:p>
            <a:r>
              <a:rPr lang="en-US" dirty="0" err="1" smtClean="0"/>
              <a:t>FSRDC</a:t>
            </a:r>
            <a:r>
              <a:rPr lang="en-US" dirty="0" smtClean="0"/>
              <a:t> federal fees apply</a:t>
            </a:r>
            <a:endParaRPr lang="en-US" dirty="0"/>
          </a:p>
          <a:p>
            <a:r>
              <a:rPr lang="en-US" dirty="0" smtClean="0"/>
              <a:t>Overtime, researchers are </a:t>
            </a:r>
            <a:r>
              <a:rPr lang="en-US" dirty="0"/>
              <a:t>expected to write </a:t>
            </a:r>
            <a:r>
              <a:rPr lang="en-US" dirty="0" smtClean="0"/>
              <a:t>grant proposals </a:t>
            </a:r>
            <a:r>
              <a:rPr lang="en-US" dirty="0"/>
              <a:t>and include </a:t>
            </a:r>
            <a:r>
              <a:rPr lang="en-US" dirty="0" smtClean="0"/>
              <a:t>WFRDC fees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87877" y="74816"/>
            <a:ext cx="9126107" cy="1655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26075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564200" cy="4351338"/>
          </a:xfrm>
        </p:spPr>
        <p:txBody>
          <a:bodyPr/>
          <a:lstStyle/>
          <a:p>
            <a:r>
              <a:rPr lang="en-US" dirty="0" smtClean="0"/>
              <a:t>Projects </a:t>
            </a:r>
            <a:r>
              <a:rPr lang="en-US" dirty="0"/>
              <a:t>must </a:t>
            </a:r>
            <a:r>
              <a:rPr lang="en-US" dirty="0" smtClean="0"/>
              <a:t>be approved by the agency </a:t>
            </a:r>
            <a:r>
              <a:rPr lang="en-US" dirty="0"/>
              <a:t>that owns the </a:t>
            </a:r>
            <a:r>
              <a:rPr lang="en-US" dirty="0" smtClean="0"/>
              <a:t>data </a:t>
            </a:r>
            <a:r>
              <a:rPr lang="en-US" dirty="0" smtClean="0"/>
              <a:t>(e.g., Census</a:t>
            </a:r>
            <a:r>
              <a:rPr lang="en-US" dirty="0"/>
              <a:t>, NCHS, </a:t>
            </a:r>
            <a:r>
              <a:rPr lang="en-US" dirty="0" smtClean="0"/>
              <a:t>BLS)</a:t>
            </a:r>
          </a:p>
          <a:p>
            <a:r>
              <a:rPr lang="en-US" dirty="0" smtClean="0"/>
              <a:t>Researchers </a:t>
            </a:r>
            <a:r>
              <a:rPr lang="en-US" dirty="0" smtClean="0"/>
              <a:t>have </a:t>
            </a:r>
            <a:r>
              <a:rPr lang="en-US" dirty="0"/>
              <a:t>a background investigation that qualifies them for “Special Sworn Status (SSS)” </a:t>
            </a:r>
            <a:endParaRPr lang="en-US" dirty="0" smtClean="0"/>
          </a:p>
          <a:p>
            <a:r>
              <a:rPr lang="en-US" dirty="0" smtClean="0"/>
              <a:t>Results are formally </a:t>
            </a:r>
            <a:r>
              <a:rPr lang="en-US" dirty="0"/>
              <a:t>reviewed for disclosure violation before they leave the secure facility. </a:t>
            </a:r>
          </a:p>
        </p:txBody>
      </p:sp>
      <p:pic>
        <p:nvPicPr>
          <p:cNvPr id="3074" name="Picture 2" descr="Image result for security cleara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175" y="2000288"/>
            <a:ext cx="3235625" cy="323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01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WFRDC Facility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Target Date</a:t>
            </a:r>
            <a:r>
              <a:rPr lang="en-US" b="1" dirty="0"/>
              <a:t>: </a:t>
            </a:r>
            <a:r>
              <a:rPr lang="en-US" dirty="0" smtClean="0"/>
              <a:t>Summer 2019</a:t>
            </a:r>
            <a:endParaRPr lang="en-US" dirty="0"/>
          </a:p>
          <a:p>
            <a:r>
              <a:rPr lang="en-US" b="1" dirty="0"/>
              <a:t>Location: </a:t>
            </a:r>
            <a:r>
              <a:rPr lang="en-US" dirty="0" smtClean="0"/>
              <a:t>Gardner Commons on UU Campus</a:t>
            </a:r>
          </a:p>
          <a:p>
            <a:pPr lvl="1"/>
            <a:r>
              <a:rPr lang="en-US" dirty="0" smtClean="0"/>
              <a:t>10 </a:t>
            </a:r>
            <a:r>
              <a:rPr lang="en-US" dirty="0"/>
              <a:t>thin client workstations to access </a:t>
            </a:r>
            <a:r>
              <a:rPr lang="en-US" dirty="0" err="1"/>
              <a:t>FSRDC</a:t>
            </a:r>
            <a:r>
              <a:rPr lang="en-US" dirty="0"/>
              <a:t> </a:t>
            </a:r>
            <a:r>
              <a:rPr lang="en-US" dirty="0" smtClean="0"/>
              <a:t>servers</a:t>
            </a:r>
          </a:p>
          <a:p>
            <a:pPr lvl="1"/>
            <a:r>
              <a:rPr lang="en-US" dirty="0" smtClean="0"/>
              <a:t>RDC Administrator’s office</a:t>
            </a:r>
          </a:p>
          <a:p>
            <a:pPr lvl="1"/>
            <a:r>
              <a:rPr lang="en-US" dirty="0" smtClean="0"/>
              <a:t>Badge </a:t>
            </a:r>
            <a:r>
              <a:rPr lang="en-US" dirty="0"/>
              <a:t>Reader at </a:t>
            </a:r>
            <a:r>
              <a:rPr lang="en-US" dirty="0" smtClean="0"/>
              <a:t>Entrance</a:t>
            </a:r>
          </a:p>
          <a:p>
            <a:pPr lvl="1"/>
            <a:r>
              <a:rPr lang="en-US" dirty="0" smtClean="0"/>
              <a:t>Fulltime </a:t>
            </a:r>
            <a:r>
              <a:rPr lang="en-US" dirty="0"/>
              <a:t>Security </a:t>
            </a:r>
            <a:r>
              <a:rPr lang="en-US" dirty="0" smtClean="0"/>
              <a:t>System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electronic devices </a:t>
            </a:r>
            <a:r>
              <a:rPr lang="en-US" dirty="0" smtClean="0"/>
              <a:t>allowed</a:t>
            </a:r>
          </a:p>
          <a:p>
            <a:pPr lvl="1"/>
            <a:r>
              <a:rPr lang="en-US" dirty="0" smtClean="0"/>
              <a:t>NOTHING </a:t>
            </a:r>
            <a:r>
              <a:rPr lang="en-US" dirty="0"/>
              <a:t>leaves the secure lab without approval</a:t>
            </a:r>
          </a:p>
        </p:txBody>
      </p:sp>
      <p:pic>
        <p:nvPicPr>
          <p:cNvPr id="2050" name="Picture 2" descr="http://www.abladvisor.com/UploadedFiles/Media/usrImages/pic-abl-advisor-2017-03-09-hacker-hallw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7300" y="519906"/>
            <a:ext cx="247650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06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Graduate </a:t>
            </a:r>
            <a:r>
              <a:rPr lang="en-US" b="1" dirty="0" smtClean="0"/>
              <a:t>Students Research Opportunities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Census </a:t>
            </a:r>
            <a:r>
              <a:rPr lang="en-US" dirty="0">
                <a:hlinkClick r:id="rId2"/>
              </a:rPr>
              <a:t>Dissertation Mentorship </a:t>
            </a:r>
            <a:r>
              <a:rPr lang="en-US" dirty="0" smtClean="0">
                <a:hlinkClick r:id="rId2"/>
              </a:rPr>
              <a:t>Program</a:t>
            </a:r>
            <a:endParaRPr lang="en-US" dirty="0"/>
          </a:p>
          <a:p>
            <a:r>
              <a:rPr lang="en-US" dirty="0" smtClean="0">
                <a:hlinkClick r:id="rId3"/>
              </a:rPr>
              <a:t>Census </a:t>
            </a:r>
            <a:r>
              <a:rPr lang="en-US" dirty="0">
                <a:hlinkClick r:id="rId3"/>
              </a:rPr>
              <a:t>Dissertation Fellowship Program (up to $50,000</a:t>
            </a:r>
            <a:r>
              <a:rPr lang="en-US" dirty="0" smtClean="0">
                <a:hlinkClick r:id="rId3"/>
              </a:rPr>
              <a:t>)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(MAYBE) Cornell </a:t>
            </a:r>
            <a:r>
              <a:rPr lang="en-US" dirty="0"/>
              <a:t>University </a:t>
            </a:r>
            <a:r>
              <a:rPr lang="en-US" dirty="0">
                <a:hlinkClick r:id="rId4"/>
              </a:rPr>
              <a:t>Course by </a:t>
            </a:r>
            <a:r>
              <a:rPr lang="en-US" dirty="0" smtClean="0">
                <a:hlinkClick r:id="rId4"/>
              </a:rPr>
              <a:t>Videoconference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71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00" y="69925"/>
            <a:ext cx="10515600" cy="1325563"/>
          </a:xfrm>
        </p:spPr>
        <p:txBody>
          <a:bodyPr/>
          <a:lstStyle/>
          <a:p>
            <a:r>
              <a:rPr lang="en-US" dirty="0" smtClean="0"/>
              <a:t>RDC – What Can’t It Do 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idx="1"/>
          </p:nvPr>
        </p:nvSpPr>
        <p:spPr>
          <a:xfrm>
            <a:off x="442200" y="1501625"/>
            <a:ext cx="10515600" cy="4351338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en-US" dirty="0" err="1" smtClean="0"/>
              <a:t>Microdata</a:t>
            </a:r>
            <a:r>
              <a:rPr lang="en-US" dirty="0" smtClean="0"/>
              <a:t> </a:t>
            </a:r>
            <a:r>
              <a:rPr lang="en-US" dirty="0" smtClean="0"/>
              <a:t>that are not </a:t>
            </a:r>
            <a:r>
              <a:rPr lang="en-US" dirty="0" smtClean="0"/>
              <a:t>available publicly 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Firms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Individuals/Households 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Small </a:t>
            </a:r>
            <a:r>
              <a:rPr lang="en-US" dirty="0" smtClean="0"/>
              <a:t>geographic resolution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dirty="0" smtClean="0"/>
              <a:t>Population </a:t>
            </a:r>
            <a:r>
              <a:rPr lang="en-US" dirty="0" smtClean="0"/>
              <a:t>counts or large samples </a:t>
            </a:r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All response </a:t>
            </a:r>
            <a:r>
              <a:rPr lang="en-US" dirty="0" smtClean="0"/>
              <a:t>items</a:t>
            </a:r>
          </a:p>
          <a:p>
            <a:pPr lvl="1" algn="just">
              <a:lnSpc>
                <a:spcPct val="100000"/>
              </a:lnSpc>
            </a:pPr>
            <a:r>
              <a:rPr lang="en-US" dirty="0" smtClean="0"/>
              <a:t>industry codes, </a:t>
            </a:r>
            <a:r>
              <a:rPr lang="en-US" dirty="0" err="1" smtClean="0"/>
              <a:t>occup</a:t>
            </a:r>
            <a:r>
              <a:rPr lang="en-US" dirty="0" smtClean="0"/>
              <a:t> codes, detailed race, income is not top-coded)</a:t>
            </a:r>
          </a:p>
          <a:p>
            <a:pPr algn="just">
              <a:lnSpc>
                <a:spcPct val="100000"/>
              </a:lnSpc>
            </a:pPr>
            <a:r>
              <a:rPr lang="en-US" dirty="0" smtClean="0"/>
              <a:t>File Linkages</a:t>
            </a:r>
          </a:p>
          <a:p>
            <a:pPr lvl="1" algn="just">
              <a:lnSpc>
                <a:spcPct val="100000"/>
              </a:lnSpc>
            </a:pPr>
            <a:r>
              <a:rPr lang="en-US" dirty="0" smtClean="0"/>
              <a:t>with external data (e.g., via geocodes, establishment ID, etc.)</a:t>
            </a:r>
          </a:p>
          <a:p>
            <a:pPr lvl="1" algn="just">
              <a:lnSpc>
                <a:spcPct val="100000"/>
              </a:lnSpc>
            </a:pPr>
            <a:r>
              <a:rPr lang="en-US" dirty="0" smtClean="0"/>
              <a:t>between multiple internal data sets via non-public link keys</a:t>
            </a:r>
          </a:p>
        </p:txBody>
      </p:sp>
      <p:pic>
        <p:nvPicPr>
          <p:cNvPr id="1026" name="Picture 2" descr="Image result for donuts what can't they 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575" y="122400"/>
            <a:ext cx="2695625" cy="380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58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Diagram 16"/>
          <p:cNvGraphicFramePr/>
          <p:nvPr>
            <p:extLst/>
          </p:nvPr>
        </p:nvGraphicFramePr>
        <p:xfrm>
          <a:off x="1500524" y="279134"/>
          <a:ext cx="9167477" cy="6179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62546" y="1129635"/>
            <a:ext cx="18354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prstClr val="black"/>
                </a:solidFill>
              </a:rPr>
              <a:t>UPDB Data Sources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694985" y="5195180"/>
            <a:ext cx="1888106" cy="132343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+ Geocodes</a:t>
            </a:r>
          </a:p>
          <a:p>
            <a:endParaRPr lang="en-US" sz="1600" dirty="0"/>
          </a:p>
          <a:p>
            <a:r>
              <a:rPr lang="en-US" sz="1600" dirty="0"/>
              <a:t>+ Option to link subjects in existing studies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A1D26-613C-40F9-AED2-B7B5A9783B3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1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/>
          <a:p>
            <a:pPr marL="2579370" marR="12700" indent="-2567305">
              <a:lnSpc>
                <a:spcPts val="4800"/>
              </a:lnSpc>
            </a:pPr>
            <a:r>
              <a:rPr sz="4000" b="1" spc="-5" dirty="0">
                <a:latin typeface="Arial"/>
                <a:cs typeface="Arial"/>
              </a:rPr>
              <a:t>F</a:t>
            </a:r>
            <a:r>
              <a:rPr sz="4000" b="1" dirty="0">
                <a:latin typeface="Arial"/>
                <a:cs typeface="Arial"/>
              </a:rPr>
              <a:t>SRDC</a:t>
            </a:r>
            <a:r>
              <a:rPr sz="4000" b="1" spc="-175" dirty="0">
                <a:latin typeface="Arial"/>
                <a:cs typeface="Arial"/>
              </a:rPr>
              <a:t> </a:t>
            </a:r>
            <a:r>
              <a:rPr sz="4000" b="1" dirty="0">
                <a:latin typeface="Arial"/>
                <a:cs typeface="Arial"/>
              </a:rPr>
              <a:t>Act</a:t>
            </a:r>
            <a:r>
              <a:rPr sz="4000" b="1" spc="-5" dirty="0">
                <a:latin typeface="Arial"/>
                <a:cs typeface="Arial"/>
              </a:rPr>
              <a:t>i</a:t>
            </a:r>
            <a:r>
              <a:rPr sz="4000" b="1" dirty="0">
                <a:latin typeface="Arial"/>
                <a:cs typeface="Arial"/>
              </a:rPr>
              <a:t>ve Pr</a:t>
            </a:r>
            <a:r>
              <a:rPr sz="4000" b="1" spc="-5" dirty="0">
                <a:latin typeface="Arial"/>
                <a:cs typeface="Arial"/>
              </a:rPr>
              <a:t>oj</a:t>
            </a:r>
            <a:r>
              <a:rPr sz="4000" b="1" dirty="0">
                <a:latin typeface="Arial"/>
                <a:cs typeface="Arial"/>
              </a:rPr>
              <a:t>ects</a:t>
            </a:r>
            <a:r>
              <a:rPr sz="4000" b="1" spc="-5" dirty="0">
                <a:latin typeface="Arial"/>
                <a:cs typeface="Arial"/>
              </a:rPr>
              <a:t> b</a:t>
            </a:r>
            <a:r>
              <a:rPr sz="4000" b="1" dirty="0">
                <a:latin typeface="Arial"/>
                <a:cs typeface="Arial"/>
              </a:rPr>
              <a:t>y</a:t>
            </a:r>
            <a:r>
              <a:rPr sz="4000" b="1" spc="-10" dirty="0">
                <a:latin typeface="Arial"/>
                <a:cs typeface="Arial"/>
              </a:rPr>
              <a:t> </a:t>
            </a:r>
            <a:r>
              <a:rPr sz="4000" b="1" spc="-305" dirty="0">
                <a:latin typeface="Arial"/>
                <a:cs typeface="Arial"/>
              </a:rPr>
              <a:t>T</a:t>
            </a:r>
            <a:r>
              <a:rPr sz="4000" b="1" dirty="0">
                <a:latin typeface="Arial"/>
                <a:cs typeface="Arial"/>
              </a:rPr>
              <a:t>y</a:t>
            </a:r>
            <a:r>
              <a:rPr sz="4000" b="1" spc="-5" dirty="0">
                <a:latin typeface="Arial"/>
                <a:cs typeface="Arial"/>
              </a:rPr>
              <a:t>p</a:t>
            </a:r>
            <a:r>
              <a:rPr sz="4000" b="1" dirty="0">
                <a:latin typeface="Arial"/>
                <a:cs typeface="Arial"/>
              </a:rPr>
              <a:t>e 2015-2018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502903" y="4949571"/>
            <a:ext cx="568071" cy="0"/>
          </a:xfrm>
          <a:custGeom>
            <a:avLst/>
            <a:gdLst/>
            <a:ahLst/>
            <a:cxnLst/>
            <a:rect l="l" t="t" r="r" b="b"/>
            <a:pathLst>
              <a:path w="568071">
                <a:moveTo>
                  <a:pt x="0" y="0"/>
                </a:moveTo>
                <a:lnTo>
                  <a:pt x="568071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10095" y="4949571"/>
            <a:ext cx="1136141" cy="0"/>
          </a:xfrm>
          <a:custGeom>
            <a:avLst/>
            <a:gdLst/>
            <a:ahLst/>
            <a:cxnLst/>
            <a:rect l="l" t="t" r="r" b="b"/>
            <a:pathLst>
              <a:path w="1136141">
                <a:moveTo>
                  <a:pt x="0" y="0"/>
                </a:moveTo>
                <a:lnTo>
                  <a:pt x="1136141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717286" y="4949571"/>
            <a:ext cx="1135379" cy="0"/>
          </a:xfrm>
          <a:custGeom>
            <a:avLst/>
            <a:gdLst/>
            <a:ahLst/>
            <a:cxnLst/>
            <a:rect l="l" t="t" r="r" b="b"/>
            <a:pathLst>
              <a:path w="1135379">
                <a:moveTo>
                  <a:pt x="0" y="0"/>
                </a:moveTo>
                <a:lnTo>
                  <a:pt x="1135379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824478" y="4949571"/>
            <a:ext cx="1135379" cy="0"/>
          </a:xfrm>
          <a:custGeom>
            <a:avLst/>
            <a:gdLst/>
            <a:ahLst/>
            <a:cxnLst/>
            <a:rect l="l" t="t" r="r" b="b"/>
            <a:pathLst>
              <a:path w="1135379">
                <a:moveTo>
                  <a:pt x="0" y="0"/>
                </a:moveTo>
                <a:lnTo>
                  <a:pt x="1135379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98980" y="4949571"/>
            <a:ext cx="568071" cy="0"/>
          </a:xfrm>
          <a:custGeom>
            <a:avLst/>
            <a:gdLst/>
            <a:ahLst/>
            <a:cxnLst/>
            <a:rect l="l" t="t" r="r" b="b"/>
            <a:pathLst>
              <a:path w="568071">
                <a:moveTo>
                  <a:pt x="0" y="0"/>
                </a:moveTo>
                <a:lnTo>
                  <a:pt x="568071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502903" y="4551807"/>
            <a:ext cx="568071" cy="0"/>
          </a:xfrm>
          <a:custGeom>
            <a:avLst/>
            <a:gdLst/>
            <a:ahLst/>
            <a:cxnLst/>
            <a:rect l="l" t="t" r="r" b="b"/>
            <a:pathLst>
              <a:path w="568071">
                <a:moveTo>
                  <a:pt x="0" y="0"/>
                </a:moveTo>
                <a:lnTo>
                  <a:pt x="568071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10095" y="4551807"/>
            <a:ext cx="1136141" cy="0"/>
          </a:xfrm>
          <a:custGeom>
            <a:avLst/>
            <a:gdLst/>
            <a:ahLst/>
            <a:cxnLst/>
            <a:rect l="l" t="t" r="r" b="b"/>
            <a:pathLst>
              <a:path w="1136141">
                <a:moveTo>
                  <a:pt x="0" y="0"/>
                </a:moveTo>
                <a:lnTo>
                  <a:pt x="1136141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717286" y="4551807"/>
            <a:ext cx="1135379" cy="0"/>
          </a:xfrm>
          <a:custGeom>
            <a:avLst/>
            <a:gdLst/>
            <a:ahLst/>
            <a:cxnLst/>
            <a:rect l="l" t="t" r="r" b="b"/>
            <a:pathLst>
              <a:path w="1135379">
                <a:moveTo>
                  <a:pt x="0" y="0"/>
                </a:moveTo>
                <a:lnTo>
                  <a:pt x="1135379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824477" y="4551807"/>
            <a:ext cx="1135380" cy="0"/>
          </a:xfrm>
          <a:custGeom>
            <a:avLst/>
            <a:gdLst/>
            <a:ahLst/>
            <a:cxnLst/>
            <a:rect l="l" t="t" r="r" b="b"/>
            <a:pathLst>
              <a:path w="1135380">
                <a:moveTo>
                  <a:pt x="0" y="0"/>
                </a:moveTo>
                <a:lnTo>
                  <a:pt x="1135380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498979" y="4551807"/>
            <a:ext cx="568070" cy="0"/>
          </a:xfrm>
          <a:custGeom>
            <a:avLst/>
            <a:gdLst/>
            <a:ahLst/>
            <a:cxnLst/>
            <a:rect l="l" t="t" r="r" b="b"/>
            <a:pathLst>
              <a:path w="568070">
                <a:moveTo>
                  <a:pt x="0" y="0"/>
                </a:moveTo>
                <a:lnTo>
                  <a:pt x="568070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502903" y="4154804"/>
            <a:ext cx="568071" cy="0"/>
          </a:xfrm>
          <a:custGeom>
            <a:avLst/>
            <a:gdLst/>
            <a:ahLst/>
            <a:cxnLst/>
            <a:rect l="l" t="t" r="r" b="b"/>
            <a:pathLst>
              <a:path w="568071">
                <a:moveTo>
                  <a:pt x="0" y="0"/>
                </a:moveTo>
                <a:lnTo>
                  <a:pt x="568071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610094" y="4154805"/>
            <a:ext cx="1136142" cy="0"/>
          </a:xfrm>
          <a:custGeom>
            <a:avLst/>
            <a:gdLst/>
            <a:ahLst/>
            <a:cxnLst/>
            <a:rect l="l" t="t" r="r" b="b"/>
            <a:pathLst>
              <a:path w="1136142">
                <a:moveTo>
                  <a:pt x="0" y="0"/>
                </a:moveTo>
                <a:lnTo>
                  <a:pt x="113614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717286" y="4154805"/>
            <a:ext cx="1135379" cy="0"/>
          </a:xfrm>
          <a:custGeom>
            <a:avLst/>
            <a:gdLst/>
            <a:ahLst/>
            <a:cxnLst/>
            <a:rect l="l" t="t" r="r" b="b"/>
            <a:pathLst>
              <a:path w="1135379">
                <a:moveTo>
                  <a:pt x="0" y="0"/>
                </a:moveTo>
                <a:lnTo>
                  <a:pt x="1135379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824478" y="4154805"/>
            <a:ext cx="1135379" cy="0"/>
          </a:xfrm>
          <a:custGeom>
            <a:avLst/>
            <a:gdLst/>
            <a:ahLst/>
            <a:cxnLst/>
            <a:rect l="l" t="t" r="r" b="b"/>
            <a:pathLst>
              <a:path w="1135379">
                <a:moveTo>
                  <a:pt x="0" y="0"/>
                </a:moveTo>
                <a:lnTo>
                  <a:pt x="1135379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498979" y="4154804"/>
            <a:ext cx="568070" cy="0"/>
          </a:xfrm>
          <a:custGeom>
            <a:avLst/>
            <a:gdLst/>
            <a:ahLst/>
            <a:cxnLst/>
            <a:rect l="l" t="t" r="r" b="b"/>
            <a:pathLst>
              <a:path w="568070">
                <a:moveTo>
                  <a:pt x="0" y="0"/>
                </a:moveTo>
                <a:lnTo>
                  <a:pt x="568070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502903" y="3757803"/>
            <a:ext cx="568071" cy="0"/>
          </a:xfrm>
          <a:custGeom>
            <a:avLst/>
            <a:gdLst/>
            <a:ahLst/>
            <a:cxnLst/>
            <a:rect l="l" t="t" r="r" b="b"/>
            <a:pathLst>
              <a:path w="568071">
                <a:moveTo>
                  <a:pt x="0" y="0"/>
                </a:moveTo>
                <a:lnTo>
                  <a:pt x="568071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610095" y="3757803"/>
            <a:ext cx="1136141" cy="0"/>
          </a:xfrm>
          <a:custGeom>
            <a:avLst/>
            <a:gdLst/>
            <a:ahLst/>
            <a:cxnLst/>
            <a:rect l="l" t="t" r="r" b="b"/>
            <a:pathLst>
              <a:path w="1136141">
                <a:moveTo>
                  <a:pt x="0" y="0"/>
                </a:moveTo>
                <a:lnTo>
                  <a:pt x="1136141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717286" y="3757803"/>
            <a:ext cx="1135379" cy="0"/>
          </a:xfrm>
          <a:custGeom>
            <a:avLst/>
            <a:gdLst/>
            <a:ahLst/>
            <a:cxnLst/>
            <a:rect l="l" t="t" r="r" b="b"/>
            <a:pathLst>
              <a:path w="1135379">
                <a:moveTo>
                  <a:pt x="0" y="0"/>
                </a:moveTo>
                <a:lnTo>
                  <a:pt x="1135379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824478" y="3757803"/>
            <a:ext cx="1135379" cy="0"/>
          </a:xfrm>
          <a:custGeom>
            <a:avLst/>
            <a:gdLst/>
            <a:ahLst/>
            <a:cxnLst/>
            <a:rect l="l" t="t" r="r" b="b"/>
            <a:pathLst>
              <a:path w="1135379">
                <a:moveTo>
                  <a:pt x="0" y="0"/>
                </a:moveTo>
                <a:lnTo>
                  <a:pt x="1135379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498980" y="3757803"/>
            <a:ext cx="568071" cy="0"/>
          </a:xfrm>
          <a:custGeom>
            <a:avLst/>
            <a:gdLst/>
            <a:ahLst/>
            <a:cxnLst/>
            <a:rect l="l" t="t" r="r" b="b"/>
            <a:pathLst>
              <a:path w="568071">
                <a:moveTo>
                  <a:pt x="0" y="0"/>
                </a:moveTo>
                <a:lnTo>
                  <a:pt x="568071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502903" y="3360801"/>
            <a:ext cx="568071" cy="0"/>
          </a:xfrm>
          <a:custGeom>
            <a:avLst/>
            <a:gdLst/>
            <a:ahLst/>
            <a:cxnLst/>
            <a:rect l="l" t="t" r="r" b="b"/>
            <a:pathLst>
              <a:path w="568071">
                <a:moveTo>
                  <a:pt x="0" y="0"/>
                </a:moveTo>
                <a:lnTo>
                  <a:pt x="568071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610095" y="3360801"/>
            <a:ext cx="1136141" cy="0"/>
          </a:xfrm>
          <a:custGeom>
            <a:avLst/>
            <a:gdLst/>
            <a:ahLst/>
            <a:cxnLst/>
            <a:rect l="l" t="t" r="r" b="b"/>
            <a:pathLst>
              <a:path w="1136141">
                <a:moveTo>
                  <a:pt x="0" y="0"/>
                </a:moveTo>
                <a:lnTo>
                  <a:pt x="1136141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717286" y="3360801"/>
            <a:ext cx="1135379" cy="0"/>
          </a:xfrm>
          <a:custGeom>
            <a:avLst/>
            <a:gdLst/>
            <a:ahLst/>
            <a:cxnLst/>
            <a:rect l="l" t="t" r="r" b="b"/>
            <a:pathLst>
              <a:path w="1135379">
                <a:moveTo>
                  <a:pt x="0" y="0"/>
                </a:moveTo>
                <a:lnTo>
                  <a:pt x="1135379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498980" y="3360801"/>
            <a:ext cx="2460879" cy="0"/>
          </a:xfrm>
          <a:custGeom>
            <a:avLst/>
            <a:gdLst/>
            <a:ahLst/>
            <a:cxnLst/>
            <a:rect l="l" t="t" r="r" b="b"/>
            <a:pathLst>
              <a:path w="2460879">
                <a:moveTo>
                  <a:pt x="0" y="0"/>
                </a:moveTo>
                <a:lnTo>
                  <a:pt x="2460879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9502903" y="2963799"/>
            <a:ext cx="568071" cy="0"/>
          </a:xfrm>
          <a:custGeom>
            <a:avLst/>
            <a:gdLst/>
            <a:ahLst/>
            <a:cxnLst/>
            <a:rect l="l" t="t" r="r" b="b"/>
            <a:pathLst>
              <a:path w="568071">
                <a:moveTo>
                  <a:pt x="0" y="0"/>
                </a:moveTo>
                <a:lnTo>
                  <a:pt x="568071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498980" y="2963799"/>
            <a:ext cx="6247257" cy="0"/>
          </a:xfrm>
          <a:custGeom>
            <a:avLst/>
            <a:gdLst/>
            <a:ahLst/>
            <a:cxnLst/>
            <a:rect l="l" t="t" r="r" b="b"/>
            <a:pathLst>
              <a:path w="6247257">
                <a:moveTo>
                  <a:pt x="0" y="0"/>
                </a:moveTo>
                <a:lnTo>
                  <a:pt x="624725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502903" y="2566797"/>
            <a:ext cx="568071" cy="0"/>
          </a:xfrm>
          <a:custGeom>
            <a:avLst/>
            <a:gdLst/>
            <a:ahLst/>
            <a:cxnLst/>
            <a:rect l="l" t="t" r="r" b="b"/>
            <a:pathLst>
              <a:path w="568071">
                <a:moveTo>
                  <a:pt x="0" y="0"/>
                </a:moveTo>
                <a:lnTo>
                  <a:pt x="568071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498980" y="2566797"/>
            <a:ext cx="6247257" cy="0"/>
          </a:xfrm>
          <a:custGeom>
            <a:avLst/>
            <a:gdLst/>
            <a:ahLst/>
            <a:cxnLst/>
            <a:rect l="l" t="t" r="r" b="b"/>
            <a:pathLst>
              <a:path w="6247257">
                <a:moveTo>
                  <a:pt x="0" y="0"/>
                </a:moveTo>
                <a:lnTo>
                  <a:pt x="624725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498978" y="2169032"/>
            <a:ext cx="7571994" cy="0"/>
          </a:xfrm>
          <a:custGeom>
            <a:avLst/>
            <a:gdLst/>
            <a:ahLst/>
            <a:cxnLst/>
            <a:rect l="l" t="t" r="r" b="b"/>
            <a:pathLst>
              <a:path w="7571994">
                <a:moveTo>
                  <a:pt x="0" y="0"/>
                </a:moveTo>
                <a:lnTo>
                  <a:pt x="757199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498978" y="1772030"/>
            <a:ext cx="7571994" cy="0"/>
          </a:xfrm>
          <a:custGeom>
            <a:avLst/>
            <a:gdLst/>
            <a:ahLst/>
            <a:cxnLst/>
            <a:rect l="l" t="t" r="r" b="b"/>
            <a:pathLst>
              <a:path w="7571994">
                <a:moveTo>
                  <a:pt x="0" y="0"/>
                </a:moveTo>
                <a:lnTo>
                  <a:pt x="757199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067051" y="5227320"/>
            <a:ext cx="757427" cy="118872"/>
          </a:xfrm>
          <a:custGeom>
            <a:avLst/>
            <a:gdLst/>
            <a:ahLst/>
            <a:cxnLst/>
            <a:rect l="l" t="t" r="r" b="b"/>
            <a:pathLst>
              <a:path w="757427" h="118872">
                <a:moveTo>
                  <a:pt x="757427" y="0"/>
                </a:moveTo>
                <a:lnTo>
                  <a:pt x="0" y="0"/>
                </a:lnTo>
                <a:lnTo>
                  <a:pt x="0" y="118871"/>
                </a:lnTo>
                <a:lnTo>
                  <a:pt x="757427" y="118871"/>
                </a:lnTo>
                <a:lnTo>
                  <a:pt x="757427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959859" y="5116067"/>
            <a:ext cx="757427" cy="230124"/>
          </a:xfrm>
          <a:custGeom>
            <a:avLst/>
            <a:gdLst/>
            <a:ahLst/>
            <a:cxnLst/>
            <a:rect l="l" t="t" r="r" b="b"/>
            <a:pathLst>
              <a:path w="757427" h="230124">
                <a:moveTo>
                  <a:pt x="757427" y="0"/>
                </a:moveTo>
                <a:lnTo>
                  <a:pt x="0" y="0"/>
                </a:lnTo>
                <a:lnTo>
                  <a:pt x="0" y="230123"/>
                </a:lnTo>
                <a:lnTo>
                  <a:pt x="757427" y="230123"/>
                </a:lnTo>
                <a:lnTo>
                  <a:pt x="757427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852666" y="5100066"/>
            <a:ext cx="757427" cy="246125"/>
          </a:xfrm>
          <a:custGeom>
            <a:avLst/>
            <a:gdLst/>
            <a:ahLst/>
            <a:cxnLst/>
            <a:rect l="l" t="t" r="r" b="b"/>
            <a:pathLst>
              <a:path w="757427" h="246125">
                <a:moveTo>
                  <a:pt x="757427" y="0"/>
                </a:moveTo>
                <a:lnTo>
                  <a:pt x="0" y="0"/>
                </a:lnTo>
                <a:lnTo>
                  <a:pt x="0" y="246125"/>
                </a:lnTo>
                <a:lnTo>
                  <a:pt x="757427" y="246125"/>
                </a:lnTo>
                <a:lnTo>
                  <a:pt x="757427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746235" y="4988814"/>
            <a:ext cx="756666" cy="357378"/>
          </a:xfrm>
          <a:custGeom>
            <a:avLst/>
            <a:gdLst/>
            <a:ahLst/>
            <a:cxnLst/>
            <a:rect l="l" t="t" r="r" b="b"/>
            <a:pathLst>
              <a:path w="756666" h="357377">
                <a:moveTo>
                  <a:pt x="756666" y="0"/>
                </a:moveTo>
                <a:lnTo>
                  <a:pt x="0" y="0"/>
                </a:lnTo>
                <a:lnTo>
                  <a:pt x="0" y="357378"/>
                </a:lnTo>
                <a:lnTo>
                  <a:pt x="756666" y="357378"/>
                </a:lnTo>
                <a:lnTo>
                  <a:pt x="756666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067051" y="4600194"/>
            <a:ext cx="757427" cy="627126"/>
          </a:xfrm>
          <a:custGeom>
            <a:avLst/>
            <a:gdLst/>
            <a:ahLst/>
            <a:cxnLst/>
            <a:rect l="l" t="t" r="r" b="b"/>
            <a:pathLst>
              <a:path w="757427" h="627126">
                <a:moveTo>
                  <a:pt x="757427" y="0"/>
                </a:moveTo>
                <a:lnTo>
                  <a:pt x="0" y="0"/>
                </a:lnTo>
                <a:lnTo>
                  <a:pt x="0" y="627125"/>
                </a:lnTo>
                <a:lnTo>
                  <a:pt x="757427" y="627125"/>
                </a:lnTo>
                <a:lnTo>
                  <a:pt x="757427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959859" y="4338066"/>
            <a:ext cx="757427" cy="778001"/>
          </a:xfrm>
          <a:custGeom>
            <a:avLst/>
            <a:gdLst/>
            <a:ahLst/>
            <a:cxnLst/>
            <a:rect l="l" t="t" r="r" b="b"/>
            <a:pathLst>
              <a:path w="757427" h="778001">
                <a:moveTo>
                  <a:pt x="757427" y="0"/>
                </a:moveTo>
                <a:lnTo>
                  <a:pt x="0" y="0"/>
                </a:lnTo>
                <a:lnTo>
                  <a:pt x="0" y="778001"/>
                </a:lnTo>
                <a:lnTo>
                  <a:pt x="757427" y="778001"/>
                </a:lnTo>
                <a:lnTo>
                  <a:pt x="757427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852666" y="4282440"/>
            <a:ext cx="757427" cy="817626"/>
          </a:xfrm>
          <a:custGeom>
            <a:avLst/>
            <a:gdLst/>
            <a:ahLst/>
            <a:cxnLst/>
            <a:rect l="l" t="t" r="r" b="b"/>
            <a:pathLst>
              <a:path w="757427" h="817626">
                <a:moveTo>
                  <a:pt x="757427" y="0"/>
                </a:moveTo>
                <a:lnTo>
                  <a:pt x="0" y="0"/>
                </a:lnTo>
                <a:lnTo>
                  <a:pt x="0" y="817626"/>
                </a:lnTo>
                <a:lnTo>
                  <a:pt x="757427" y="817626"/>
                </a:lnTo>
                <a:lnTo>
                  <a:pt x="757427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8746235" y="3813810"/>
            <a:ext cx="756666" cy="1175003"/>
          </a:xfrm>
          <a:custGeom>
            <a:avLst/>
            <a:gdLst/>
            <a:ahLst/>
            <a:cxnLst/>
            <a:rect l="l" t="t" r="r" b="b"/>
            <a:pathLst>
              <a:path w="756666" h="1175003">
                <a:moveTo>
                  <a:pt x="756666" y="0"/>
                </a:moveTo>
                <a:lnTo>
                  <a:pt x="0" y="0"/>
                </a:lnTo>
                <a:lnTo>
                  <a:pt x="0" y="1175003"/>
                </a:lnTo>
                <a:lnTo>
                  <a:pt x="756666" y="1175003"/>
                </a:lnTo>
                <a:lnTo>
                  <a:pt x="756666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067051" y="3726180"/>
            <a:ext cx="757427" cy="874013"/>
          </a:xfrm>
          <a:custGeom>
            <a:avLst/>
            <a:gdLst/>
            <a:ahLst/>
            <a:cxnLst/>
            <a:rect l="l" t="t" r="r" b="b"/>
            <a:pathLst>
              <a:path w="757427" h="874013">
                <a:moveTo>
                  <a:pt x="757427" y="0"/>
                </a:moveTo>
                <a:lnTo>
                  <a:pt x="0" y="0"/>
                </a:lnTo>
                <a:lnTo>
                  <a:pt x="0" y="874014"/>
                </a:lnTo>
                <a:lnTo>
                  <a:pt x="757427" y="874014"/>
                </a:lnTo>
                <a:lnTo>
                  <a:pt x="757427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959859" y="3313177"/>
            <a:ext cx="757427" cy="1024889"/>
          </a:xfrm>
          <a:custGeom>
            <a:avLst/>
            <a:gdLst/>
            <a:ahLst/>
            <a:cxnLst/>
            <a:rect l="l" t="t" r="r" b="b"/>
            <a:pathLst>
              <a:path w="757427" h="1024889">
                <a:moveTo>
                  <a:pt x="757427" y="0"/>
                </a:moveTo>
                <a:lnTo>
                  <a:pt x="0" y="0"/>
                </a:lnTo>
                <a:lnTo>
                  <a:pt x="0" y="1024889"/>
                </a:lnTo>
                <a:lnTo>
                  <a:pt x="757427" y="1024889"/>
                </a:lnTo>
                <a:lnTo>
                  <a:pt x="757427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852666" y="3153917"/>
            <a:ext cx="757427" cy="1128522"/>
          </a:xfrm>
          <a:custGeom>
            <a:avLst/>
            <a:gdLst/>
            <a:ahLst/>
            <a:cxnLst/>
            <a:rect l="l" t="t" r="r" b="b"/>
            <a:pathLst>
              <a:path w="757427" h="1128522">
                <a:moveTo>
                  <a:pt x="757427" y="0"/>
                </a:moveTo>
                <a:lnTo>
                  <a:pt x="0" y="0"/>
                </a:lnTo>
                <a:lnTo>
                  <a:pt x="0" y="1128522"/>
                </a:lnTo>
                <a:lnTo>
                  <a:pt x="757427" y="1128522"/>
                </a:lnTo>
                <a:lnTo>
                  <a:pt x="757427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746235" y="2216657"/>
            <a:ext cx="756666" cy="1597152"/>
          </a:xfrm>
          <a:custGeom>
            <a:avLst/>
            <a:gdLst/>
            <a:ahLst/>
            <a:cxnLst/>
            <a:rect l="l" t="t" r="r" b="b"/>
            <a:pathLst>
              <a:path w="756666" h="1597152">
                <a:moveTo>
                  <a:pt x="756666" y="0"/>
                </a:moveTo>
                <a:lnTo>
                  <a:pt x="0" y="0"/>
                </a:lnTo>
                <a:lnTo>
                  <a:pt x="0" y="1597152"/>
                </a:lnTo>
                <a:lnTo>
                  <a:pt x="756666" y="1597152"/>
                </a:lnTo>
                <a:lnTo>
                  <a:pt x="756666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852666" y="3150107"/>
            <a:ext cx="757427" cy="0"/>
          </a:xfrm>
          <a:custGeom>
            <a:avLst/>
            <a:gdLst/>
            <a:ahLst/>
            <a:cxnLst/>
            <a:rect l="l" t="t" r="r" b="b"/>
            <a:pathLst>
              <a:path w="757427">
                <a:moveTo>
                  <a:pt x="0" y="0"/>
                </a:moveTo>
                <a:lnTo>
                  <a:pt x="757427" y="0"/>
                </a:lnTo>
              </a:path>
            </a:pathLst>
          </a:custGeom>
          <a:ln w="8890">
            <a:solidFill>
              <a:srgbClr val="B6570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746235" y="2212848"/>
            <a:ext cx="756666" cy="0"/>
          </a:xfrm>
          <a:custGeom>
            <a:avLst/>
            <a:gdLst/>
            <a:ahLst/>
            <a:cxnLst/>
            <a:rect l="l" t="t" r="r" b="b"/>
            <a:pathLst>
              <a:path w="756666">
                <a:moveTo>
                  <a:pt x="0" y="0"/>
                </a:moveTo>
                <a:lnTo>
                  <a:pt x="756666" y="0"/>
                </a:lnTo>
              </a:path>
            </a:pathLst>
          </a:custGeom>
          <a:ln w="8890">
            <a:solidFill>
              <a:srgbClr val="B6570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498978" y="5346572"/>
            <a:ext cx="7571994" cy="0"/>
          </a:xfrm>
          <a:custGeom>
            <a:avLst/>
            <a:gdLst/>
            <a:ahLst/>
            <a:cxnLst/>
            <a:rect l="l" t="t" r="r" b="b"/>
            <a:pathLst>
              <a:path w="7571994">
                <a:moveTo>
                  <a:pt x="0" y="0"/>
                </a:moveTo>
                <a:lnTo>
                  <a:pt x="757199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3342915" y="5169710"/>
            <a:ext cx="205740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3E3E3E"/>
                </a:solidFill>
                <a:latin typeface="Calibri"/>
                <a:cs typeface="Calibri"/>
              </a:rPr>
              <a:t>1</a:t>
            </a:r>
            <a:r>
              <a:rPr sz="1400" spc="-10" dirty="0">
                <a:solidFill>
                  <a:srgbClr val="3E3E3E"/>
                </a:solidFill>
                <a:latin typeface="Calibri"/>
                <a:cs typeface="Calibri"/>
              </a:rPr>
              <a:t>5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235911" y="5114138"/>
            <a:ext cx="205740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3E3E3E"/>
                </a:solidFill>
                <a:latin typeface="Calibri"/>
                <a:cs typeface="Calibri"/>
              </a:rPr>
              <a:t>2</a:t>
            </a:r>
            <a:r>
              <a:rPr sz="1400" spc="-10" dirty="0">
                <a:solidFill>
                  <a:srgbClr val="3E3E3E"/>
                </a:solidFill>
                <a:latin typeface="Calibri"/>
                <a:cs typeface="Calibri"/>
              </a:rPr>
              <a:t>9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128906" y="5106148"/>
            <a:ext cx="205740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3E3E3E"/>
                </a:solidFill>
                <a:latin typeface="Calibri"/>
                <a:cs typeface="Calibri"/>
              </a:rPr>
              <a:t>3</a:t>
            </a:r>
            <a:r>
              <a:rPr sz="1400" spc="-10" dirty="0">
                <a:solidFill>
                  <a:srgbClr val="3E3E3E"/>
                </a:solidFill>
                <a:latin typeface="Calibri"/>
                <a:cs typeface="Calibri"/>
              </a:rPr>
              <a:t>1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9021902" y="5050576"/>
            <a:ext cx="205740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3E3E3E"/>
                </a:solidFill>
                <a:latin typeface="Calibri"/>
                <a:cs typeface="Calibri"/>
              </a:rPr>
              <a:t>4</a:t>
            </a:r>
            <a:r>
              <a:rPr sz="1400" spc="-10" dirty="0">
                <a:solidFill>
                  <a:srgbClr val="3E3E3E"/>
                </a:solidFill>
                <a:latin typeface="Calibri"/>
                <a:cs typeface="Calibri"/>
              </a:rPr>
              <a:t>5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342915" y="4796331"/>
            <a:ext cx="205740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3E3E3E"/>
                </a:solidFill>
                <a:latin typeface="Calibri"/>
                <a:cs typeface="Calibri"/>
              </a:rPr>
              <a:t>7</a:t>
            </a:r>
            <a:r>
              <a:rPr sz="1400" spc="-10" dirty="0">
                <a:solidFill>
                  <a:srgbClr val="3E3E3E"/>
                </a:solidFill>
                <a:latin typeface="Calibri"/>
                <a:cs typeface="Calibri"/>
              </a:rPr>
              <a:t>9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235911" y="4609730"/>
            <a:ext cx="205740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3E3E3E"/>
                </a:solidFill>
                <a:latin typeface="Calibri"/>
                <a:cs typeface="Calibri"/>
              </a:rPr>
              <a:t>9</a:t>
            </a:r>
            <a:r>
              <a:rPr sz="1400" spc="-10" dirty="0">
                <a:solidFill>
                  <a:srgbClr val="3E3E3E"/>
                </a:solidFill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7083988" y="4574043"/>
            <a:ext cx="29527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3E3E3E"/>
                </a:solidFill>
                <a:latin typeface="Calibri"/>
                <a:cs typeface="Calibri"/>
              </a:rPr>
              <a:t>10</a:t>
            </a:r>
            <a:r>
              <a:rPr sz="1400" spc="-10" dirty="0">
                <a:solidFill>
                  <a:srgbClr val="3E3E3E"/>
                </a:solidFill>
                <a:latin typeface="Calibri"/>
                <a:cs typeface="Calibri"/>
              </a:rPr>
              <a:t>3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8976984" y="4284110"/>
            <a:ext cx="29527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3E3E3E"/>
                </a:solidFill>
                <a:latin typeface="Calibri"/>
                <a:cs typeface="Calibri"/>
              </a:rPr>
              <a:t>14</a:t>
            </a:r>
            <a:r>
              <a:rPr sz="1400" spc="-10" dirty="0">
                <a:solidFill>
                  <a:srgbClr val="3E3E3E"/>
                </a:solidFill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297997" y="4045844"/>
            <a:ext cx="29527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3E3E3E"/>
                </a:solidFill>
                <a:latin typeface="Calibri"/>
                <a:cs typeface="Calibri"/>
              </a:rPr>
              <a:t>11</a:t>
            </a:r>
            <a:r>
              <a:rPr sz="1400" spc="-10" dirty="0">
                <a:solidFill>
                  <a:srgbClr val="3E3E3E"/>
                </a:solidFill>
                <a:latin typeface="Calibri"/>
                <a:cs typeface="Calibri"/>
              </a:rPr>
              <a:t>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5190993" y="3708329"/>
            <a:ext cx="29527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3E3E3E"/>
                </a:solidFill>
                <a:latin typeface="Calibri"/>
                <a:cs typeface="Calibri"/>
              </a:rPr>
              <a:t>12</a:t>
            </a:r>
            <a:r>
              <a:rPr sz="1400" spc="-10" dirty="0">
                <a:solidFill>
                  <a:srgbClr val="3E3E3E"/>
                </a:solidFill>
                <a:latin typeface="Calibri"/>
                <a:cs typeface="Calibri"/>
              </a:rPr>
              <a:t>9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7083988" y="3601091"/>
            <a:ext cx="29527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3E3E3E"/>
                </a:solidFill>
                <a:latin typeface="Calibri"/>
                <a:cs typeface="Calibri"/>
              </a:rPr>
              <a:t>14</a:t>
            </a:r>
            <a:r>
              <a:rPr sz="1400" spc="-10" dirty="0">
                <a:solidFill>
                  <a:srgbClr val="3E3E3E"/>
                </a:solidFill>
                <a:latin typeface="Calibri"/>
                <a:cs typeface="Calibri"/>
              </a:rPr>
              <a:t>2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8976984" y="2898186"/>
            <a:ext cx="29527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3E3E3E"/>
                </a:solidFill>
                <a:latin typeface="Calibri"/>
                <a:cs typeface="Calibri"/>
              </a:rPr>
              <a:t>20</a:t>
            </a:r>
            <a:r>
              <a:rPr sz="1400" spc="-10" dirty="0">
                <a:solidFill>
                  <a:srgbClr val="3E3E3E"/>
                </a:solidFill>
                <a:latin typeface="Calibri"/>
                <a:cs typeface="Calibri"/>
              </a:rPr>
              <a:t>1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7173825" y="3033299"/>
            <a:ext cx="115570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0" dirty="0">
                <a:solidFill>
                  <a:srgbClr val="3E3E3E"/>
                </a:solidFill>
                <a:latin typeface="Calibri"/>
                <a:cs typeface="Calibri"/>
              </a:rPr>
              <a:t>1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9066820" y="2096034"/>
            <a:ext cx="115570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0" dirty="0">
                <a:solidFill>
                  <a:srgbClr val="3E3E3E"/>
                </a:solidFill>
                <a:latin typeface="Calibri"/>
                <a:cs typeface="Calibri"/>
              </a:rPr>
              <a:t>1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231122" y="5219600"/>
            <a:ext cx="115570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2140929" y="4822430"/>
            <a:ext cx="205740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5</a:t>
            </a: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2050736" y="4425260"/>
            <a:ext cx="29654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1</a:t>
            </a:r>
            <a:r>
              <a:rPr sz="1400" spc="-5" dirty="0">
                <a:solidFill>
                  <a:srgbClr val="595958"/>
                </a:solidFill>
                <a:latin typeface="Calibri"/>
                <a:cs typeface="Calibri"/>
              </a:rPr>
              <a:t>0</a:t>
            </a: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2050736" y="4028089"/>
            <a:ext cx="29654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1</a:t>
            </a:r>
            <a:r>
              <a:rPr sz="1400" spc="-5" dirty="0">
                <a:solidFill>
                  <a:srgbClr val="595958"/>
                </a:solidFill>
                <a:latin typeface="Calibri"/>
                <a:cs typeface="Calibri"/>
              </a:rPr>
              <a:t>5</a:t>
            </a: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2050736" y="3630919"/>
            <a:ext cx="29654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2</a:t>
            </a:r>
            <a:r>
              <a:rPr sz="1400" spc="-5" dirty="0">
                <a:solidFill>
                  <a:srgbClr val="595958"/>
                </a:solidFill>
                <a:latin typeface="Calibri"/>
                <a:cs typeface="Calibri"/>
              </a:rPr>
              <a:t>0</a:t>
            </a: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2050736" y="3233748"/>
            <a:ext cx="29654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2</a:t>
            </a:r>
            <a:r>
              <a:rPr sz="1400" spc="-5" dirty="0">
                <a:solidFill>
                  <a:srgbClr val="595958"/>
                </a:solidFill>
                <a:latin typeface="Calibri"/>
                <a:cs typeface="Calibri"/>
              </a:rPr>
              <a:t>5</a:t>
            </a: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2050736" y="2836578"/>
            <a:ext cx="29654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3</a:t>
            </a:r>
            <a:r>
              <a:rPr sz="1400" spc="-5" dirty="0">
                <a:solidFill>
                  <a:srgbClr val="595958"/>
                </a:solidFill>
                <a:latin typeface="Calibri"/>
                <a:cs typeface="Calibri"/>
              </a:rPr>
              <a:t>0</a:t>
            </a: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2050736" y="2439407"/>
            <a:ext cx="29654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3</a:t>
            </a:r>
            <a:r>
              <a:rPr sz="1400" spc="-5" dirty="0">
                <a:solidFill>
                  <a:srgbClr val="595958"/>
                </a:solidFill>
                <a:latin typeface="Calibri"/>
                <a:cs typeface="Calibri"/>
              </a:rPr>
              <a:t>5</a:t>
            </a: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2050736" y="2042237"/>
            <a:ext cx="29654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4</a:t>
            </a:r>
            <a:r>
              <a:rPr sz="1400" spc="-5" dirty="0">
                <a:solidFill>
                  <a:srgbClr val="595958"/>
                </a:solidFill>
                <a:latin typeface="Calibri"/>
                <a:cs typeface="Calibri"/>
              </a:rPr>
              <a:t>0</a:t>
            </a: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2050736" y="1645067"/>
            <a:ext cx="29654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4</a:t>
            </a:r>
            <a:r>
              <a:rPr sz="1400" spc="-5" dirty="0">
                <a:solidFill>
                  <a:srgbClr val="595958"/>
                </a:solidFill>
                <a:latin typeface="Calibri"/>
                <a:cs typeface="Calibri"/>
              </a:rPr>
              <a:t>5</a:t>
            </a: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0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3070561" y="5450410"/>
            <a:ext cx="74993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Sept </a:t>
            </a:r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20</a:t>
            </a:r>
            <a:r>
              <a:rPr sz="1400" spc="-5" dirty="0">
                <a:solidFill>
                  <a:srgbClr val="595958"/>
                </a:solidFill>
                <a:latin typeface="Calibri"/>
                <a:cs typeface="Calibri"/>
              </a:rPr>
              <a:t>1</a:t>
            </a: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5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4787646" y="5855970"/>
            <a:ext cx="97536" cy="97536"/>
          </a:xfrm>
          <a:custGeom>
            <a:avLst/>
            <a:gdLst/>
            <a:ahLst/>
            <a:cxnLst/>
            <a:rect l="l" t="t" r="r" b="b"/>
            <a:pathLst>
              <a:path w="97536" h="97536">
                <a:moveTo>
                  <a:pt x="0" y="0"/>
                </a:moveTo>
                <a:lnTo>
                  <a:pt x="97536" y="0"/>
                </a:lnTo>
                <a:lnTo>
                  <a:pt x="97536" y="97535"/>
                </a:lnTo>
                <a:lnTo>
                  <a:pt x="0" y="97535"/>
                </a:lnTo>
                <a:lnTo>
                  <a:pt x="0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5510784" y="5855970"/>
            <a:ext cx="97536" cy="97536"/>
          </a:xfrm>
          <a:custGeom>
            <a:avLst/>
            <a:gdLst/>
            <a:ahLst/>
            <a:cxnLst/>
            <a:rect l="l" t="t" r="r" b="b"/>
            <a:pathLst>
              <a:path w="97536" h="97536">
                <a:moveTo>
                  <a:pt x="0" y="0"/>
                </a:moveTo>
                <a:lnTo>
                  <a:pt x="97536" y="0"/>
                </a:lnTo>
                <a:lnTo>
                  <a:pt x="97536" y="97535"/>
                </a:lnTo>
                <a:lnTo>
                  <a:pt x="0" y="97535"/>
                </a:lnTo>
                <a:lnTo>
                  <a:pt x="0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 txBox="1"/>
          <p:nvPr/>
        </p:nvSpPr>
        <p:spPr>
          <a:xfrm>
            <a:off x="4916833" y="5336690"/>
            <a:ext cx="1149985" cy="6762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46355">
              <a:lnSpc>
                <a:spcPct val="153300"/>
              </a:lnSpc>
              <a:tabLst>
                <a:tab pos="735330" algn="l"/>
              </a:tabLst>
            </a:pP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Sept </a:t>
            </a:r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20</a:t>
            </a:r>
            <a:r>
              <a:rPr sz="1400" spc="-5" dirty="0">
                <a:solidFill>
                  <a:srgbClr val="595958"/>
                </a:solidFill>
                <a:latin typeface="Calibri"/>
                <a:cs typeface="Calibri"/>
              </a:rPr>
              <a:t>1</a:t>
            </a: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6 A</a:t>
            </a:r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H</a:t>
            </a: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RQ	N</a:t>
            </a:r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CHS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6856551" y="5450410"/>
            <a:ext cx="74993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Sept </a:t>
            </a:r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20</a:t>
            </a:r>
            <a:r>
              <a:rPr sz="1400" spc="-5" dirty="0">
                <a:solidFill>
                  <a:srgbClr val="595958"/>
                </a:solidFill>
                <a:latin typeface="Calibri"/>
                <a:cs typeface="Calibri"/>
              </a:rPr>
              <a:t>1</a:t>
            </a: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7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8749547" y="5450410"/>
            <a:ext cx="749935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Sept </a:t>
            </a:r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20</a:t>
            </a:r>
            <a:r>
              <a:rPr sz="1400" spc="-5" dirty="0">
                <a:solidFill>
                  <a:srgbClr val="595958"/>
                </a:solidFill>
                <a:latin typeface="Calibri"/>
                <a:cs typeface="Calibri"/>
              </a:rPr>
              <a:t>1</a:t>
            </a: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6205728" y="5855970"/>
            <a:ext cx="97536" cy="97536"/>
          </a:xfrm>
          <a:custGeom>
            <a:avLst/>
            <a:gdLst/>
            <a:ahLst/>
            <a:cxnLst/>
            <a:rect l="l" t="t" r="r" b="b"/>
            <a:pathLst>
              <a:path w="97536" h="97536">
                <a:moveTo>
                  <a:pt x="0" y="0"/>
                </a:moveTo>
                <a:lnTo>
                  <a:pt x="97536" y="0"/>
                </a:lnTo>
                <a:lnTo>
                  <a:pt x="97536" y="97535"/>
                </a:lnTo>
                <a:lnTo>
                  <a:pt x="0" y="97535"/>
                </a:lnTo>
                <a:lnTo>
                  <a:pt x="0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072121" y="5855970"/>
            <a:ext cx="98298" cy="97536"/>
          </a:xfrm>
          <a:custGeom>
            <a:avLst/>
            <a:gdLst/>
            <a:ahLst/>
            <a:cxnLst/>
            <a:rect l="l" t="t" r="r" b="b"/>
            <a:pathLst>
              <a:path w="98298" h="97536">
                <a:moveTo>
                  <a:pt x="0" y="0"/>
                </a:moveTo>
                <a:lnTo>
                  <a:pt x="98298" y="0"/>
                </a:lnTo>
                <a:lnTo>
                  <a:pt x="98298" y="97535"/>
                </a:lnTo>
                <a:lnTo>
                  <a:pt x="0" y="97535"/>
                </a:lnTo>
                <a:lnTo>
                  <a:pt x="0" y="0"/>
                </a:lnTo>
                <a:close/>
              </a:path>
            </a:pathLst>
          </a:custGeom>
          <a:solidFill>
            <a:srgbClr val="B6570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 txBox="1"/>
          <p:nvPr/>
        </p:nvSpPr>
        <p:spPr>
          <a:xfrm>
            <a:off x="6334644" y="5777459"/>
            <a:ext cx="1145540" cy="2349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tabLst>
                <a:tab pos="878840" algn="l"/>
              </a:tabLst>
            </a:pPr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C</a:t>
            </a: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EN</a:t>
            </a:r>
            <a:r>
              <a:rPr sz="1400" spc="-15" dirty="0">
                <a:solidFill>
                  <a:srgbClr val="595958"/>
                </a:solidFill>
                <a:latin typeface="Calibri"/>
                <a:cs typeface="Calibri"/>
              </a:rPr>
              <a:t>S</a:t>
            </a:r>
            <a:r>
              <a:rPr sz="1400" spc="-10" dirty="0">
                <a:solidFill>
                  <a:srgbClr val="595958"/>
                </a:solidFill>
                <a:latin typeface="Calibri"/>
                <a:cs typeface="Calibri"/>
              </a:rPr>
              <a:t>US	BLS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1" name="object 81"/>
          <p:cNvSpPr txBox="1">
            <a:spLocks noGrp="1"/>
          </p:cNvSpPr>
          <p:nvPr>
            <p:ph type="sldNum" sz="quarter" idx="4294967295"/>
          </p:nvPr>
        </p:nvSpPr>
        <p:spPr>
          <a:xfrm>
            <a:off x="5958423" y="6387591"/>
            <a:ext cx="282600" cy="2984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3185"/>
            <a:fld id="{81D60167-4931-47E6-BA6A-407CBD079E47}" type="slidenum">
              <a:rPr b="1" spc="-10" dirty="0">
                <a:solidFill>
                  <a:srgbClr val="808080"/>
                </a:solidFill>
                <a:latin typeface="Calibri"/>
                <a:cs typeface="Calibri"/>
              </a:rPr>
              <a:pPr marL="83185"/>
              <a:t>18</a:t>
            </a:fld>
            <a:endParaRPr>
              <a:latin typeface="Calibri"/>
              <a:cs typeface="Calibri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5717286" y="6387591"/>
            <a:ext cx="771437" cy="298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1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86908" y="406886"/>
            <a:ext cx="5673725" cy="12065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621790" marR="12700" indent="-1609725">
              <a:lnSpc>
                <a:spcPts val="4800"/>
              </a:lnSpc>
            </a:pPr>
            <a:r>
              <a:rPr sz="4000" b="1" dirty="0">
                <a:latin typeface="Arial"/>
                <a:cs typeface="Arial"/>
              </a:rPr>
              <a:t>Act</a:t>
            </a:r>
            <a:r>
              <a:rPr sz="4000" b="1" spc="-5" dirty="0">
                <a:latin typeface="Arial"/>
                <a:cs typeface="Arial"/>
              </a:rPr>
              <a:t>i</a:t>
            </a:r>
            <a:r>
              <a:rPr sz="4000" b="1" dirty="0">
                <a:latin typeface="Arial"/>
                <a:cs typeface="Arial"/>
              </a:rPr>
              <a:t>ve Pr</a:t>
            </a:r>
            <a:r>
              <a:rPr sz="4000" b="1" spc="-5" dirty="0">
                <a:latin typeface="Arial"/>
                <a:cs typeface="Arial"/>
              </a:rPr>
              <a:t>oj</a:t>
            </a:r>
            <a:r>
              <a:rPr sz="4000" b="1" dirty="0">
                <a:latin typeface="Arial"/>
                <a:cs typeface="Arial"/>
              </a:rPr>
              <a:t>ects</a:t>
            </a:r>
            <a:r>
              <a:rPr sz="4000" b="1" spc="-10" dirty="0">
                <a:latin typeface="Arial"/>
                <a:cs typeface="Arial"/>
              </a:rPr>
              <a:t> </a:t>
            </a:r>
            <a:r>
              <a:rPr sz="4000" b="1" spc="-5" dirty="0">
                <a:latin typeface="Arial"/>
                <a:cs typeface="Arial"/>
              </a:rPr>
              <a:t>b</a:t>
            </a:r>
            <a:r>
              <a:rPr sz="4000" b="1" dirty="0">
                <a:latin typeface="Arial"/>
                <a:cs typeface="Arial"/>
              </a:rPr>
              <a:t>y</a:t>
            </a:r>
            <a:r>
              <a:rPr sz="4000" b="1" spc="-5" dirty="0">
                <a:latin typeface="Arial"/>
                <a:cs typeface="Arial"/>
              </a:rPr>
              <a:t> </a:t>
            </a:r>
            <a:r>
              <a:rPr sz="4000" b="1" dirty="0">
                <a:latin typeface="Arial"/>
                <a:cs typeface="Arial"/>
              </a:rPr>
              <a:t>RDC 2017-2018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94392" y="4181475"/>
            <a:ext cx="66674" cy="0"/>
          </a:xfrm>
          <a:custGeom>
            <a:avLst/>
            <a:gdLst/>
            <a:ahLst/>
            <a:cxnLst/>
            <a:rect l="l" t="t" r="r" b="b"/>
            <a:pathLst>
              <a:path w="66674">
                <a:moveTo>
                  <a:pt x="0" y="0"/>
                </a:moveTo>
                <a:lnTo>
                  <a:pt x="6667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917430" y="4181475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454896" y="4181475"/>
            <a:ext cx="402335" cy="0"/>
          </a:xfrm>
          <a:custGeom>
            <a:avLst/>
            <a:gdLst/>
            <a:ahLst/>
            <a:cxnLst/>
            <a:rect l="l" t="t" r="r" b="b"/>
            <a:pathLst>
              <a:path w="402335">
                <a:moveTo>
                  <a:pt x="0" y="0"/>
                </a:moveTo>
                <a:lnTo>
                  <a:pt x="402335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377933" y="4181475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915401" y="4181475"/>
            <a:ext cx="402335" cy="0"/>
          </a:xfrm>
          <a:custGeom>
            <a:avLst/>
            <a:gdLst/>
            <a:ahLst/>
            <a:cxnLst/>
            <a:rect l="l" t="t" r="r" b="b"/>
            <a:pathLst>
              <a:path w="402335">
                <a:moveTo>
                  <a:pt x="0" y="0"/>
                </a:moveTo>
                <a:lnTo>
                  <a:pt x="402335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838438" y="4181475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106156" y="4181475"/>
            <a:ext cx="672083" cy="0"/>
          </a:xfrm>
          <a:custGeom>
            <a:avLst/>
            <a:gdLst/>
            <a:ahLst/>
            <a:cxnLst/>
            <a:rect l="l" t="t" r="r" b="b"/>
            <a:pathLst>
              <a:path w="672083">
                <a:moveTo>
                  <a:pt x="0" y="0"/>
                </a:moveTo>
                <a:lnTo>
                  <a:pt x="672083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029193" y="4181475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836409" y="4181475"/>
            <a:ext cx="131825" cy="0"/>
          </a:xfrm>
          <a:custGeom>
            <a:avLst/>
            <a:gdLst/>
            <a:ahLst/>
            <a:cxnLst/>
            <a:rect l="l" t="t" r="r" b="b"/>
            <a:pathLst>
              <a:path w="131825">
                <a:moveTo>
                  <a:pt x="0" y="0"/>
                </a:moveTo>
                <a:lnTo>
                  <a:pt x="131825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566659" y="4181475"/>
            <a:ext cx="208788" cy="0"/>
          </a:xfrm>
          <a:custGeom>
            <a:avLst/>
            <a:gdLst/>
            <a:ahLst/>
            <a:cxnLst/>
            <a:rect l="l" t="t" r="r" b="b"/>
            <a:pathLst>
              <a:path w="208788">
                <a:moveTo>
                  <a:pt x="0" y="0"/>
                </a:moveTo>
                <a:lnTo>
                  <a:pt x="208788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89697" y="4181475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296151" y="4181475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219950" y="4181475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026403" y="4181475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950201" y="4181475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756654" y="4181475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680453" y="4181475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486906" y="4181475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409944" y="4181475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217159" y="4181475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140195" y="4181475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947410" y="4181475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870447" y="4181475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677662" y="4181475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868417" y="4181475"/>
            <a:ext cx="749046" cy="0"/>
          </a:xfrm>
          <a:custGeom>
            <a:avLst/>
            <a:gdLst/>
            <a:ahLst/>
            <a:cxnLst/>
            <a:rect l="l" t="t" r="r" b="b"/>
            <a:pathLst>
              <a:path w="749046">
                <a:moveTo>
                  <a:pt x="0" y="0"/>
                </a:moveTo>
                <a:lnTo>
                  <a:pt x="749046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791455" y="4181475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789427" y="4181475"/>
            <a:ext cx="941831" cy="0"/>
          </a:xfrm>
          <a:custGeom>
            <a:avLst/>
            <a:gdLst/>
            <a:ahLst/>
            <a:cxnLst/>
            <a:rect l="l" t="t" r="r" b="b"/>
            <a:pathLst>
              <a:path w="941831">
                <a:moveTo>
                  <a:pt x="0" y="0"/>
                </a:moveTo>
                <a:lnTo>
                  <a:pt x="941831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712463" y="4181475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519678" y="4181475"/>
            <a:ext cx="131825" cy="0"/>
          </a:xfrm>
          <a:custGeom>
            <a:avLst/>
            <a:gdLst/>
            <a:ahLst/>
            <a:cxnLst/>
            <a:rect l="l" t="t" r="r" b="b"/>
            <a:pathLst>
              <a:path w="131825">
                <a:moveTo>
                  <a:pt x="0" y="0"/>
                </a:moveTo>
                <a:lnTo>
                  <a:pt x="131825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42715" y="4181475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249930" y="4181475"/>
            <a:ext cx="131825" cy="0"/>
          </a:xfrm>
          <a:custGeom>
            <a:avLst/>
            <a:gdLst/>
            <a:ahLst/>
            <a:cxnLst/>
            <a:rect l="l" t="t" r="r" b="b"/>
            <a:pathLst>
              <a:path w="131825">
                <a:moveTo>
                  <a:pt x="0" y="0"/>
                </a:moveTo>
                <a:lnTo>
                  <a:pt x="131825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172967" y="4181475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979420" y="4181475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903219" y="4181475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709673" y="4181475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633471" y="4181475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506598" y="4181475"/>
            <a:ext cx="65912" cy="0"/>
          </a:xfrm>
          <a:custGeom>
            <a:avLst/>
            <a:gdLst/>
            <a:ahLst/>
            <a:cxnLst/>
            <a:rect l="l" t="t" r="r" b="b"/>
            <a:pathLst>
              <a:path w="65912">
                <a:moveTo>
                  <a:pt x="0" y="0"/>
                </a:moveTo>
                <a:lnTo>
                  <a:pt x="6591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9994392" y="3867530"/>
            <a:ext cx="66674" cy="0"/>
          </a:xfrm>
          <a:custGeom>
            <a:avLst/>
            <a:gdLst/>
            <a:ahLst/>
            <a:cxnLst/>
            <a:rect l="l" t="t" r="r" b="b"/>
            <a:pathLst>
              <a:path w="66674">
                <a:moveTo>
                  <a:pt x="0" y="0"/>
                </a:moveTo>
                <a:lnTo>
                  <a:pt x="6667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9917430" y="3867530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9454896" y="3867530"/>
            <a:ext cx="402335" cy="0"/>
          </a:xfrm>
          <a:custGeom>
            <a:avLst/>
            <a:gdLst/>
            <a:ahLst/>
            <a:cxnLst/>
            <a:rect l="l" t="t" r="r" b="b"/>
            <a:pathLst>
              <a:path w="402335">
                <a:moveTo>
                  <a:pt x="0" y="0"/>
                </a:moveTo>
                <a:lnTo>
                  <a:pt x="402335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9377933" y="3867530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915401" y="3867530"/>
            <a:ext cx="402335" cy="0"/>
          </a:xfrm>
          <a:custGeom>
            <a:avLst/>
            <a:gdLst/>
            <a:ahLst/>
            <a:cxnLst/>
            <a:rect l="l" t="t" r="r" b="b"/>
            <a:pathLst>
              <a:path w="402335">
                <a:moveTo>
                  <a:pt x="0" y="0"/>
                </a:moveTo>
                <a:lnTo>
                  <a:pt x="402335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838438" y="3867530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296151" y="3867530"/>
            <a:ext cx="1482089" cy="0"/>
          </a:xfrm>
          <a:custGeom>
            <a:avLst/>
            <a:gdLst/>
            <a:ahLst/>
            <a:cxnLst/>
            <a:rect l="l" t="t" r="r" b="b"/>
            <a:pathLst>
              <a:path w="1482089">
                <a:moveTo>
                  <a:pt x="0" y="0"/>
                </a:moveTo>
                <a:lnTo>
                  <a:pt x="1482089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026402" y="3867530"/>
            <a:ext cx="209550" cy="0"/>
          </a:xfrm>
          <a:custGeom>
            <a:avLst/>
            <a:gdLst/>
            <a:ahLst/>
            <a:cxnLst/>
            <a:rect l="l" t="t" r="r" b="b"/>
            <a:pathLst>
              <a:path w="209550">
                <a:moveTo>
                  <a:pt x="0" y="0"/>
                </a:moveTo>
                <a:lnTo>
                  <a:pt x="209550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950201" y="3867530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486906" y="3867530"/>
            <a:ext cx="402335" cy="0"/>
          </a:xfrm>
          <a:custGeom>
            <a:avLst/>
            <a:gdLst/>
            <a:ahLst/>
            <a:cxnLst/>
            <a:rect l="l" t="t" r="r" b="b"/>
            <a:pathLst>
              <a:path w="402335">
                <a:moveTo>
                  <a:pt x="0" y="0"/>
                </a:moveTo>
                <a:lnTo>
                  <a:pt x="402335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409944" y="3867530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217159" y="3867530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140195" y="3867530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947410" y="3867530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870447" y="3867530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868418" y="3867530"/>
            <a:ext cx="941831" cy="0"/>
          </a:xfrm>
          <a:custGeom>
            <a:avLst/>
            <a:gdLst/>
            <a:ahLst/>
            <a:cxnLst/>
            <a:rect l="l" t="t" r="r" b="b"/>
            <a:pathLst>
              <a:path w="941831">
                <a:moveTo>
                  <a:pt x="0" y="0"/>
                </a:moveTo>
                <a:lnTo>
                  <a:pt x="941831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791455" y="3867530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789427" y="3867530"/>
            <a:ext cx="941831" cy="0"/>
          </a:xfrm>
          <a:custGeom>
            <a:avLst/>
            <a:gdLst/>
            <a:ahLst/>
            <a:cxnLst/>
            <a:rect l="l" t="t" r="r" b="b"/>
            <a:pathLst>
              <a:path w="941831">
                <a:moveTo>
                  <a:pt x="0" y="0"/>
                </a:moveTo>
                <a:lnTo>
                  <a:pt x="941831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519677" y="3867530"/>
            <a:ext cx="208788" cy="0"/>
          </a:xfrm>
          <a:custGeom>
            <a:avLst/>
            <a:gdLst/>
            <a:ahLst/>
            <a:cxnLst/>
            <a:rect l="l" t="t" r="r" b="b"/>
            <a:pathLst>
              <a:path w="208788">
                <a:moveTo>
                  <a:pt x="0" y="0"/>
                </a:moveTo>
                <a:lnTo>
                  <a:pt x="208788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249929" y="3867530"/>
            <a:ext cx="208788" cy="0"/>
          </a:xfrm>
          <a:custGeom>
            <a:avLst/>
            <a:gdLst/>
            <a:ahLst/>
            <a:cxnLst/>
            <a:rect l="l" t="t" r="r" b="b"/>
            <a:pathLst>
              <a:path w="208788">
                <a:moveTo>
                  <a:pt x="0" y="0"/>
                </a:moveTo>
                <a:lnTo>
                  <a:pt x="208788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172967" y="3867530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979420" y="3867530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903219" y="3867530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709673" y="3867530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633471" y="3867530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506598" y="3867530"/>
            <a:ext cx="65912" cy="0"/>
          </a:xfrm>
          <a:custGeom>
            <a:avLst/>
            <a:gdLst/>
            <a:ahLst/>
            <a:cxnLst/>
            <a:rect l="l" t="t" r="r" b="b"/>
            <a:pathLst>
              <a:path w="65912">
                <a:moveTo>
                  <a:pt x="0" y="0"/>
                </a:moveTo>
                <a:lnTo>
                  <a:pt x="6591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9994392" y="3553586"/>
            <a:ext cx="66674" cy="0"/>
          </a:xfrm>
          <a:custGeom>
            <a:avLst/>
            <a:gdLst/>
            <a:ahLst/>
            <a:cxnLst/>
            <a:rect l="l" t="t" r="r" b="b"/>
            <a:pathLst>
              <a:path w="66674">
                <a:moveTo>
                  <a:pt x="0" y="0"/>
                </a:moveTo>
                <a:lnTo>
                  <a:pt x="6667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9454895" y="3553586"/>
            <a:ext cx="479298" cy="0"/>
          </a:xfrm>
          <a:custGeom>
            <a:avLst/>
            <a:gdLst/>
            <a:ahLst/>
            <a:cxnLst/>
            <a:rect l="l" t="t" r="r" b="b"/>
            <a:pathLst>
              <a:path w="479298">
                <a:moveTo>
                  <a:pt x="0" y="0"/>
                </a:moveTo>
                <a:lnTo>
                  <a:pt x="479298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026402" y="3553586"/>
            <a:ext cx="2368296" cy="0"/>
          </a:xfrm>
          <a:custGeom>
            <a:avLst/>
            <a:gdLst/>
            <a:ahLst/>
            <a:cxnLst/>
            <a:rect l="l" t="t" r="r" b="b"/>
            <a:pathLst>
              <a:path w="2368296">
                <a:moveTo>
                  <a:pt x="0" y="0"/>
                </a:moveTo>
                <a:lnTo>
                  <a:pt x="2368296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950202" y="3553586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486906" y="3553586"/>
            <a:ext cx="402335" cy="0"/>
          </a:xfrm>
          <a:custGeom>
            <a:avLst/>
            <a:gdLst/>
            <a:ahLst/>
            <a:cxnLst/>
            <a:rect l="l" t="t" r="r" b="b"/>
            <a:pathLst>
              <a:path w="402335">
                <a:moveTo>
                  <a:pt x="0" y="0"/>
                </a:moveTo>
                <a:lnTo>
                  <a:pt x="402335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409944" y="3553586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6217159" y="3553586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140195" y="3553586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4868418" y="3553586"/>
            <a:ext cx="1211579" cy="0"/>
          </a:xfrm>
          <a:custGeom>
            <a:avLst/>
            <a:gdLst/>
            <a:ahLst/>
            <a:cxnLst/>
            <a:rect l="l" t="t" r="r" b="b"/>
            <a:pathLst>
              <a:path w="1211579">
                <a:moveTo>
                  <a:pt x="0" y="0"/>
                </a:moveTo>
                <a:lnTo>
                  <a:pt x="1211579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4791455" y="3553586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979420" y="3553586"/>
            <a:ext cx="1751837" cy="0"/>
          </a:xfrm>
          <a:custGeom>
            <a:avLst/>
            <a:gdLst/>
            <a:ahLst/>
            <a:cxnLst/>
            <a:rect l="l" t="t" r="r" b="b"/>
            <a:pathLst>
              <a:path w="1751837">
                <a:moveTo>
                  <a:pt x="0" y="0"/>
                </a:moveTo>
                <a:lnTo>
                  <a:pt x="175183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2903219" y="3553586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2709673" y="3553586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2633471" y="3553586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2506598" y="3553586"/>
            <a:ext cx="65912" cy="0"/>
          </a:xfrm>
          <a:custGeom>
            <a:avLst/>
            <a:gdLst/>
            <a:ahLst/>
            <a:cxnLst/>
            <a:rect l="l" t="t" r="r" b="b"/>
            <a:pathLst>
              <a:path w="65912">
                <a:moveTo>
                  <a:pt x="0" y="0"/>
                </a:moveTo>
                <a:lnTo>
                  <a:pt x="6591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9994392" y="3239642"/>
            <a:ext cx="66674" cy="0"/>
          </a:xfrm>
          <a:custGeom>
            <a:avLst/>
            <a:gdLst/>
            <a:ahLst/>
            <a:cxnLst/>
            <a:rect l="l" t="t" r="r" b="b"/>
            <a:pathLst>
              <a:path w="66674">
                <a:moveTo>
                  <a:pt x="0" y="0"/>
                </a:moveTo>
                <a:lnTo>
                  <a:pt x="6667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026402" y="3239642"/>
            <a:ext cx="2907792" cy="0"/>
          </a:xfrm>
          <a:custGeom>
            <a:avLst/>
            <a:gdLst/>
            <a:ahLst/>
            <a:cxnLst/>
            <a:rect l="l" t="t" r="r" b="b"/>
            <a:pathLst>
              <a:path w="2907792">
                <a:moveTo>
                  <a:pt x="0" y="0"/>
                </a:moveTo>
                <a:lnTo>
                  <a:pt x="290779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950202" y="3239642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486906" y="3239642"/>
            <a:ext cx="402335" cy="0"/>
          </a:xfrm>
          <a:custGeom>
            <a:avLst/>
            <a:gdLst/>
            <a:ahLst/>
            <a:cxnLst/>
            <a:rect l="l" t="t" r="r" b="b"/>
            <a:pathLst>
              <a:path w="402335">
                <a:moveTo>
                  <a:pt x="0" y="0"/>
                </a:moveTo>
                <a:lnTo>
                  <a:pt x="402335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409944" y="3239642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217159" y="3239642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140195" y="3239642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4868418" y="3239642"/>
            <a:ext cx="1211579" cy="0"/>
          </a:xfrm>
          <a:custGeom>
            <a:avLst/>
            <a:gdLst/>
            <a:ahLst/>
            <a:cxnLst/>
            <a:rect l="l" t="t" r="r" b="b"/>
            <a:pathLst>
              <a:path w="1211579">
                <a:moveTo>
                  <a:pt x="0" y="0"/>
                </a:moveTo>
                <a:lnTo>
                  <a:pt x="1211579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4791455" y="3239642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2979420" y="3239642"/>
            <a:ext cx="1751837" cy="0"/>
          </a:xfrm>
          <a:custGeom>
            <a:avLst/>
            <a:gdLst/>
            <a:ahLst/>
            <a:cxnLst/>
            <a:rect l="l" t="t" r="r" b="b"/>
            <a:pathLst>
              <a:path w="1751837">
                <a:moveTo>
                  <a:pt x="0" y="0"/>
                </a:moveTo>
                <a:lnTo>
                  <a:pt x="175183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2903219" y="3239642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2709673" y="3239642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633471" y="3239642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2506598" y="3239642"/>
            <a:ext cx="65912" cy="0"/>
          </a:xfrm>
          <a:custGeom>
            <a:avLst/>
            <a:gdLst/>
            <a:ahLst/>
            <a:cxnLst/>
            <a:rect l="l" t="t" r="r" b="b"/>
            <a:pathLst>
              <a:path w="65912">
                <a:moveTo>
                  <a:pt x="0" y="0"/>
                </a:moveTo>
                <a:lnTo>
                  <a:pt x="6591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7026402" y="2925698"/>
            <a:ext cx="3034664" cy="0"/>
          </a:xfrm>
          <a:custGeom>
            <a:avLst/>
            <a:gdLst/>
            <a:ahLst/>
            <a:cxnLst/>
            <a:rect l="l" t="t" r="r" b="b"/>
            <a:pathLst>
              <a:path w="3034664">
                <a:moveTo>
                  <a:pt x="0" y="0"/>
                </a:moveTo>
                <a:lnTo>
                  <a:pt x="30346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950202" y="2925698"/>
            <a:ext cx="16002" cy="0"/>
          </a:xfrm>
          <a:custGeom>
            <a:avLst/>
            <a:gdLst/>
            <a:ahLst/>
            <a:cxnLst/>
            <a:rect l="l" t="t" r="r" b="b"/>
            <a:pathLst>
              <a:path w="16002">
                <a:moveTo>
                  <a:pt x="0" y="0"/>
                </a:moveTo>
                <a:lnTo>
                  <a:pt x="1600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6217159" y="2925698"/>
            <a:ext cx="672083" cy="0"/>
          </a:xfrm>
          <a:custGeom>
            <a:avLst/>
            <a:gdLst/>
            <a:ahLst/>
            <a:cxnLst/>
            <a:rect l="l" t="t" r="r" b="b"/>
            <a:pathLst>
              <a:path w="672083">
                <a:moveTo>
                  <a:pt x="0" y="0"/>
                </a:moveTo>
                <a:lnTo>
                  <a:pt x="672083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6140195" y="2925698"/>
            <a:ext cx="16764" cy="0"/>
          </a:xfrm>
          <a:custGeom>
            <a:avLst/>
            <a:gdLst/>
            <a:ahLst/>
            <a:cxnLst/>
            <a:rect l="l" t="t" r="r" b="b"/>
            <a:pathLst>
              <a:path w="16764">
                <a:moveTo>
                  <a:pt x="0" y="0"/>
                </a:moveTo>
                <a:lnTo>
                  <a:pt x="167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4868418" y="2925698"/>
            <a:ext cx="1211579" cy="0"/>
          </a:xfrm>
          <a:custGeom>
            <a:avLst/>
            <a:gdLst/>
            <a:ahLst/>
            <a:cxnLst/>
            <a:rect l="l" t="t" r="r" b="b"/>
            <a:pathLst>
              <a:path w="1211579">
                <a:moveTo>
                  <a:pt x="0" y="0"/>
                </a:moveTo>
                <a:lnTo>
                  <a:pt x="1211579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979419" y="2925698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709671" y="2925698"/>
            <a:ext cx="209550" cy="0"/>
          </a:xfrm>
          <a:custGeom>
            <a:avLst/>
            <a:gdLst/>
            <a:ahLst/>
            <a:cxnLst/>
            <a:rect l="l" t="t" r="r" b="b"/>
            <a:pathLst>
              <a:path w="209550">
                <a:moveTo>
                  <a:pt x="0" y="0"/>
                </a:moveTo>
                <a:lnTo>
                  <a:pt x="209550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506599" y="2925698"/>
            <a:ext cx="142875" cy="0"/>
          </a:xfrm>
          <a:custGeom>
            <a:avLst/>
            <a:gdLst/>
            <a:ahLst/>
            <a:cxnLst/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7026402" y="2610992"/>
            <a:ext cx="3034664" cy="0"/>
          </a:xfrm>
          <a:custGeom>
            <a:avLst/>
            <a:gdLst/>
            <a:ahLst/>
            <a:cxnLst/>
            <a:rect l="l" t="t" r="r" b="b"/>
            <a:pathLst>
              <a:path w="3034664">
                <a:moveTo>
                  <a:pt x="0" y="0"/>
                </a:moveTo>
                <a:lnTo>
                  <a:pt x="30346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6217158" y="2610992"/>
            <a:ext cx="749046" cy="0"/>
          </a:xfrm>
          <a:custGeom>
            <a:avLst/>
            <a:gdLst/>
            <a:ahLst/>
            <a:cxnLst/>
            <a:rect l="l" t="t" r="r" b="b"/>
            <a:pathLst>
              <a:path w="749046">
                <a:moveTo>
                  <a:pt x="0" y="0"/>
                </a:moveTo>
                <a:lnTo>
                  <a:pt x="749046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4868417" y="2610992"/>
            <a:ext cx="1288542" cy="0"/>
          </a:xfrm>
          <a:custGeom>
            <a:avLst/>
            <a:gdLst/>
            <a:ahLst/>
            <a:cxnLst/>
            <a:rect l="l" t="t" r="r" b="b"/>
            <a:pathLst>
              <a:path w="1288542">
                <a:moveTo>
                  <a:pt x="0" y="0"/>
                </a:moveTo>
                <a:lnTo>
                  <a:pt x="128854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2979419" y="2610992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2709671" y="2610992"/>
            <a:ext cx="209550" cy="0"/>
          </a:xfrm>
          <a:custGeom>
            <a:avLst/>
            <a:gdLst/>
            <a:ahLst/>
            <a:cxnLst/>
            <a:rect l="l" t="t" r="r" b="b"/>
            <a:pathLst>
              <a:path w="209550">
                <a:moveTo>
                  <a:pt x="0" y="0"/>
                </a:moveTo>
                <a:lnTo>
                  <a:pt x="209550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2506599" y="2610992"/>
            <a:ext cx="142875" cy="0"/>
          </a:xfrm>
          <a:custGeom>
            <a:avLst/>
            <a:gdLst/>
            <a:ahLst/>
            <a:cxnLst/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7026402" y="2297048"/>
            <a:ext cx="3034664" cy="0"/>
          </a:xfrm>
          <a:custGeom>
            <a:avLst/>
            <a:gdLst/>
            <a:ahLst/>
            <a:cxnLst/>
            <a:rect l="l" t="t" r="r" b="b"/>
            <a:pathLst>
              <a:path w="3034664">
                <a:moveTo>
                  <a:pt x="0" y="0"/>
                </a:moveTo>
                <a:lnTo>
                  <a:pt x="303466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2979419" y="2297048"/>
            <a:ext cx="3986784" cy="0"/>
          </a:xfrm>
          <a:custGeom>
            <a:avLst/>
            <a:gdLst/>
            <a:ahLst/>
            <a:cxnLst/>
            <a:rect l="l" t="t" r="r" b="b"/>
            <a:pathLst>
              <a:path w="3986784">
                <a:moveTo>
                  <a:pt x="0" y="0"/>
                </a:moveTo>
                <a:lnTo>
                  <a:pt x="3986784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2506598" y="2297048"/>
            <a:ext cx="412622" cy="0"/>
          </a:xfrm>
          <a:custGeom>
            <a:avLst/>
            <a:gdLst/>
            <a:ahLst/>
            <a:cxnLst/>
            <a:rect l="l" t="t" r="r" b="b"/>
            <a:pathLst>
              <a:path w="412622">
                <a:moveTo>
                  <a:pt x="0" y="0"/>
                </a:moveTo>
                <a:lnTo>
                  <a:pt x="412622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2506599" y="1983104"/>
            <a:ext cx="7554468" cy="0"/>
          </a:xfrm>
          <a:custGeom>
            <a:avLst/>
            <a:gdLst/>
            <a:ahLst/>
            <a:cxnLst/>
            <a:rect l="l" t="t" r="r" b="b"/>
            <a:pathLst>
              <a:path w="7554468">
                <a:moveTo>
                  <a:pt x="0" y="0"/>
                </a:moveTo>
                <a:lnTo>
                  <a:pt x="7554468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2572512" y="3113532"/>
            <a:ext cx="60959" cy="1382268"/>
          </a:xfrm>
          <a:custGeom>
            <a:avLst/>
            <a:gdLst/>
            <a:ahLst/>
            <a:cxnLst/>
            <a:rect l="l" t="t" r="r" b="b"/>
            <a:pathLst>
              <a:path w="60959" h="1382268">
                <a:moveTo>
                  <a:pt x="60959" y="0"/>
                </a:moveTo>
                <a:lnTo>
                  <a:pt x="0" y="0"/>
                </a:lnTo>
                <a:lnTo>
                  <a:pt x="0" y="1382268"/>
                </a:lnTo>
                <a:lnTo>
                  <a:pt x="60959" y="1382268"/>
                </a:lnTo>
                <a:lnTo>
                  <a:pt x="60959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2842261" y="3176777"/>
            <a:ext cx="60959" cy="1319022"/>
          </a:xfrm>
          <a:custGeom>
            <a:avLst/>
            <a:gdLst/>
            <a:ahLst/>
            <a:cxnLst/>
            <a:rect l="l" t="t" r="r" b="b"/>
            <a:pathLst>
              <a:path w="60959" h="1319022">
                <a:moveTo>
                  <a:pt x="60959" y="0"/>
                </a:moveTo>
                <a:lnTo>
                  <a:pt x="0" y="0"/>
                </a:lnTo>
                <a:lnTo>
                  <a:pt x="0" y="1319022"/>
                </a:lnTo>
                <a:lnTo>
                  <a:pt x="60959" y="1319022"/>
                </a:lnTo>
                <a:lnTo>
                  <a:pt x="60959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3112009" y="3804666"/>
            <a:ext cx="60959" cy="691133"/>
          </a:xfrm>
          <a:custGeom>
            <a:avLst/>
            <a:gdLst/>
            <a:ahLst/>
            <a:cxnLst/>
            <a:rect l="l" t="t" r="r" b="b"/>
            <a:pathLst>
              <a:path w="60960" h="691133">
                <a:moveTo>
                  <a:pt x="60959" y="0"/>
                </a:moveTo>
                <a:lnTo>
                  <a:pt x="0" y="0"/>
                </a:lnTo>
                <a:lnTo>
                  <a:pt x="0" y="691133"/>
                </a:lnTo>
                <a:lnTo>
                  <a:pt x="60959" y="691133"/>
                </a:lnTo>
                <a:lnTo>
                  <a:pt x="60959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381755" y="3992880"/>
            <a:ext cx="60960" cy="502919"/>
          </a:xfrm>
          <a:custGeom>
            <a:avLst/>
            <a:gdLst/>
            <a:ahLst/>
            <a:cxnLst/>
            <a:rect l="l" t="t" r="r" b="b"/>
            <a:pathLst>
              <a:path w="60960" h="502920">
                <a:moveTo>
                  <a:pt x="60960" y="0"/>
                </a:moveTo>
                <a:lnTo>
                  <a:pt x="0" y="0"/>
                </a:lnTo>
                <a:lnTo>
                  <a:pt x="0" y="502920"/>
                </a:lnTo>
                <a:lnTo>
                  <a:pt x="60960" y="502920"/>
                </a:lnTo>
                <a:lnTo>
                  <a:pt x="60960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3651504" y="3992880"/>
            <a:ext cx="60960" cy="502919"/>
          </a:xfrm>
          <a:custGeom>
            <a:avLst/>
            <a:gdLst/>
            <a:ahLst/>
            <a:cxnLst/>
            <a:rect l="l" t="t" r="r" b="b"/>
            <a:pathLst>
              <a:path w="60960" h="502920">
                <a:moveTo>
                  <a:pt x="60960" y="0"/>
                </a:moveTo>
                <a:lnTo>
                  <a:pt x="0" y="0"/>
                </a:lnTo>
                <a:lnTo>
                  <a:pt x="0" y="502920"/>
                </a:lnTo>
                <a:lnTo>
                  <a:pt x="60960" y="502920"/>
                </a:lnTo>
                <a:lnTo>
                  <a:pt x="60960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922014" y="4244340"/>
            <a:ext cx="60198" cy="251460"/>
          </a:xfrm>
          <a:custGeom>
            <a:avLst/>
            <a:gdLst/>
            <a:ahLst/>
            <a:cxnLst/>
            <a:rect l="l" t="t" r="r" b="b"/>
            <a:pathLst>
              <a:path w="60198" h="251460">
                <a:moveTo>
                  <a:pt x="60198" y="0"/>
                </a:moveTo>
                <a:lnTo>
                  <a:pt x="0" y="0"/>
                </a:lnTo>
                <a:lnTo>
                  <a:pt x="0" y="251460"/>
                </a:lnTo>
                <a:lnTo>
                  <a:pt x="60198" y="251460"/>
                </a:lnTo>
                <a:lnTo>
                  <a:pt x="60198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191761" y="4432554"/>
            <a:ext cx="60198" cy="63245"/>
          </a:xfrm>
          <a:custGeom>
            <a:avLst/>
            <a:gdLst/>
            <a:ahLst/>
            <a:cxnLst/>
            <a:rect l="l" t="t" r="r" b="b"/>
            <a:pathLst>
              <a:path w="60198" h="63246">
                <a:moveTo>
                  <a:pt x="60198" y="0"/>
                </a:moveTo>
                <a:lnTo>
                  <a:pt x="0" y="0"/>
                </a:lnTo>
                <a:lnTo>
                  <a:pt x="0" y="63246"/>
                </a:lnTo>
                <a:lnTo>
                  <a:pt x="60198" y="63246"/>
                </a:lnTo>
                <a:lnTo>
                  <a:pt x="60198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4461510" y="4432554"/>
            <a:ext cx="60198" cy="63245"/>
          </a:xfrm>
          <a:custGeom>
            <a:avLst/>
            <a:gdLst/>
            <a:ahLst/>
            <a:cxnLst/>
            <a:rect l="l" t="t" r="r" b="b"/>
            <a:pathLst>
              <a:path w="60198" h="63246">
                <a:moveTo>
                  <a:pt x="60198" y="0"/>
                </a:moveTo>
                <a:lnTo>
                  <a:pt x="0" y="0"/>
                </a:lnTo>
                <a:lnTo>
                  <a:pt x="0" y="63246"/>
                </a:lnTo>
                <a:lnTo>
                  <a:pt x="60198" y="63246"/>
                </a:lnTo>
                <a:lnTo>
                  <a:pt x="60198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731258" y="2987801"/>
            <a:ext cx="60197" cy="1507998"/>
          </a:xfrm>
          <a:custGeom>
            <a:avLst/>
            <a:gdLst/>
            <a:ahLst/>
            <a:cxnLst/>
            <a:rect l="l" t="t" r="r" b="b"/>
            <a:pathLst>
              <a:path w="60198" h="1507998">
                <a:moveTo>
                  <a:pt x="60197" y="0"/>
                </a:moveTo>
                <a:lnTo>
                  <a:pt x="0" y="0"/>
                </a:lnTo>
                <a:lnTo>
                  <a:pt x="0" y="1507998"/>
                </a:lnTo>
                <a:lnTo>
                  <a:pt x="60197" y="1507998"/>
                </a:lnTo>
                <a:lnTo>
                  <a:pt x="60197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270753" y="4370070"/>
            <a:ext cx="60198" cy="125730"/>
          </a:xfrm>
          <a:custGeom>
            <a:avLst/>
            <a:gdLst/>
            <a:ahLst/>
            <a:cxnLst/>
            <a:rect l="l" t="t" r="r" b="b"/>
            <a:pathLst>
              <a:path w="60198" h="125729">
                <a:moveTo>
                  <a:pt x="60198" y="0"/>
                </a:moveTo>
                <a:lnTo>
                  <a:pt x="0" y="0"/>
                </a:lnTo>
                <a:lnTo>
                  <a:pt x="0" y="125729"/>
                </a:lnTo>
                <a:lnTo>
                  <a:pt x="60198" y="125729"/>
                </a:lnTo>
                <a:lnTo>
                  <a:pt x="60198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810250" y="3804666"/>
            <a:ext cx="60198" cy="691133"/>
          </a:xfrm>
          <a:custGeom>
            <a:avLst/>
            <a:gdLst/>
            <a:ahLst/>
            <a:cxnLst/>
            <a:rect l="l" t="t" r="r" b="b"/>
            <a:pathLst>
              <a:path w="60198" h="691133">
                <a:moveTo>
                  <a:pt x="60198" y="0"/>
                </a:moveTo>
                <a:lnTo>
                  <a:pt x="0" y="0"/>
                </a:lnTo>
                <a:lnTo>
                  <a:pt x="0" y="691133"/>
                </a:lnTo>
                <a:lnTo>
                  <a:pt x="60198" y="691133"/>
                </a:lnTo>
                <a:lnTo>
                  <a:pt x="60198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6079997" y="2611373"/>
            <a:ext cx="60198" cy="1884426"/>
          </a:xfrm>
          <a:custGeom>
            <a:avLst/>
            <a:gdLst/>
            <a:ahLst/>
            <a:cxnLst/>
            <a:rect l="l" t="t" r="r" b="b"/>
            <a:pathLst>
              <a:path w="60198" h="1884426">
                <a:moveTo>
                  <a:pt x="60198" y="0"/>
                </a:moveTo>
                <a:lnTo>
                  <a:pt x="0" y="0"/>
                </a:lnTo>
                <a:lnTo>
                  <a:pt x="0" y="1884426"/>
                </a:lnTo>
                <a:lnTo>
                  <a:pt x="60198" y="1884426"/>
                </a:lnTo>
                <a:lnTo>
                  <a:pt x="60198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6349746" y="3176777"/>
            <a:ext cx="60198" cy="1319022"/>
          </a:xfrm>
          <a:custGeom>
            <a:avLst/>
            <a:gdLst/>
            <a:ahLst/>
            <a:cxnLst/>
            <a:rect l="l" t="t" r="r" b="b"/>
            <a:pathLst>
              <a:path w="60198" h="1319022">
                <a:moveTo>
                  <a:pt x="60198" y="0"/>
                </a:moveTo>
                <a:lnTo>
                  <a:pt x="0" y="0"/>
                </a:lnTo>
                <a:lnTo>
                  <a:pt x="0" y="1319022"/>
                </a:lnTo>
                <a:lnTo>
                  <a:pt x="60198" y="1319022"/>
                </a:lnTo>
                <a:lnTo>
                  <a:pt x="60198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6619494" y="3930396"/>
            <a:ext cx="60960" cy="565404"/>
          </a:xfrm>
          <a:custGeom>
            <a:avLst/>
            <a:gdLst/>
            <a:ahLst/>
            <a:cxnLst/>
            <a:rect l="l" t="t" r="r" b="b"/>
            <a:pathLst>
              <a:path w="60960" h="565403">
                <a:moveTo>
                  <a:pt x="60960" y="0"/>
                </a:moveTo>
                <a:lnTo>
                  <a:pt x="0" y="0"/>
                </a:lnTo>
                <a:lnTo>
                  <a:pt x="0" y="565403"/>
                </a:lnTo>
                <a:lnTo>
                  <a:pt x="60960" y="565403"/>
                </a:lnTo>
                <a:lnTo>
                  <a:pt x="60960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6889241" y="2673857"/>
            <a:ext cx="60960" cy="1821942"/>
          </a:xfrm>
          <a:custGeom>
            <a:avLst/>
            <a:gdLst/>
            <a:ahLst/>
            <a:cxnLst/>
            <a:rect l="l" t="t" r="r" b="b"/>
            <a:pathLst>
              <a:path w="60960" h="1821942">
                <a:moveTo>
                  <a:pt x="60960" y="0"/>
                </a:moveTo>
                <a:lnTo>
                  <a:pt x="0" y="0"/>
                </a:lnTo>
                <a:lnTo>
                  <a:pt x="0" y="1821942"/>
                </a:lnTo>
                <a:lnTo>
                  <a:pt x="60960" y="1821942"/>
                </a:lnTo>
                <a:lnTo>
                  <a:pt x="60960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7158990" y="3992880"/>
            <a:ext cx="60960" cy="502919"/>
          </a:xfrm>
          <a:custGeom>
            <a:avLst/>
            <a:gdLst/>
            <a:ahLst/>
            <a:cxnLst/>
            <a:rect l="l" t="t" r="r" b="b"/>
            <a:pathLst>
              <a:path w="60960" h="502920">
                <a:moveTo>
                  <a:pt x="60960" y="0"/>
                </a:moveTo>
                <a:lnTo>
                  <a:pt x="0" y="0"/>
                </a:lnTo>
                <a:lnTo>
                  <a:pt x="0" y="502920"/>
                </a:lnTo>
                <a:lnTo>
                  <a:pt x="60960" y="502920"/>
                </a:lnTo>
                <a:lnTo>
                  <a:pt x="60960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7428738" y="3992880"/>
            <a:ext cx="60960" cy="502919"/>
          </a:xfrm>
          <a:custGeom>
            <a:avLst/>
            <a:gdLst/>
            <a:ahLst/>
            <a:cxnLst/>
            <a:rect l="l" t="t" r="r" b="b"/>
            <a:pathLst>
              <a:path w="60960" h="502920">
                <a:moveTo>
                  <a:pt x="60960" y="0"/>
                </a:moveTo>
                <a:lnTo>
                  <a:pt x="0" y="0"/>
                </a:lnTo>
                <a:lnTo>
                  <a:pt x="0" y="502920"/>
                </a:lnTo>
                <a:lnTo>
                  <a:pt x="60960" y="502920"/>
                </a:lnTo>
                <a:lnTo>
                  <a:pt x="60960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7698485" y="4244340"/>
            <a:ext cx="60960" cy="251460"/>
          </a:xfrm>
          <a:custGeom>
            <a:avLst/>
            <a:gdLst/>
            <a:ahLst/>
            <a:cxnLst/>
            <a:rect l="l" t="t" r="r" b="b"/>
            <a:pathLst>
              <a:path w="60960" h="251460">
                <a:moveTo>
                  <a:pt x="60960" y="0"/>
                </a:moveTo>
                <a:lnTo>
                  <a:pt x="0" y="0"/>
                </a:lnTo>
                <a:lnTo>
                  <a:pt x="0" y="251460"/>
                </a:lnTo>
                <a:lnTo>
                  <a:pt x="60960" y="251460"/>
                </a:lnTo>
                <a:lnTo>
                  <a:pt x="60960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7968234" y="3930396"/>
            <a:ext cx="60960" cy="565404"/>
          </a:xfrm>
          <a:custGeom>
            <a:avLst/>
            <a:gdLst/>
            <a:ahLst/>
            <a:cxnLst/>
            <a:rect l="l" t="t" r="r" b="b"/>
            <a:pathLst>
              <a:path w="60959" h="565403">
                <a:moveTo>
                  <a:pt x="60960" y="0"/>
                </a:moveTo>
                <a:lnTo>
                  <a:pt x="0" y="0"/>
                </a:lnTo>
                <a:lnTo>
                  <a:pt x="0" y="565403"/>
                </a:lnTo>
                <a:lnTo>
                  <a:pt x="60960" y="565403"/>
                </a:lnTo>
                <a:lnTo>
                  <a:pt x="60960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8238743" y="4306824"/>
            <a:ext cx="60198" cy="188975"/>
          </a:xfrm>
          <a:custGeom>
            <a:avLst/>
            <a:gdLst/>
            <a:ahLst/>
            <a:cxnLst/>
            <a:rect l="l" t="t" r="r" b="b"/>
            <a:pathLst>
              <a:path w="60198" h="188975">
                <a:moveTo>
                  <a:pt x="60198" y="0"/>
                </a:moveTo>
                <a:lnTo>
                  <a:pt x="0" y="0"/>
                </a:lnTo>
                <a:lnTo>
                  <a:pt x="0" y="188975"/>
                </a:lnTo>
                <a:lnTo>
                  <a:pt x="60198" y="188975"/>
                </a:lnTo>
                <a:lnTo>
                  <a:pt x="60198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8778240" y="3804666"/>
            <a:ext cx="60198" cy="691133"/>
          </a:xfrm>
          <a:custGeom>
            <a:avLst/>
            <a:gdLst/>
            <a:ahLst/>
            <a:cxnLst/>
            <a:rect l="l" t="t" r="r" b="b"/>
            <a:pathLst>
              <a:path w="60198" h="691133">
                <a:moveTo>
                  <a:pt x="60198" y="0"/>
                </a:moveTo>
                <a:lnTo>
                  <a:pt x="0" y="0"/>
                </a:lnTo>
                <a:lnTo>
                  <a:pt x="0" y="691133"/>
                </a:lnTo>
                <a:lnTo>
                  <a:pt x="60198" y="691133"/>
                </a:lnTo>
                <a:lnTo>
                  <a:pt x="60198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9047988" y="4432554"/>
            <a:ext cx="60198" cy="63245"/>
          </a:xfrm>
          <a:custGeom>
            <a:avLst/>
            <a:gdLst/>
            <a:ahLst/>
            <a:cxnLst/>
            <a:rect l="l" t="t" r="r" b="b"/>
            <a:pathLst>
              <a:path w="60198" h="63246">
                <a:moveTo>
                  <a:pt x="60198" y="0"/>
                </a:moveTo>
                <a:lnTo>
                  <a:pt x="0" y="0"/>
                </a:lnTo>
                <a:lnTo>
                  <a:pt x="0" y="63246"/>
                </a:lnTo>
                <a:lnTo>
                  <a:pt x="60198" y="63246"/>
                </a:lnTo>
                <a:lnTo>
                  <a:pt x="60198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9317735" y="3678936"/>
            <a:ext cx="60198" cy="816863"/>
          </a:xfrm>
          <a:custGeom>
            <a:avLst/>
            <a:gdLst/>
            <a:ahLst/>
            <a:cxnLst/>
            <a:rect l="l" t="t" r="r" b="b"/>
            <a:pathLst>
              <a:path w="60198" h="816863">
                <a:moveTo>
                  <a:pt x="60198" y="0"/>
                </a:moveTo>
                <a:lnTo>
                  <a:pt x="0" y="0"/>
                </a:lnTo>
                <a:lnTo>
                  <a:pt x="0" y="816863"/>
                </a:lnTo>
                <a:lnTo>
                  <a:pt x="60198" y="816863"/>
                </a:lnTo>
                <a:lnTo>
                  <a:pt x="60198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9587483" y="4181855"/>
            <a:ext cx="60198" cy="313944"/>
          </a:xfrm>
          <a:custGeom>
            <a:avLst/>
            <a:gdLst/>
            <a:ahLst/>
            <a:cxnLst/>
            <a:rect l="l" t="t" r="r" b="b"/>
            <a:pathLst>
              <a:path w="60198" h="313944">
                <a:moveTo>
                  <a:pt x="60198" y="0"/>
                </a:moveTo>
                <a:lnTo>
                  <a:pt x="0" y="0"/>
                </a:lnTo>
                <a:lnTo>
                  <a:pt x="0" y="313944"/>
                </a:lnTo>
                <a:lnTo>
                  <a:pt x="60198" y="313944"/>
                </a:lnTo>
                <a:lnTo>
                  <a:pt x="60198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9857231" y="3678936"/>
            <a:ext cx="60198" cy="816863"/>
          </a:xfrm>
          <a:custGeom>
            <a:avLst/>
            <a:gdLst/>
            <a:ahLst/>
            <a:cxnLst/>
            <a:rect l="l" t="t" r="r" b="b"/>
            <a:pathLst>
              <a:path w="60198" h="816863">
                <a:moveTo>
                  <a:pt x="60198" y="0"/>
                </a:moveTo>
                <a:lnTo>
                  <a:pt x="0" y="0"/>
                </a:lnTo>
                <a:lnTo>
                  <a:pt x="0" y="816863"/>
                </a:lnTo>
                <a:lnTo>
                  <a:pt x="60198" y="816863"/>
                </a:lnTo>
                <a:lnTo>
                  <a:pt x="60198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2649475" y="2548127"/>
            <a:ext cx="60197" cy="1947672"/>
          </a:xfrm>
          <a:custGeom>
            <a:avLst/>
            <a:gdLst/>
            <a:ahLst/>
            <a:cxnLst/>
            <a:rect l="l" t="t" r="r" b="b"/>
            <a:pathLst>
              <a:path w="60197" h="1947672">
                <a:moveTo>
                  <a:pt x="60197" y="0"/>
                </a:moveTo>
                <a:lnTo>
                  <a:pt x="0" y="0"/>
                </a:lnTo>
                <a:lnTo>
                  <a:pt x="0" y="1947672"/>
                </a:lnTo>
                <a:lnTo>
                  <a:pt x="60197" y="1947672"/>
                </a:lnTo>
                <a:lnTo>
                  <a:pt x="60197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2919223" y="2234183"/>
            <a:ext cx="60197" cy="2261616"/>
          </a:xfrm>
          <a:custGeom>
            <a:avLst/>
            <a:gdLst/>
            <a:ahLst/>
            <a:cxnLst/>
            <a:rect l="l" t="t" r="r" b="b"/>
            <a:pathLst>
              <a:path w="60197" h="2261616">
                <a:moveTo>
                  <a:pt x="60197" y="0"/>
                </a:moveTo>
                <a:lnTo>
                  <a:pt x="0" y="0"/>
                </a:lnTo>
                <a:lnTo>
                  <a:pt x="0" y="2261616"/>
                </a:lnTo>
                <a:lnTo>
                  <a:pt x="60197" y="2261616"/>
                </a:lnTo>
                <a:lnTo>
                  <a:pt x="60197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188970" y="3616452"/>
            <a:ext cx="60960" cy="879348"/>
          </a:xfrm>
          <a:custGeom>
            <a:avLst/>
            <a:gdLst/>
            <a:ahLst/>
            <a:cxnLst/>
            <a:rect l="l" t="t" r="r" b="b"/>
            <a:pathLst>
              <a:path w="60960" h="879348">
                <a:moveTo>
                  <a:pt x="60960" y="0"/>
                </a:moveTo>
                <a:lnTo>
                  <a:pt x="0" y="0"/>
                </a:lnTo>
                <a:lnTo>
                  <a:pt x="0" y="879348"/>
                </a:lnTo>
                <a:lnTo>
                  <a:pt x="60960" y="879348"/>
                </a:lnTo>
                <a:lnTo>
                  <a:pt x="60960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3458717" y="3678936"/>
            <a:ext cx="60960" cy="816863"/>
          </a:xfrm>
          <a:custGeom>
            <a:avLst/>
            <a:gdLst/>
            <a:ahLst/>
            <a:cxnLst/>
            <a:rect l="l" t="t" r="r" b="b"/>
            <a:pathLst>
              <a:path w="60960" h="816863">
                <a:moveTo>
                  <a:pt x="60960" y="0"/>
                </a:moveTo>
                <a:lnTo>
                  <a:pt x="0" y="0"/>
                </a:lnTo>
                <a:lnTo>
                  <a:pt x="0" y="816863"/>
                </a:lnTo>
                <a:lnTo>
                  <a:pt x="60960" y="816863"/>
                </a:lnTo>
                <a:lnTo>
                  <a:pt x="60960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728466" y="3804666"/>
            <a:ext cx="60960" cy="691133"/>
          </a:xfrm>
          <a:custGeom>
            <a:avLst/>
            <a:gdLst/>
            <a:ahLst/>
            <a:cxnLst/>
            <a:rect l="l" t="t" r="r" b="b"/>
            <a:pathLst>
              <a:path w="60960" h="691133">
                <a:moveTo>
                  <a:pt x="60960" y="0"/>
                </a:moveTo>
                <a:lnTo>
                  <a:pt x="0" y="0"/>
                </a:lnTo>
                <a:lnTo>
                  <a:pt x="0" y="691133"/>
                </a:lnTo>
                <a:lnTo>
                  <a:pt x="60960" y="691133"/>
                </a:lnTo>
                <a:lnTo>
                  <a:pt x="60960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3998214" y="4244340"/>
            <a:ext cx="60960" cy="251460"/>
          </a:xfrm>
          <a:custGeom>
            <a:avLst/>
            <a:gdLst/>
            <a:ahLst/>
            <a:cxnLst/>
            <a:rect l="l" t="t" r="r" b="b"/>
            <a:pathLst>
              <a:path w="60960" h="251460">
                <a:moveTo>
                  <a:pt x="60960" y="0"/>
                </a:moveTo>
                <a:lnTo>
                  <a:pt x="0" y="0"/>
                </a:lnTo>
                <a:lnTo>
                  <a:pt x="0" y="251460"/>
                </a:lnTo>
                <a:lnTo>
                  <a:pt x="60960" y="251460"/>
                </a:lnTo>
                <a:lnTo>
                  <a:pt x="60960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4267961" y="4244340"/>
            <a:ext cx="60960" cy="251460"/>
          </a:xfrm>
          <a:custGeom>
            <a:avLst/>
            <a:gdLst/>
            <a:ahLst/>
            <a:cxnLst/>
            <a:rect l="l" t="t" r="r" b="b"/>
            <a:pathLst>
              <a:path w="60960" h="251460">
                <a:moveTo>
                  <a:pt x="60960" y="0"/>
                </a:moveTo>
                <a:lnTo>
                  <a:pt x="0" y="0"/>
                </a:lnTo>
                <a:lnTo>
                  <a:pt x="0" y="251460"/>
                </a:lnTo>
                <a:lnTo>
                  <a:pt x="60960" y="251460"/>
                </a:lnTo>
                <a:lnTo>
                  <a:pt x="60960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4537710" y="4244340"/>
            <a:ext cx="60960" cy="251460"/>
          </a:xfrm>
          <a:custGeom>
            <a:avLst/>
            <a:gdLst/>
            <a:ahLst/>
            <a:cxnLst/>
            <a:rect l="l" t="t" r="r" b="b"/>
            <a:pathLst>
              <a:path w="60960" h="251460">
                <a:moveTo>
                  <a:pt x="60960" y="0"/>
                </a:moveTo>
                <a:lnTo>
                  <a:pt x="0" y="0"/>
                </a:lnTo>
                <a:lnTo>
                  <a:pt x="0" y="251460"/>
                </a:lnTo>
                <a:lnTo>
                  <a:pt x="60960" y="251460"/>
                </a:lnTo>
                <a:lnTo>
                  <a:pt x="60960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4808220" y="2548127"/>
            <a:ext cx="60198" cy="1947672"/>
          </a:xfrm>
          <a:custGeom>
            <a:avLst/>
            <a:gdLst/>
            <a:ahLst/>
            <a:cxnLst/>
            <a:rect l="l" t="t" r="r" b="b"/>
            <a:pathLst>
              <a:path w="60198" h="1947672">
                <a:moveTo>
                  <a:pt x="60198" y="0"/>
                </a:moveTo>
                <a:lnTo>
                  <a:pt x="0" y="0"/>
                </a:lnTo>
                <a:lnTo>
                  <a:pt x="0" y="1947672"/>
                </a:lnTo>
                <a:lnTo>
                  <a:pt x="60198" y="1947672"/>
                </a:lnTo>
                <a:lnTo>
                  <a:pt x="60198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5077967" y="4432554"/>
            <a:ext cx="60198" cy="63245"/>
          </a:xfrm>
          <a:custGeom>
            <a:avLst/>
            <a:gdLst/>
            <a:ahLst/>
            <a:cxnLst/>
            <a:rect l="l" t="t" r="r" b="b"/>
            <a:pathLst>
              <a:path w="60198" h="63246">
                <a:moveTo>
                  <a:pt x="60198" y="0"/>
                </a:moveTo>
                <a:lnTo>
                  <a:pt x="0" y="0"/>
                </a:lnTo>
                <a:lnTo>
                  <a:pt x="0" y="63246"/>
                </a:lnTo>
                <a:lnTo>
                  <a:pt x="60198" y="63246"/>
                </a:lnTo>
                <a:lnTo>
                  <a:pt x="60198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5347715" y="4306824"/>
            <a:ext cx="60198" cy="188975"/>
          </a:xfrm>
          <a:custGeom>
            <a:avLst/>
            <a:gdLst/>
            <a:ahLst/>
            <a:cxnLst/>
            <a:rect l="l" t="t" r="r" b="b"/>
            <a:pathLst>
              <a:path w="60198" h="188975">
                <a:moveTo>
                  <a:pt x="60198" y="0"/>
                </a:moveTo>
                <a:lnTo>
                  <a:pt x="0" y="0"/>
                </a:lnTo>
                <a:lnTo>
                  <a:pt x="0" y="188975"/>
                </a:lnTo>
                <a:lnTo>
                  <a:pt x="60198" y="188975"/>
                </a:lnTo>
                <a:lnTo>
                  <a:pt x="60198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5617464" y="4056126"/>
            <a:ext cx="60198" cy="439674"/>
          </a:xfrm>
          <a:custGeom>
            <a:avLst/>
            <a:gdLst/>
            <a:ahLst/>
            <a:cxnLst/>
            <a:rect l="l" t="t" r="r" b="b"/>
            <a:pathLst>
              <a:path w="60198" h="439674">
                <a:moveTo>
                  <a:pt x="60198" y="0"/>
                </a:moveTo>
                <a:lnTo>
                  <a:pt x="0" y="0"/>
                </a:lnTo>
                <a:lnTo>
                  <a:pt x="0" y="439674"/>
                </a:lnTo>
                <a:lnTo>
                  <a:pt x="60198" y="439674"/>
                </a:lnTo>
                <a:lnTo>
                  <a:pt x="60198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5887211" y="3553205"/>
            <a:ext cx="60198" cy="942594"/>
          </a:xfrm>
          <a:custGeom>
            <a:avLst/>
            <a:gdLst/>
            <a:ahLst/>
            <a:cxnLst/>
            <a:rect l="l" t="t" r="r" b="b"/>
            <a:pathLst>
              <a:path w="60198" h="942594">
                <a:moveTo>
                  <a:pt x="60198" y="0"/>
                </a:moveTo>
                <a:lnTo>
                  <a:pt x="0" y="0"/>
                </a:lnTo>
                <a:lnTo>
                  <a:pt x="0" y="942594"/>
                </a:lnTo>
                <a:lnTo>
                  <a:pt x="60198" y="942594"/>
                </a:lnTo>
                <a:lnTo>
                  <a:pt x="60198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6156959" y="2297429"/>
            <a:ext cx="60198" cy="2198370"/>
          </a:xfrm>
          <a:custGeom>
            <a:avLst/>
            <a:gdLst/>
            <a:ahLst/>
            <a:cxnLst/>
            <a:rect l="l" t="t" r="r" b="b"/>
            <a:pathLst>
              <a:path w="60198" h="2198370">
                <a:moveTo>
                  <a:pt x="60198" y="0"/>
                </a:moveTo>
                <a:lnTo>
                  <a:pt x="0" y="0"/>
                </a:lnTo>
                <a:lnTo>
                  <a:pt x="0" y="2198370"/>
                </a:lnTo>
                <a:lnTo>
                  <a:pt x="60198" y="2198370"/>
                </a:lnTo>
                <a:lnTo>
                  <a:pt x="60198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6426708" y="2925317"/>
            <a:ext cx="60198" cy="1570482"/>
          </a:xfrm>
          <a:custGeom>
            <a:avLst/>
            <a:gdLst/>
            <a:ahLst/>
            <a:cxnLst/>
            <a:rect l="l" t="t" r="r" b="b"/>
            <a:pathLst>
              <a:path w="60198" h="1570481">
                <a:moveTo>
                  <a:pt x="60198" y="0"/>
                </a:moveTo>
                <a:lnTo>
                  <a:pt x="0" y="0"/>
                </a:lnTo>
                <a:lnTo>
                  <a:pt x="0" y="1570482"/>
                </a:lnTo>
                <a:lnTo>
                  <a:pt x="60198" y="1570482"/>
                </a:lnTo>
                <a:lnTo>
                  <a:pt x="60198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6696455" y="3867150"/>
            <a:ext cx="60198" cy="628650"/>
          </a:xfrm>
          <a:custGeom>
            <a:avLst/>
            <a:gdLst/>
            <a:ahLst/>
            <a:cxnLst/>
            <a:rect l="l" t="t" r="r" b="b"/>
            <a:pathLst>
              <a:path w="60198" h="628650">
                <a:moveTo>
                  <a:pt x="60198" y="0"/>
                </a:moveTo>
                <a:lnTo>
                  <a:pt x="0" y="0"/>
                </a:lnTo>
                <a:lnTo>
                  <a:pt x="0" y="628650"/>
                </a:lnTo>
                <a:lnTo>
                  <a:pt x="60198" y="628650"/>
                </a:lnTo>
                <a:lnTo>
                  <a:pt x="60198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6966203" y="2108454"/>
            <a:ext cx="60198" cy="2387346"/>
          </a:xfrm>
          <a:custGeom>
            <a:avLst/>
            <a:gdLst/>
            <a:ahLst/>
            <a:cxnLst/>
            <a:rect l="l" t="t" r="r" b="b"/>
            <a:pathLst>
              <a:path w="60198" h="2387346">
                <a:moveTo>
                  <a:pt x="60198" y="0"/>
                </a:moveTo>
                <a:lnTo>
                  <a:pt x="0" y="0"/>
                </a:lnTo>
                <a:lnTo>
                  <a:pt x="0" y="2387346"/>
                </a:lnTo>
                <a:lnTo>
                  <a:pt x="60198" y="2387346"/>
                </a:lnTo>
                <a:lnTo>
                  <a:pt x="60198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7235952" y="3616452"/>
            <a:ext cx="60198" cy="879348"/>
          </a:xfrm>
          <a:custGeom>
            <a:avLst/>
            <a:gdLst/>
            <a:ahLst/>
            <a:cxnLst/>
            <a:rect l="l" t="t" r="r" b="b"/>
            <a:pathLst>
              <a:path w="60198" h="879348">
                <a:moveTo>
                  <a:pt x="60198" y="0"/>
                </a:moveTo>
                <a:lnTo>
                  <a:pt x="0" y="0"/>
                </a:lnTo>
                <a:lnTo>
                  <a:pt x="0" y="879348"/>
                </a:lnTo>
                <a:lnTo>
                  <a:pt x="60198" y="879348"/>
                </a:lnTo>
                <a:lnTo>
                  <a:pt x="60198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7505700" y="3867150"/>
            <a:ext cx="60960" cy="628650"/>
          </a:xfrm>
          <a:custGeom>
            <a:avLst/>
            <a:gdLst/>
            <a:ahLst/>
            <a:cxnLst/>
            <a:rect l="l" t="t" r="r" b="b"/>
            <a:pathLst>
              <a:path w="60960" h="628650">
                <a:moveTo>
                  <a:pt x="60960" y="0"/>
                </a:moveTo>
                <a:lnTo>
                  <a:pt x="0" y="0"/>
                </a:lnTo>
                <a:lnTo>
                  <a:pt x="0" y="628650"/>
                </a:lnTo>
                <a:lnTo>
                  <a:pt x="60960" y="628650"/>
                </a:lnTo>
                <a:lnTo>
                  <a:pt x="60960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7775447" y="4118610"/>
            <a:ext cx="60960" cy="377189"/>
          </a:xfrm>
          <a:custGeom>
            <a:avLst/>
            <a:gdLst/>
            <a:ahLst/>
            <a:cxnLst/>
            <a:rect l="l" t="t" r="r" b="b"/>
            <a:pathLst>
              <a:path w="60960" h="377189">
                <a:moveTo>
                  <a:pt x="60960" y="0"/>
                </a:moveTo>
                <a:lnTo>
                  <a:pt x="0" y="0"/>
                </a:lnTo>
                <a:lnTo>
                  <a:pt x="0" y="377189"/>
                </a:lnTo>
                <a:lnTo>
                  <a:pt x="60960" y="377189"/>
                </a:lnTo>
                <a:lnTo>
                  <a:pt x="60960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8045196" y="3867150"/>
            <a:ext cx="60959" cy="628650"/>
          </a:xfrm>
          <a:custGeom>
            <a:avLst/>
            <a:gdLst/>
            <a:ahLst/>
            <a:cxnLst/>
            <a:rect l="l" t="t" r="r" b="b"/>
            <a:pathLst>
              <a:path w="60959" h="628650">
                <a:moveTo>
                  <a:pt x="60959" y="0"/>
                </a:moveTo>
                <a:lnTo>
                  <a:pt x="0" y="0"/>
                </a:lnTo>
                <a:lnTo>
                  <a:pt x="0" y="628650"/>
                </a:lnTo>
                <a:lnTo>
                  <a:pt x="60959" y="628650"/>
                </a:lnTo>
                <a:lnTo>
                  <a:pt x="60959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8314944" y="4306824"/>
            <a:ext cx="60959" cy="188975"/>
          </a:xfrm>
          <a:custGeom>
            <a:avLst/>
            <a:gdLst/>
            <a:ahLst/>
            <a:cxnLst/>
            <a:rect l="l" t="t" r="r" b="b"/>
            <a:pathLst>
              <a:path w="60959" h="188975">
                <a:moveTo>
                  <a:pt x="60959" y="0"/>
                </a:moveTo>
                <a:lnTo>
                  <a:pt x="0" y="0"/>
                </a:lnTo>
                <a:lnTo>
                  <a:pt x="0" y="188975"/>
                </a:lnTo>
                <a:lnTo>
                  <a:pt x="60959" y="188975"/>
                </a:lnTo>
                <a:lnTo>
                  <a:pt x="60959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8584693" y="4181855"/>
            <a:ext cx="60959" cy="313944"/>
          </a:xfrm>
          <a:custGeom>
            <a:avLst/>
            <a:gdLst/>
            <a:ahLst/>
            <a:cxnLst/>
            <a:rect l="l" t="t" r="r" b="b"/>
            <a:pathLst>
              <a:path w="60959" h="313944">
                <a:moveTo>
                  <a:pt x="60959" y="0"/>
                </a:moveTo>
                <a:lnTo>
                  <a:pt x="0" y="0"/>
                </a:lnTo>
                <a:lnTo>
                  <a:pt x="0" y="313944"/>
                </a:lnTo>
                <a:lnTo>
                  <a:pt x="60959" y="313944"/>
                </a:lnTo>
                <a:lnTo>
                  <a:pt x="60959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8854441" y="3553205"/>
            <a:ext cx="60959" cy="942594"/>
          </a:xfrm>
          <a:custGeom>
            <a:avLst/>
            <a:gdLst/>
            <a:ahLst/>
            <a:cxnLst/>
            <a:rect l="l" t="t" r="r" b="b"/>
            <a:pathLst>
              <a:path w="60959" h="942594">
                <a:moveTo>
                  <a:pt x="60959" y="0"/>
                </a:moveTo>
                <a:lnTo>
                  <a:pt x="0" y="0"/>
                </a:lnTo>
                <a:lnTo>
                  <a:pt x="0" y="942594"/>
                </a:lnTo>
                <a:lnTo>
                  <a:pt x="60959" y="942594"/>
                </a:lnTo>
                <a:lnTo>
                  <a:pt x="60959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9124950" y="4244340"/>
            <a:ext cx="60198" cy="251460"/>
          </a:xfrm>
          <a:custGeom>
            <a:avLst/>
            <a:gdLst/>
            <a:ahLst/>
            <a:cxnLst/>
            <a:rect l="l" t="t" r="r" b="b"/>
            <a:pathLst>
              <a:path w="60198" h="251460">
                <a:moveTo>
                  <a:pt x="60198" y="0"/>
                </a:moveTo>
                <a:lnTo>
                  <a:pt x="0" y="0"/>
                </a:lnTo>
                <a:lnTo>
                  <a:pt x="0" y="251460"/>
                </a:lnTo>
                <a:lnTo>
                  <a:pt x="60198" y="251460"/>
                </a:lnTo>
                <a:lnTo>
                  <a:pt x="60198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9394697" y="3490722"/>
            <a:ext cx="60198" cy="1005077"/>
          </a:xfrm>
          <a:custGeom>
            <a:avLst/>
            <a:gdLst/>
            <a:ahLst/>
            <a:cxnLst/>
            <a:rect l="l" t="t" r="r" b="b"/>
            <a:pathLst>
              <a:path w="60198" h="1005077">
                <a:moveTo>
                  <a:pt x="60198" y="0"/>
                </a:moveTo>
                <a:lnTo>
                  <a:pt x="0" y="0"/>
                </a:lnTo>
                <a:lnTo>
                  <a:pt x="0" y="1005077"/>
                </a:lnTo>
                <a:lnTo>
                  <a:pt x="60198" y="1005077"/>
                </a:lnTo>
                <a:lnTo>
                  <a:pt x="60198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9664445" y="4244340"/>
            <a:ext cx="60198" cy="251460"/>
          </a:xfrm>
          <a:custGeom>
            <a:avLst/>
            <a:gdLst/>
            <a:ahLst/>
            <a:cxnLst/>
            <a:rect l="l" t="t" r="r" b="b"/>
            <a:pathLst>
              <a:path w="60198" h="251460">
                <a:moveTo>
                  <a:pt x="60198" y="0"/>
                </a:moveTo>
                <a:lnTo>
                  <a:pt x="0" y="0"/>
                </a:lnTo>
                <a:lnTo>
                  <a:pt x="0" y="251460"/>
                </a:lnTo>
                <a:lnTo>
                  <a:pt x="60198" y="251460"/>
                </a:lnTo>
                <a:lnTo>
                  <a:pt x="60198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9934193" y="2925317"/>
            <a:ext cx="60198" cy="1570482"/>
          </a:xfrm>
          <a:custGeom>
            <a:avLst/>
            <a:gdLst/>
            <a:ahLst/>
            <a:cxnLst/>
            <a:rect l="l" t="t" r="r" b="b"/>
            <a:pathLst>
              <a:path w="60198" h="1570481">
                <a:moveTo>
                  <a:pt x="60198" y="0"/>
                </a:moveTo>
                <a:lnTo>
                  <a:pt x="0" y="0"/>
                </a:lnTo>
                <a:lnTo>
                  <a:pt x="0" y="1570482"/>
                </a:lnTo>
                <a:lnTo>
                  <a:pt x="60198" y="1570482"/>
                </a:lnTo>
                <a:lnTo>
                  <a:pt x="60198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506599" y="4495419"/>
            <a:ext cx="7554468" cy="0"/>
          </a:xfrm>
          <a:custGeom>
            <a:avLst/>
            <a:gdLst/>
            <a:ahLst/>
            <a:cxnLst/>
            <a:rect l="l" t="t" r="r" b="b"/>
            <a:pathLst>
              <a:path w="7554468">
                <a:moveTo>
                  <a:pt x="0" y="0"/>
                </a:moveTo>
                <a:lnTo>
                  <a:pt x="7554468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7" name="object 167"/>
          <p:cNvSpPr txBox="1"/>
          <p:nvPr/>
        </p:nvSpPr>
        <p:spPr>
          <a:xfrm>
            <a:off x="2222463" y="1884014"/>
            <a:ext cx="167640" cy="27000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40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1100"/>
              </a:lnSpc>
              <a:spcBef>
                <a:spcPts val="52"/>
              </a:spcBef>
            </a:pPr>
            <a:endParaRPr sz="1100"/>
          </a:p>
          <a:p>
            <a:pPr algn="ctr">
              <a:lnSpc>
                <a:spcPct val="100000"/>
              </a:lnSpc>
            </a:pPr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35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1100"/>
              </a:lnSpc>
              <a:spcBef>
                <a:spcPts val="52"/>
              </a:spcBef>
            </a:pPr>
            <a:endParaRPr sz="1100"/>
          </a:p>
          <a:p>
            <a:pPr algn="ctr">
              <a:lnSpc>
                <a:spcPct val="100000"/>
              </a:lnSpc>
            </a:pPr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30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1100"/>
              </a:lnSpc>
              <a:spcBef>
                <a:spcPts val="52"/>
              </a:spcBef>
            </a:pPr>
            <a:endParaRPr sz="1100"/>
          </a:p>
          <a:p>
            <a:pPr algn="ctr">
              <a:lnSpc>
                <a:spcPct val="100000"/>
              </a:lnSpc>
            </a:pPr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25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1100"/>
              </a:lnSpc>
              <a:spcBef>
                <a:spcPts val="52"/>
              </a:spcBef>
            </a:pPr>
            <a:endParaRPr sz="1100"/>
          </a:p>
          <a:p>
            <a:pPr algn="ctr">
              <a:lnSpc>
                <a:spcPct val="100000"/>
              </a:lnSpc>
            </a:pPr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20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1100"/>
              </a:lnSpc>
              <a:spcBef>
                <a:spcPts val="52"/>
              </a:spcBef>
            </a:pPr>
            <a:endParaRPr sz="1100"/>
          </a:p>
          <a:p>
            <a:pPr algn="ctr">
              <a:lnSpc>
                <a:spcPct val="100000"/>
              </a:lnSpc>
            </a:pPr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15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1100"/>
              </a:lnSpc>
              <a:spcBef>
                <a:spcPts val="52"/>
              </a:spcBef>
            </a:pPr>
            <a:endParaRPr sz="1100"/>
          </a:p>
          <a:p>
            <a:pPr algn="ctr">
              <a:lnSpc>
                <a:spcPct val="100000"/>
              </a:lnSpc>
            </a:pPr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10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1100"/>
              </a:lnSpc>
              <a:spcBef>
                <a:spcPts val="52"/>
              </a:spcBef>
            </a:pPr>
            <a:endParaRPr sz="1100"/>
          </a:p>
          <a:p>
            <a:pPr marL="70485" algn="ctr"/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5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1100"/>
              </a:lnSpc>
              <a:spcBef>
                <a:spcPts val="52"/>
              </a:spcBef>
            </a:pPr>
            <a:endParaRPr sz="1100"/>
          </a:p>
          <a:p>
            <a:pPr marL="70485" algn="ctr"/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2317262" y="4615179"/>
            <a:ext cx="7615104" cy="9502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5236464" y="5772150"/>
            <a:ext cx="76962" cy="76962"/>
          </a:xfrm>
          <a:custGeom>
            <a:avLst/>
            <a:gdLst/>
            <a:ahLst/>
            <a:cxnLst/>
            <a:rect l="l" t="t" r="r" b="b"/>
            <a:pathLst>
              <a:path w="76962" h="76962">
                <a:moveTo>
                  <a:pt x="0" y="0"/>
                </a:moveTo>
                <a:lnTo>
                  <a:pt x="76962" y="0"/>
                </a:lnTo>
                <a:lnTo>
                  <a:pt x="76962" y="76962"/>
                </a:lnTo>
                <a:lnTo>
                  <a:pt x="0" y="76962"/>
                </a:lnTo>
                <a:lnTo>
                  <a:pt x="0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0" name="object 170"/>
          <p:cNvSpPr txBox="1"/>
          <p:nvPr/>
        </p:nvSpPr>
        <p:spPr>
          <a:xfrm>
            <a:off x="5334106" y="5711279"/>
            <a:ext cx="798195" cy="1873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2017</a:t>
            </a:r>
            <a:r>
              <a:rPr sz="1100" spc="-5" dirty="0">
                <a:solidFill>
                  <a:srgbClr val="595958"/>
                </a:solidFill>
                <a:latin typeface="Calibri"/>
                <a:cs typeface="Calibri"/>
              </a:rPr>
              <a:t> Pr</a:t>
            </a:r>
            <a:r>
              <a:rPr sz="1100" spc="-15" dirty="0">
                <a:solidFill>
                  <a:srgbClr val="595958"/>
                </a:solidFill>
                <a:latin typeface="Calibri"/>
                <a:cs typeface="Calibri"/>
              </a:rPr>
              <a:t>o</a:t>
            </a:r>
            <a:r>
              <a:rPr sz="1100" spc="-5" dirty="0">
                <a:solidFill>
                  <a:srgbClr val="595958"/>
                </a:solidFill>
                <a:latin typeface="Calibri"/>
                <a:cs typeface="Calibri"/>
              </a:rPr>
              <a:t>je</a:t>
            </a:r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ct</a:t>
            </a:r>
            <a:r>
              <a:rPr sz="1100" spc="-5" dirty="0">
                <a:solidFill>
                  <a:srgbClr val="595958"/>
                </a:solidFill>
                <a:latin typeface="Calibri"/>
                <a:cs typeface="Calibri"/>
              </a:rPr>
              <a:t>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1" name="object 171"/>
          <p:cNvSpPr/>
          <p:nvPr/>
        </p:nvSpPr>
        <p:spPr>
          <a:xfrm>
            <a:off x="6286500" y="5772150"/>
            <a:ext cx="76200" cy="76962"/>
          </a:xfrm>
          <a:custGeom>
            <a:avLst/>
            <a:gdLst/>
            <a:ahLst/>
            <a:cxnLst/>
            <a:rect l="l" t="t" r="r" b="b"/>
            <a:pathLst>
              <a:path w="76200" h="76962">
                <a:moveTo>
                  <a:pt x="0" y="0"/>
                </a:moveTo>
                <a:lnTo>
                  <a:pt x="76200" y="0"/>
                </a:lnTo>
                <a:lnTo>
                  <a:pt x="76200" y="76962"/>
                </a:lnTo>
                <a:lnTo>
                  <a:pt x="0" y="76962"/>
                </a:lnTo>
                <a:lnTo>
                  <a:pt x="0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2" name="object 172"/>
          <p:cNvSpPr txBox="1"/>
          <p:nvPr/>
        </p:nvSpPr>
        <p:spPr>
          <a:xfrm>
            <a:off x="6383845" y="5711279"/>
            <a:ext cx="798195" cy="1873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2018</a:t>
            </a:r>
            <a:r>
              <a:rPr sz="1100" spc="-5" dirty="0">
                <a:solidFill>
                  <a:srgbClr val="595958"/>
                </a:solidFill>
                <a:latin typeface="Calibri"/>
                <a:cs typeface="Calibri"/>
              </a:rPr>
              <a:t> Pr</a:t>
            </a:r>
            <a:r>
              <a:rPr sz="1100" spc="-15" dirty="0">
                <a:solidFill>
                  <a:srgbClr val="595958"/>
                </a:solidFill>
                <a:latin typeface="Calibri"/>
                <a:cs typeface="Calibri"/>
              </a:rPr>
              <a:t>o</a:t>
            </a:r>
            <a:r>
              <a:rPr sz="1100" spc="-5" dirty="0">
                <a:solidFill>
                  <a:srgbClr val="595958"/>
                </a:solidFill>
                <a:latin typeface="Calibri"/>
                <a:cs typeface="Calibri"/>
              </a:rPr>
              <a:t>je</a:t>
            </a:r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ct</a:t>
            </a:r>
            <a:r>
              <a:rPr sz="1100" spc="-5" dirty="0">
                <a:solidFill>
                  <a:srgbClr val="595958"/>
                </a:solidFill>
                <a:latin typeface="Calibri"/>
                <a:cs typeface="Calibri"/>
              </a:rPr>
              <a:t>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3" name="object 173"/>
          <p:cNvSpPr txBox="1">
            <a:spLocks noGrp="1"/>
          </p:cNvSpPr>
          <p:nvPr>
            <p:ph type="sldNum" sz="quarter" idx="4294967295"/>
          </p:nvPr>
        </p:nvSpPr>
        <p:spPr>
          <a:xfrm>
            <a:off x="5958423" y="6387591"/>
            <a:ext cx="282600" cy="2984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3185"/>
            <a:fld id="{81D60167-4931-47E6-BA6A-407CBD079E47}" type="slidenum">
              <a:rPr b="1" spc="-10" dirty="0">
                <a:solidFill>
                  <a:srgbClr val="808080"/>
                </a:solidFill>
                <a:latin typeface="Calibri"/>
                <a:cs typeface="Calibri"/>
              </a:rPr>
              <a:pPr marL="83185"/>
              <a:t>19</a:t>
            </a:fld>
            <a:endParaRPr>
              <a:latin typeface="Calibri"/>
              <a:cs typeface="Calibri"/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5717286" y="6387591"/>
            <a:ext cx="771437" cy="298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39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449" y="1630492"/>
            <a:ext cx="4011856" cy="2077996"/>
          </a:xfrm>
        </p:spPr>
        <p:txBody>
          <a:bodyPr>
            <a:noAutofit/>
          </a:bodyPr>
          <a:lstStyle/>
          <a:p>
            <a:r>
              <a:rPr lang="en-US" sz="3200" dirty="0" smtClean="0"/>
              <a:t>Mark Showalter</a:t>
            </a:r>
          </a:p>
          <a:p>
            <a:r>
              <a:rPr lang="en-US" sz="3200" dirty="0" smtClean="0"/>
              <a:t>Eric Eide</a:t>
            </a:r>
          </a:p>
          <a:p>
            <a:endParaRPr lang="en-US" sz="3200" dirty="0"/>
          </a:p>
          <a:p>
            <a:endParaRPr lang="en-US" sz="3200" dirty="0" smtClean="0"/>
          </a:p>
          <a:p>
            <a:r>
              <a:rPr lang="en-US" sz="3200" dirty="0" smtClean="0"/>
              <a:t>Joe Price</a:t>
            </a:r>
          </a:p>
          <a:p>
            <a:r>
              <a:rPr lang="en-US" sz="3200" dirty="0" smtClean="0"/>
              <a:t>Riley Wilson </a:t>
            </a:r>
            <a:endParaRPr lang="en-US" sz="3200" dirty="0"/>
          </a:p>
        </p:txBody>
      </p:sp>
      <p:pic>
        <p:nvPicPr>
          <p:cNvPr id="4098" name="Picture 2" descr="https://economics.byu.edu/PublishingImages/Econ%20Teachers/Showalter%2c%20Mark%201602-17%2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553" y="1630492"/>
            <a:ext cx="1058057" cy="1481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conomics.byu.edu/PublishingImages/Econ%20Teachers/Eric%20Eide%2020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006" y="1630493"/>
            <a:ext cx="1057814" cy="1481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economics.byu.edu/PublishingImages/Econ%20Teachers/Joseph%20Pric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553" y="3743871"/>
            <a:ext cx="949034" cy="142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economics.byu.edu/PublishingImages/Econ%20Teachers/Wilson%2c%20Rile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005" y="3827520"/>
            <a:ext cx="956428" cy="133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90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30827" y="933850"/>
            <a:ext cx="0" cy="52959"/>
          </a:xfrm>
          <a:custGeom>
            <a:avLst/>
            <a:gdLst/>
            <a:ahLst/>
            <a:cxnLst/>
            <a:rect l="l" t="t" r="r" b="b"/>
            <a:pathLst>
              <a:path h="52959">
                <a:moveTo>
                  <a:pt x="0" y="0"/>
                </a:moveTo>
                <a:lnTo>
                  <a:pt x="0" y="52959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330827" y="1058437"/>
            <a:ext cx="0" cy="283463"/>
          </a:xfrm>
          <a:custGeom>
            <a:avLst/>
            <a:gdLst/>
            <a:ahLst/>
            <a:cxnLst/>
            <a:rect l="l" t="t" r="r" b="b"/>
            <a:pathLst>
              <a:path h="283463">
                <a:moveTo>
                  <a:pt x="0" y="0"/>
                </a:moveTo>
                <a:lnTo>
                  <a:pt x="0" y="283463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330827" y="1412767"/>
            <a:ext cx="0" cy="283463"/>
          </a:xfrm>
          <a:custGeom>
            <a:avLst/>
            <a:gdLst/>
            <a:ahLst/>
            <a:cxnLst/>
            <a:rect l="l" t="t" r="r" b="b"/>
            <a:pathLst>
              <a:path h="283463">
                <a:moveTo>
                  <a:pt x="0" y="0"/>
                </a:moveTo>
                <a:lnTo>
                  <a:pt x="0" y="283463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30827" y="1767097"/>
            <a:ext cx="0" cy="461771"/>
          </a:xfrm>
          <a:custGeom>
            <a:avLst/>
            <a:gdLst/>
            <a:ahLst/>
            <a:cxnLst/>
            <a:rect l="l" t="t" r="r" b="b"/>
            <a:pathLst>
              <a:path h="461771">
                <a:moveTo>
                  <a:pt x="0" y="0"/>
                </a:moveTo>
                <a:lnTo>
                  <a:pt x="0" y="461771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30827" y="2299735"/>
            <a:ext cx="0" cy="105917"/>
          </a:xfrm>
          <a:custGeom>
            <a:avLst/>
            <a:gdLst/>
            <a:ahLst/>
            <a:cxnLst/>
            <a:rect l="l" t="t" r="r" b="b"/>
            <a:pathLst>
              <a:path h="105917">
                <a:moveTo>
                  <a:pt x="0" y="0"/>
                </a:moveTo>
                <a:lnTo>
                  <a:pt x="0" y="105917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30827" y="2476518"/>
            <a:ext cx="0" cy="106680"/>
          </a:xfrm>
          <a:custGeom>
            <a:avLst/>
            <a:gdLst/>
            <a:ahLst/>
            <a:cxnLst/>
            <a:rect l="l" t="t" r="r" b="b"/>
            <a:pathLst>
              <a:path h="106680">
                <a:moveTo>
                  <a:pt x="0" y="0"/>
                </a:moveTo>
                <a:lnTo>
                  <a:pt x="0" y="10668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330827" y="2654064"/>
            <a:ext cx="0" cy="106680"/>
          </a:xfrm>
          <a:custGeom>
            <a:avLst/>
            <a:gdLst/>
            <a:ahLst/>
            <a:cxnLst/>
            <a:rect l="l" t="t" r="r" b="b"/>
            <a:pathLst>
              <a:path h="106680">
                <a:moveTo>
                  <a:pt x="0" y="0"/>
                </a:moveTo>
                <a:lnTo>
                  <a:pt x="0" y="10668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330827" y="2831610"/>
            <a:ext cx="0" cy="106680"/>
          </a:xfrm>
          <a:custGeom>
            <a:avLst/>
            <a:gdLst/>
            <a:ahLst/>
            <a:cxnLst/>
            <a:rect l="l" t="t" r="r" b="b"/>
            <a:pathLst>
              <a:path h="106680">
                <a:moveTo>
                  <a:pt x="0" y="0"/>
                </a:moveTo>
                <a:lnTo>
                  <a:pt x="0" y="10668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330827" y="3009157"/>
            <a:ext cx="0" cy="105917"/>
          </a:xfrm>
          <a:custGeom>
            <a:avLst/>
            <a:gdLst/>
            <a:ahLst/>
            <a:cxnLst/>
            <a:rect l="l" t="t" r="r" b="b"/>
            <a:pathLst>
              <a:path h="105917">
                <a:moveTo>
                  <a:pt x="0" y="0"/>
                </a:moveTo>
                <a:lnTo>
                  <a:pt x="0" y="105917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330827" y="3185940"/>
            <a:ext cx="0" cy="106680"/>
          </a:xfrm>
          <a:custGeom>
            <a:avLst/>
            <a:gdLst/>
            <a:ahLst/>
            <a:cxnLst/>
            <a:rect l="l" t="t" r="r" b="b"/>
            <a:pathLst>
              <a:path h="106680">
                <a:moveTo>
                  <a:pt x="0" y="0"/>
                </a:moveTo>
                <a:lnTo>
                  <a:pt x="0" y="10668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330827" y="3363487"/>
            <a:ext cx="0" cy="106679"/>
          </a:xfrm>
          <a:custGeom>
            <a:avLst/>
            <a:gdLst/>
            <a:ahLst/>
            <a:cxnLst/>
            <a:rect l="l" t="t" r="r" b="b"/>
            <a:pathLst>
              <a:path h="106679">
                <a:moveTo>
                  <a:pt x="0" y="0"/>
                </a:moveTo>
                <a:lnTo>
                  <a:pt x="0" y="106679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330827" y="3541033"/>
            <a:ext cx="0" cy="815339"/>
          </a:xfrm>
          <a:custGeom>
            <a:avLst/>
            <a:gdLst/>
            <a:ahLst/>
            <a:cxnLst/>
            <a:rect l="l" t="t" r="r" b="b"/>
            <a:pathLst>
              <a:path h="815339">
                <a:moveTo>
                  <a:pt x="0" y="0"/>
                </a:moveTo>
                <a:lnTo>
                  <a:pt x="0" y="815339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330827" y="4427239"/>
            <a:ext cx="0" cy="993647"/>
          </a:xfrm>
          <a:custGeom>
            <a:avLst/>
            <a:gdLst/>
            <a:ahLst/>
            <a:cxnLst/>
            <a:rect l="l" t="t" r="r" b="b"/>
            <a:pathLst>
              <a:path h="993647">
                <a:moveTo>
                  <a:pt x="0" y="0"/>
                </a:moveTo>
                <a:lnTo>
                  <a:pt x="0" y="993647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330827" y="5491753"/>
            <a:ext cx="0" cy="106679"/>
          </a:xfrm>
          <a:custGeom>
            <a:avLst/>
            <a:gdLst/>
            <a:ahLst/>
            <a:cxnLst/>
            <a:rect l="l" t="t" r="r" b="b"/>
            <a:pathLst>
              <a:path h="106679">
                <a:moveTo>
                  <a:pt x="0" y="0"/>
                </a:moveTo>
                <a:lnTo>
                  <a:pt x="0" y="106679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330827" y="5669299"/>
            <a:ext cx="0" cy="105917"/>
          </a:xfrm>
          <a:custGeom>
            <a:avLst/>
            <a:gdLst/>
            <a:ahLst/>
            <a:cxnLst/>
            <a:rect l="l" t="t" r="r" b="b"/>
            <a:pathLst>
              <a:path h="105917">
                <a:moveTo>
                  <a:pt x="0" y="0"/>
                </a:moveTo>
                <a:lnTo>
                  <a:pt x="0" y="105917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330827" y="5846083"/>
            <a:ext cx="0" cy="53721"/>
          </a:xfrm>
          <a:custGeom>
            <a:avLst/>
            <a:gdLst/>
            <a:ahLst/>
            <a:cxnLst/>
            <a:rect l="l" t="t" r="r" b="b"/>
            <a:pathLst>
              <a:path h="53721">
                <a:moveTo>
                  <a:pt x="0" y="0"/>
                </a:moveTo>
                <a:lnTo>
                  <a:pt x="0" y="53721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156072" y="933850"/>
            <a:ext cx="0" cy="52959"/>
          </a:xfrm>
          <a:custGeom>
            <a:avLst/>
            <a:gdLst/>
            <a:ahLst/>
            <a:cxnLst/>
            <a:rect l="l" t="t" r="r" b="b"/>
            <a:pathLst>
              <a:path h="52959">
                <a:moveTo>
                  <a:pt x="0" y="0"/>
                </a:moveTo>
                <a:lnTo>
                  <a:pt x="0" y="52959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156073" y="1058437"/>
            <a:ext cx="0" cy="283463"/>
          </a:xfrm>
          <a:custGeom>
            <a:avLst/>
            <a:gdLst/>
            <a:ahLst/>
            <a:cxnLst/>
            <a:rect l="l" t="t" r="r" b="b"/>
            <a:pathLst>
              <a:path h="283463">
                <a:moveTo>
                  <a:pt x="0" y="0"/>
                </a:moveTo>
                <a:lnTo>
                  <a:pt x="0" y="283463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156073" y="1412767"/>
            <a:ext cx="0" cy="283463"/>
          </a:xfrm>
          <a:custGeom>
            <a:avLst/>
            <a:gdLst/>
            <a:ahLst/>
            <a:cxnLst/>
            <a:rect l="l" t="t" r="r" b="b"/>
            <a:pathLst>
              <a:path h="283463">
                <a:moveTo>
                  <a:pt x="0" y="0"/>
                </a:moveTo>
                <a:lnTo>
                  <a:pt x="0" y="283463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156073" y="1767097"/>
            <a:ext cx="0" cy="461771"/>
          </a:xfrm>
          <a:custGeom>
            <a:avLst/>
            <a:gdLst/>
            <a:ahLst/>
            <a:cxnLst/>
            <a:rect l="l" t="t" r="r" b="b"/>
            <a:pathLst>
              <a:path h="461771">
                <a:moveTo>
                  <a:pt x="0" y="0"/>
                </a:moveTo>
                <a:lnTo>
                  <a:pt x="0" y="461771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156073" y="2299733"/>
            <a:ext cx="0" cy="461010"/>
          </a:xfrm>
          <a:custGeom>
            <a:avLst/>
            <a:gdLst/>
            <a:ahLst/>
            <a:cxnLst/>
            <a:rect l="l" t="t" r="r" b="b"/>
            <a:pathLst>
              <a:path h="461010">
                <a:moveTo>
                  <a:pt x="0" y="0"/>
                </a:moveTo>
                <a:lnTo>
                  <a:pt x="0" y="46101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156073" y="2831610"/>
            <a:ext cx="0" cy="106680"/>
          </a:xfrm>
          <a:custGeom>
            <a:avLst/>
            <a:gdLst/>
            <a:ahLst/>
            <a:cxnLst/>
            <a:rect l="l" t="t" r="r" b="b"/>
            <a:pathLst>
              <a:path h="106680">
                <a:moveTo>
                  <a:pt x="0" y="0"/>
                </a:moveTo>
                <a:lnTo>
                  <a:pt x="0" y="10668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156073" y="3009157"/>
            <a:ext cx="0" cy="283463"/>
          </a:xfrm>
          <a:custGeom>
            <a:avLst/>
            <a:gdLst/>
            <a:ahLst/>
            <a:cxnLst/>
            <a:rect l="l" t="t" r="r" b="b"/>
            <a:pathLst>
              <a:path h="283463">
                <a:moveTo>
                  <a:pt x="0" y="0"/>
                </a:moveTo>
                <a:lnTo>
                  <a:pt x="0" y="283463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156073" y="3363485"/>
            <a:ext cx="0" cy="106680"/>
          </a:xfrm>
          <a:custGeom>
            <a:avLst/>
            <a:gdLst/>
            <a:ahLst/>
            <a:cxnLst/>
            <a:rect l="l" t="t" r="r" b="b"/>
            <a:pathLst>
              <a:path h="106680">
                <a:moveTo>
                  <a:pt x="0" y="0"/>
                </a:moveTo>
                <a:lnTo>
                  <a:pt x="0" y="10668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156073" y="3541033"/>
            <a:ext cx="0" cy="105917"/>
          </a:xfrm>
          <a:custGeom>
            <a:avLst/>
            <a:gdLst/>
            <a:ahLst/>
            <a:cxnLst/>
            <a:rect l="l" t="t" r="r" b="b"/>
            <a:pathLst>
              <a:path h="105917">
                <a:moveTo>
                  <a:pt x="0" y="0"/>
                </a:moveTo>
                <a:lnTo>
                  <a:pt x="0" y="105917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156073" y="3718578"/>
            <a:ext cx="0" cy="637794"/>
          </a:xfrm>
          <a:custGeom>
            <a:avLst/>
            <a:gdLst/>
            <a:ahLst/>
            <a:cxnLst/>
            <a:rect l="l" t="t" r="r" b="b"/>
            <a:pathLst>
              <a:path h="637794">
                <a:moveTo>
                  <a:pt x="0" y="0"/>
                </a:moveTo>
                <a:lnTo>
                  <a:pt x="0" y="637794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156073" y="4427239"/>
            <a:ext cx="0" cy="638555"/>
          </a:xfrm>
          <a:custGeom>
            <a:avLst/>
            <a:gdLst/>
            <a:ahLst/>
            <a:cxnLst/>
            <a:rect l="l" t="t" r="r" b="b"/>
            <a:pathLst>
              <a:path h="638555">
                <a:moveTo>
                  <a:pt x="0" y="0"/>
                </a:moveTo>
                <a:lnTo>
                  <a:pt x="0" y="638555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156073" y="5136660"/>
            <a:ext cx="0" cy="106680"/>
          </a:xfrm>
          <a:custGeom>
            <a:avLst/>
            <a:gdLst/>
            <a:ahLst/>
            <a:cxnLst/>
            <a:rect l="l" t="t" r="r" b="b"/>
            <a:pathLst>
              <a:path h="106680">
                <a:moveTo>
                  <a:pt x="0" y="0"/>
                </a:moveTo>
                <a:lnTo>
                  <a:pt x="0" y="10668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156073" y="5314205"/>
            <a:ext cx="0" cy="106680"/>
          </a:xfrm>
          <a:custGeom>
            <a:avLst/>
            <a:gdLst/>
            <a:ahLst/>
            <a:cxnLst/>
            <a:rect l="l" t="t" r="r" b="b"/>
            <a:pathLst>
              <a:path h="106680">
                <a:moveTo>
                  <a:pt x="0" y="0"/>
                </a:moveTo>
                <a:lnTo>
                  <a:pt x="0" y="10668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156073" y="5491752"/>
            <a:ext cx="0" cy="106680"/>
          </a:xfrm>
          <a:custGeom>
            <a:avLst/>
            <a:gdLst/>
            <a:ahLst/>
            <a:cxnLst/>
            <a:rect l="l" t="t" r="r" b="b"/>
            <a:pathLst>
              <a:path h="106680">
                <a:moveTo>
                  <a:pt x="0" y="0"/>
                </a:moveTo>
                <a:lnTo>
                  <a:pt x="0" y="10668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156073" y="5669299"/>
            <a:ext cx="0" cy="105917"/>
          </a:xfrm>
          <a:custGeom>
            <a:avLst/>
            <a:gdLst/>
            <a:ahLst/>
            <a:cxnLst/>
            <a:rect l="l" t="t" r="r" b="b"/>
            <a:pathLst>
              <a:path h="105917">
                <a:moveTo>
                  <a:pt x="0" y="0"/>
                </a:moveTo>
                <a:lnTo>
                  <a:pt x="0" y="105917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156073" y="5846083"/>
            <a:ext cx="0" cy="53721"/>
          </a:xfrm>
          <a:custGeom>
            <a:avLst/>
            <a:gdLst/>
            <a:ahLst/>
            <a:cxnLst/>
            <a:rect l="l" t="t" r="r" b="b"/>
            <a:pathLst>
              <a:path h="53721">
                <a:moveTo>
                  <a:pt x="0" y="0"/>
                </a:moveTo>
                <a:lnTo>
                  <a:pt x="0" y="53721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980557" y="933850"/>
            <a:ext cx="0" cy="52959"/>
          </a:xfrm>
          <a:custGeom>
            <a:avLst/>
            <a:gdLst/>
            <a:ahLst/>
            <a:cxnLst/>
            <a:rect l="l" t="t" r="r" b="b"/>
            <a:pathLst>
              <a:path h="52959">
                <a:moveTo>
                  <a:pt x="0" y="0"/>
                </a:moveTo>
                <a:lnTo>
                  <a:pt x="0" y="52959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980557" y="1058437"/>
            <a:ext cx="0" cy="1879853"/>
          </a:xfrm>
          <a:custGeom>
            <a:avLst/>
            <a:gdLst/>
            <a:ahLst/>
            <a:cxnLst/>
            <a:rect l="l" t="t" r="r" b="b"/>
            <a:pathLst>
              <a:path h="1879853">
                <a:moveTo>
                  <a:pt x="0" y="0"/>
                </a:moveTo>
                <a:lnTo>
                  <a:pt x="0" y="1879853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980557" y="3009157"/>
            <a:ext cx="0" cy="283463"/>
          </a:xfrm>
          <a:custGeom>
            <a:avLst/>
            <a:gdLst/>
            <a:ahLst/>
            <a:cxnLst/>
            <a:rect l="l" t="t" r="r" b="b"/>
            <a:pathLst>
              <a:path h="283463">
                <a:moveTo>
                  <a:pt x="0" y="0"/>
                </a:moveTo>
                <a:lnTo>
                  <a:pt x="0" y="283463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980557" y="3363485"/>
            <a:ext cx="0" cy="106680"/>
          </a:xfrm>
          <a:custGeom>
            <a:avLst/>
            <a:gdLst/>
            <a:ahLst/>
            <a:cxnLst/>
            <a:rect l="l" t="t" r="r" b="b"/>
            <a:pathLst>
              <a:path h="106680">
                <a:moveTo>
                  <a:pt x="0" y="0"/>
                </a:moveTo>
                <a:lnTo>
                  <a:pt x="0" y="10668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980557" y="3541033"/>
            <a:ext cx="0" cy="815339"/>
          </a:xfrm>
          <a:custGeom>
            <a:avLst/>
            <a:gdLst/>
            <a:ahLst/>
            <a:cxnLst/>
            <a:rect l="l" t="t" r="r" b="b"/>
            <a:pathLst>
              <a:path h="815339">
                <a:moveTo>
                  <a:pt x="0" y="0"/>
                </a:moveTo>
                <a:lnTo>
                  <a:pt x="0" y="815339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980557" y="4427239"/>
            <a:ext cx="0" cy="1171193"/>
          </a:xfrm>
          <a:custGeom>
            <a:avLst/>
            <a:gdLst/>
            <a:ahLst/>
            <a:cxnLst/>
            <a:rect l="l" t="t" r="r" b="b"/>
            <a:pathLst>
              <a:path h="1171193">
                <a:moveTo>
                  <a:pt x="0" y="0"/>
                </a:moveTo>
                <a:lnTo>
                  <a:pt x="0" y="1171193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980557" y="5669298"/>
            <a:ext cx="0" cy="230505"/>
          </a:xfrm>
          <a:custGeom>
            <a:avLst/>
            <a:gdLst/>
            <a:ahLst/>
            <a:cxnLst/>
            <a:rect l="l" t="t" r="r" b="b"/>
            <a:pathLst>
              <a:path h="230505">
                <a:moveTo>
                  <a:pt x="0" y="0"/>
                </a:moveTo>
                <a:lnTo>
                  <a:pt x="0" y="230505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805041" y="933849"/>
            <a:ext cx="0" cy="52958"/>
          </a:xfrm>
          <a:custGeom>
            <a:avLst/>
            <a:gdLst/>
            <a:ahLst/>
            <a:cxnLst/>
            <a:rect l="l" t="t" r="r" b="b"/>
            <a:pathLst>
              <a:path h="52958">
                <a:moveTo>
                  <a:pt x="0" y="0"/>
                </a:moveTo>
                <a:lnTo>
                  <a:pt x="0" y="52958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805041" y="1058436"/>
            <a:ext cx="0" cy="283464"/>
          </a:xfrm>
          <a:custGeom>
            <a:avLst/>
            <a:gdLst/>
            <a:ahLst/>
            <a:cxnLst/>
            <a:rect l="l" t="t" r="r" b="b"/>
            <a:pathLst>
              <a:path h="283464">
                <a:moveTo>
                  <a:pt x="0" y="0"/>
                </a:moveTo>
                <a:lnTo>
                  <a:pt x="0" y="283464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805041" y="1412766"/>
            <a:ext cx="0" cy="1525524"/>
          </a:xfrm>
          <a:custGeom>
            <a:avLst/>
            <a:gdLst/>
            <a:ahLst/>
            <a:cxnLst/>
            <a:rect l="l" t="t" r="r" b="b"/>
            <a:pathLst>
              <a:path h="1525524">
                <a:moveTo>
                  <a:pt x="0" y="0"/>
                </a:moveTo>
                <a:lnTo>
                  <a:pt x="0" y="1525524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805041" y="3009155"/>
            <a:ext cx="0" cy="283464"/>
          </a:xfrm>
          <a:custGeom>
            <a:avLst/>
            <a:gdLst/>
            <a:ahLst/>
            <a:cxnLst/>
            <a:rect l="l" t="t" r="r" b="b"/>
            <a:pathLst>
              <a:path h="283464">
                <a:moveTo>
                  <a:pt x="0" y="0"/>
                </a:moveTo>
                <a:lnTo>
                  <a:pt x="0" y="283464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805041" y="3363485"/>
            <a:ext cx="0" cy="106680"/>
          </a:xfrm>
          <a:custGeom>
            <a:avLst/>
            <a:gdLst/>
            <a:ahLst/>
            <a:cxnLst/>
            <a:rect l="l" t="t" r="r" b="b"/>
            <a:pathLst>
              <a:path h="106680">
                <a:moveTo>
                  <a:pt x="0" y="0"/>
                </a:moveTo>
                <a:lnTo>
                  <a:pt x="0" y="10668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805041" y="3541032"/>
            <a:ext cx="0" cy="2234184"/>
          </a:xfrm>
          <a:custGeom>
            <a:avLst/>
            <a:gdLst/>
            <a:ahLst/>
            <a:cxnLst/>
            <a:rect l="l" t="t" r="r" b="b"/>
            <a:pathLst>
              <a:path h="2234184">
                <a:moveTo>
                  <a:pt x="0" y="0"/>
                </a:moveTo>
                <a:lnTo>
                  <a:pt x="0" y="2234184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805041" y="5846083"/>
            <a:ext cx="0" cy="53721"/>
          </a:xfrm>
          <a:custGeom>
            <a:avLst/>
            <a:gdLst/>
            <a:ahLst/>
            <a:cxnLst/>
            <a:rect l="l" t="t" r="r" b="b"/>
            <a:pathLst>
              <a:path h="53721">
                <a:moveTo>
                  <a:pt x="0" y="0"/>
                </a:moveTo>
                <a:lnTo>
                  <a:pt x="0" y="53721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629525" y="933849"/>
            <a:ext cx="0" cy="2004440"/>
          </a:xfrm>
          <a:custGeom>
            <a:avLst/>
            <a:gdLst/>
            <a:ahLst/>
            <a:cxnLst/>
            <a:rect l="l" t="t" r="r" b="b"/>
            <a:pathLst>
              <a:path h="2004440">
                <a:moveTo>
                  <a:pt x="0" y="0"/>
                </a:moveTo>
                <a:lnTo>
                  <a:pt x="0" y="200444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629525" y="3009155"/>
            <a:ext cx="0" cy="461010"/>
          </a:xfrm>
          <a:custGeom>
            <a:avLst/>
            <a:gdLst/>
            <a:ahLst/>
            <a:cxnLst/>
            <a:rect l="l" t="t" r="r" b="b"/>
            <a:pathLst>
              <a:path h="461010">
                <a:moveTo>
                  <a:pt x="0" y="0"/>
                </a:moveTo>
                <a:lnTo>
                  <a:pt x="0" y="46101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629525" y="3541032"/>
            <a:ext cx="0" cy="815340"/>
          </a:xfrm>
          <a:custGeom>
            <a:avLst/>
            <a:gdLst/>
            <a:ahLst/>
            <a:cxnLst/>
            <a:rect l="l" t="t" r="r" b="b"/>
            <a:pathLst>
              <a:path h="815340">
                <a:moveTo>
                  <a:pt x="0" y="0"/>
                </a:moveTo>
                <a:lnTo>
                  <a:pt x="0" y="81534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629525" y="4427238"/>
            <a:ext cx="0" cy="1171194"/>
          </a:xfrm>
          <a:custGeom>
            <a:avLst/>
            <a:gdLst/>
            <a:ahLst/>
            <a:cxnLst/>
            <a:rect l="l" t="t" r="r" b="b"/>
            <a:pathLst>
              <a:path h="1171194">
                <a:moveTo>
                  <a:pt x="0" y="0"/>
                </a:moveTo>
                <a:lnTo>
                  <a:pt x="0" y="1171194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629525" y="5669297"/>
            <a:ext cx="0" cy="105918"/>
          </a:xfrm>
          <a:custGeom>
            <a:avLst/>
            <a:gdLst/>
            <a:ahLst/>
            <a:cxnLst/>
            <a:rect l="l" t="t" r="r" b="b"/>
            <a:pathLst>
              <a:path h="105918">
                <a:moveTo>
                  <a:pt x="0" y="0"/>
                </a:moveTo>
                <a:lnTo>
                  <a:pt x="0" y="105918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629525" y="5846083"/>
            <a:ext cx="0" cy="53721"/>
          </a:xfrm>
          <a:custGeom>
            <a:avLst/>
            <a:gdLst/>
            <a:ahLst/>
            <a:cxnLst/>
            <a:rect l="l" t="t" r="r" b="b"/>
            <a:pathLst>
              <a:path h="53721">
                <a:moveTo>
                  <a:pt x="0" y="0"/>
                </a:moveTo>
                <a:lnTo>
                  <a:pt x="0" y="53721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454771" y="933849"/>
            <a:ext cx="0" cy="2004440"/>
          </a:xfrm>
          <a:custGeom>
            <a:avLst/>
            <a:gdLst/>
            <a:ahLst/>
            <a:cxnLst/>
            <a:rect l="l" t="t" r="r" b="b"/>
            <a:pathLst>
              <a:path h="2004440">
                <a:moveTo>
                  <a:pt x="0" y="0"/>
                </a:moveTo>
                <a:lnTo>
                  <a:pt x="0" y="200444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454771" y="3009155"/>
            <a:ext cx="0" cy="461010"/>
          </a:xfrm>
          <a:custGeom>
            <a:avLst/>
            <a:gdLst/>
            <a:ahLst/>
            <a:cxnLst/>
            <a:rect l="l" t="t" r="r" b="b"/>
            <a:pathLst>
              <a:path h="461010">
                <a:moveTo>
                  <a:pt x="0" y="0"/>
                </a:moveTo>
                <a:lnTo>
                  <a:pt x="0" y="46101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454771" y="3541032"/>
            <a:ext cx="0" cy="815340"/>
          </a:xfrm>
          <a:custGeom>
            <a:avLst/>
            <a:gdLst/>
            <a:ahLst/>
            <a:cxnLst/>
            <a:rect l="l" t="t" r="r" b="b"/>
            <a:pathLst>
              <a:path h="815340">
                <a:moveTo>
                  <a:pt x="0" y="0"/>
                </a:moveTo>
                <a:lnTo>
                  <a:pt x="0" y="81534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454771" y="4427238"/>
            <a:ext cx="0" cy="1171194"/>
          </a:xfrm>
          <a:custGeom>
            <a:avLst/>
            <a:gdLst/>
            <a:ahLst/>
            <a:cxnLst/>
            <a:rect l="l" t="t" r="r" b="b"/>
            <a:pathLst>
              <a:path h="1171194">
                <a:moveTo>
                  <a:pt x="0" y="0"/>
                </a:moveTo>
                <a:lnTo>
                  <a:pt x="0" y="1171194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454770" y="5669297"/>
            <a:ext cx="0" cy="105918"/>
          </a:xfrm>
          <a:custGeom>
            <a:avLst/>
            <a:gdLst/>
            <a:ahLst/>
            <a:cxnLst/>
            <a:rect l="l" t="t" r="r" b="b"/>
            <a:pathLst>
              <a:path h="105918">
                <a:moveTo>
                  <a:pt x="0" y="0"/>
                </a:moveTo>
                <a:lnTo>
                  <a:pt x="0" y="105918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454770" y="5846083"/>
            <a:ext cx="0" cy="53721"/>
          </a:xfrm>
          <a:custGeom>
            <a:avLst/>
            <a:gdLst/>
            <a:ahLst/>
            <a:cxnLst/>
            <a:rect l="l" t="t" r="r" b="b"/>
            <a:pathLst>
              <a:path h="53721">
                <a:moveTo>
                  <a:pt x="0" y="0"/>
                </a:moveTo>
                <a:lnTo>
                  <a:pt x="0" y="53721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9279255" y="933849"/>
            <a:ext cx="0" cy="2004440"/>
          </a:xfrm>
          <a:custGeom>
            <a:avLst/>
            <a:gdLst/>
            <a:ahLst/>
            <a:cxnLst/>
            <a:rect l="l" t="t" r="r" b="b"/>
            <a:pathLst>
              <a:path h="2004440">
                <a:moveTo>
                  <a:pt x="0" y="0"/>
                </a:moveTo>
                <a:lnTo>
                  <a:pt x="0" y="200444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9279255" y="3009155"/>
            <a:ext cx="0" cy="2589276"/>
          </a:xfrm>
          <a:custGeom>
            <a:avLst/>
            <a:gdLst/>
            <a:ahLst/>
            <a:cxnLst/>
            <a:rect l="l" t="t" r="r" b="b"/>
            <a:pathLst>
              <a:path h="2589276">
                <a:moveTo>
                  <a:pt x="0" y="0"/>
                </a:moveTo>
                <a:lnTo>
                  <a:pt x="0" y="2589276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9279255" y="5669297"/>
            <a:ext cx="0" cy="230504"/>
          </a:xfrm>
          <a:custGeom>
            <a:avLst/>
            <a:gdLst/>
            <a:ahLst/>
            <a:cxnLst/>
            <a:rect l="l" t="t" r="r" b="b"/>
            <a:pathLst>
              <a:path h="230504">
                <a:moveTo>
                  <a:pt x="0" y="0"/>
                </a:moveTo>
                <a:lnTo>
                  <a:pt x="0" y="230504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0103739" y="933849"/>
            <a:ext cx="0" cy="4965954"/>
          </a:xfrm>
          <a:custGeom>
            <a:avLst/>
            <a:gdLst/>
            <a:ahLst/>
            <a:cxnLst/>
            <a:rect l="l" t="t" r="r" b="b"/>
            <a:pathLst>
              <a:path h="4965954">
                <a:moveTo>
                  <a:pt x="0" y="0"/>
                </a:moveTo>
                <a:lnTo>
                  <a:pt x="0" y="4965954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506724" y="986809"/>
            <a:ext cx="2803385" cy="71627"/>
          </a:xfrm>
          <a:custGeom>
            <a:avLst/>
            <a:gdLst/>
            <a:ahLst/>
            <a:cxnLst/>
            <a:rect l="l" t="t" r="r" b="b"/>
            <a:pathLst>
              <a:path w="2803385" h="71627">
                <a:moveTo>
                  <a:pt x="2803385" y="0"/>
                </a:moveTo>
                <a:lnTo>
                  <a:pt x="0" y="0"/>
                </a:lnTo>
                <a:lnTo>
                  <a:pt x="0" y="71627"/>
                </a:lnTo>
                <a:lnTo>
                  <a:pt x="2803385" y="71627"/>
                </a:lnTo>
                <a:lnTo>
                  <a:pt x="2803385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506723" y="1164354"/>
            <a:ext cx="659892" cy="70865"/>
          </a:xfrm>
          <a:custGeom>
            <a:avLst/>
            <a:gdLst/>
            <a:ahLst/>
            <a:cxnLst/>
            <a:rect l="l" t="t" r="r" b="b"/>
            <a:pathLst>
              <a:path w="659892" h="70865">
                <a:moveTo>
                  <a:pt x="659892" y="0"/>
                </a:moveTo>
                <a:lnTo>
                  <a:pt x="0" y="0"/>
                </a:lnTo>
                <a:lnTo>
                  <a:pt x="0" y="70865"/>
                </a:lnTo>
                <a:lnTo>
                  <a:pt x="659892" y="70865"/>
                </a:lnTo>
                <a:lnTo>
                  <a:pt x="659892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506723" y="1341901"/>
            <a:ext cx="2473452" cy="70865"/>
          </a:xfrm>
          <a:custGeom>
            <a:avLst/>
            <a:gdLst/>
            <a:ahLst/>
            <a:cxnLst/>
            <a:rect l="l" t="t" r="r" b="b"/>
            <a:pathLst>
              <a:path w="2473452" h="70865">
                <a:moveTo>
                  <a:pt x="2473452" y="0"/>
                </a:moveTo>
                <a:lnTo>
                  <a:pt x="0" y="0"/>
                </a:lnTo>
                <a:lnTo>
                  <a:pt x="0" y="70865"/>
                </a:lnTo>
                <a:lnTo>
                  <a:pt x="2473452" y="70865"/>
                </a:lnTo>
                <a:lnTo>
                  <a:pt x="2473452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506724" y="1519446"/>
            <a:ext cx="329933" cy="70865"/>
          </a:xfrm>
          <a:custGeom>
            <a:avLst/>
            <a:gdLst/>
            <a:ahLst/>
            <a:cxnLst/>
            <a:rect l="l" t="t" r="r" b="b"/>
            <a:pathLst>
              <a:path w="329933" h="70865">
                <a:moveTo>
                  <a:pt x="329933" y="0"/>
                </a:moveTo>
                <a:lnTo>
                  <a:pt x="0" y="0"/>
                </a:lnTo>
                <a:lnTo>
                  <a:pt x="0" y="70865"/>
                </a:lnTo>
                <a:lnTo>
                  <a:pt x="329933" y="70865"/>
                </a:lnTo>
                <a:lnTo>
                  <a:pt x="329933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506723" y="1696230"/>
            <a:ext cx="2473452" cy="70865"/>
          </a:xfrm>
          <a:custGeom>
            <a:avLst/>
            <a:gdLst/>
            <a:ahLst/>
            <a:cxnLst/>
            <a:rect l="l" t="t" r="r" b="b"/>
            <a:pathLst>
              <a:path w="2473452" h="70865">
                <a:moveTo>
                  <a:pt x="2473452" y="0"/>
                </a:moveTo>
                <a:lnTo>
                  <a:pt x="0" y="0"/>
                </a:lnTo>
                <a:lnTo>
                  <a:pt x="0" y="70865"/>
                </a:lnTo>
                <a:lnTo>
                  <a:pt x="2473452" y="70865"/>
                </a:lnTo>
                <a:lnTo>
                  <a:pt x="2473452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506723" y="1873777"/>
            <a:ext cx="659892" cy="70865"/>
          </a:xfrm>
          <a:custGeom>
            <a:avLst/>
            <a:gdLst/>
            <a:ahLst/>
            <a:cxnLst/>
            <a:rect l="l" t="t" r="r" b="b"/>
            <a:pathLst>
              <a:path w="659892" h="70865">
                <a:moveTo>
                  <a:pt x="659892" y="0"/>
                </a:moveTo>
                <a:lnTo>
                  <a:pt x="0" y="0"/>
                </a:lnTo>
                <a:lnTo>
                  <a:pt x="0" y="70865"/>
                </a:lnTo>
                <a:lnTo>
                  <a:pt x="659892" y="70865"/>
                </a:lnTo>
                <a:lnTo>
                  <a:pt x="659892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506724" y="2051323"/>
            <a:ext cx="329933" cy="70865"/>
          </a:xfrm>
          <a:custGeom>
            <a:avLst/>
            <a:gdLst/>
            <a:ahLst/>
            <a:cxnLst/>
            <a:rect l="l" t="t" r="r" b="b"/>
            <a:pathLst>
              <a:path w="329933" h="70865">
                <a:moveTo>
                  <a:pt x="329933" y="0"/>
                </a:moveTo>
                <a:lnTo>
                  <a:pt x="0" y="0"/>
                </a:lnTo>
                <a:lnTo>
                  <a:pt x="0" y="70865"/>
                </a:lnTo>
                <a:lnTo>
                  <a:pt x="329933" y="70865"/>
                </a:lnTo>
                <a:lnTo>
                  <a:pt x="329933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506723" y="2228868"/>
            <a:ext cx="1154430" cy="70865"/>
          </a:xfrm>
          <a:custGeom>
            <a:avLst/>
            <a:gdLst/>
            <a:ahLst/>
            <a:cxnLst/>
            <a:rect l="l" t="t" r="r" b="b"/>
            <a:pathLst>
              <a:path w="1154430" h="70865">
                <a:moveTo>
                  <a:pt x="1154430" y="0"/>
                </a:moveTo>
                <a:lnTo>
                  <a:pt x="0" y="0"/>
                </a:lnTo>
                <a:lnTo>
                  <a:pt x="0" y="70865"/>
                </a:lnTo>
                <a:lnTo>
                  <a:pt x="1154430" y="70865"/>
                </a:lnTo>
                <a:lnTo>
                  <a:pt x="1154430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506724" y="2405652"/>
            <a:ext cx="494525" cy="70865"/>
          </a:xfrm>
          <a:custGeom>
            <a:avLst/>
            <a:gdLst/>
            <a:ahLst/>
            <a:cxnLst/>
            <a:rect l="l" t="t" r="r" b="b"/>
            <a:pathLst>
              <a:path w="494525" h="70865">
                <a:moveTo>
                  <a:pt x="494525" y="0"/>
                </a:moveTo>
                <a:lnTo>
                  <a:pt x="0" y="0"/>
                </a:lnTo>
                <a:lnTo>
                  <a:pt x="0" y="70865"/>
                </a:lnTo>
                <a:lnTo>
                  <a:pt x="494525" y="70865"/>
                </a:lnTo>
                <a:lnTo>
                  <a:pt x="494525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506724" y="2583199"/>
            <a:ext cx="329933" cy="70865"/>
          </a:xfrm>
          <a:custGeom>
            <a:avLst/>
            <a:gdLst/>
            <a:ahLst/>
            <a:cxnLst/>
            <a:rect l="l" t="t" r="r" b="b"/>
            <a:pathLst>
              <a:path w="329933" h="70865">
                <a:moveTo>
                  <a:pt x="329933" y="0"/>
                </a:moveTo>
                <a:lnTo>
                  <a:pt x="0" y="0"/>
                </a:lnTo>
                <a:lnTo>
                  <a:pt x="0" y="70865"/>
                </a:lnTo>
                <a:lnTo>
                  <a:pt x="329933" y="70865"/>
                </a:lnTo>
                <a:lnTo>
                  <a:pt x="329933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506723" y="2760745"/>
            <a:ext cx="659892" cy="70865"/>
          </a:xfrm>
          <a:custGeom>
            <a:avLst/>
            <a:gdLst/>
            <a:ahLst/>
            <a:cxnLst/>
            <a:rect l="l" t="t" r="r" b="b"/>
            <a:pathLst>
              <a:path w="659892" h="70865">
                <a:moveTo>
                  <a:pt x="659892" y="0"/>
                </a:moveTo>
                <a:lnTo>
                  <a:pt x="0" y="0"/>
                </a:lnTo>
                <a:lnTo>
                  <a:pt x="0" y="70865"/>
                </a:lnTo>
                <a:lnTo>
                  <a:pt x="659892" y="70865"/>
                </a:lnTo>
                <a:lnTo>
                  <a:pt x="659892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3506724" y="2938290"/>
            <a:ext cx="2638793" cy="70865"/>
          </a:xfrm>
          <a:custGeom>
            <a:avLst/>
            <a:gdLst/>
            <a:ahLst/>
            <a:cxnLst/>
            <a:rect l="l" t="t" r="r" b="b"/>
            <a:pathLst>
              <a:path w="2638793" h="70865">
                <a:moveTo>
                  <a:pt x="2638793" y="0"/>
                </a:moveTo>
                <a:lnTo>
                  <a:pt x="0" y="0"/>
                </a:lnTo>
                <a:lnTo>
                  <a:pt x="0" y="70865"/>
                </a:lnTo>
                <a:lnTo>
                  <a:pt x="2638793" y="70865"/>
                </a:lnTo>
                <a:lnTo>
                  <a:pt x="2638793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506723" y="3115074"/>
            <a:ext cx="659892" cy="70865"/>
          </a:xfrm>
          <a:custGeom>
            <a:avLst/>
            <a:gdLst/>
            <a:ahLst/>
            <a:cxnLst/>
            <a:rect l="l" t="t" r="r" b="b"/>
            <a:pathLst>
              <a:path w="659892" h="70865">
                <a:moveTo>
                  <a:pt x="659892" y="0"/>
                </a:moveTo>
                <a:lnTo>
                  <a:pt x="0" y="0"/>
                </a:lnTo>
                <a:lnTo>
                  <a:pt x="0" y="70865"/>
                </a:lnTo>
                <a:lnTo>
                  <a:pt x="659892" y="70865"/>
                </a:lnTo>
                <a:lnTo>
                  <a:pt x="659892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506724" y="3292621"/>
            <a:ext cx="1484363" cy="70865"/>
          </a:xfrm>
          <a:custGeom>
            <a:avLst/>
            <a:gdLst/>
            <a:ahLst/>
            <a:cxnLst/>
            <a:rect l="l" t="t" r="r" b="b"/>
            <a:pathLst>
              <a:path w="1484363" h="70865">
                <a:moveTo>
                  <a:pt x="1484363" y="0"/>
                </a:moveTo>
                <a:lnTo>
                  <a:pt x="0" y="0"/>
                </a:lnTo>
                <a:lnTo>
                  <a:pt x="0" y="70865"/>
                </a:lnTo>
                <a:lnTo>
                  <a:pt x="1484363" y="70865"/>
                </a:lnTo>
                <a:lnTo>
                  <a:pt x="1484363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506723" y="3470165"/>
            <a:ext cx="3133344" cy="70866"/>
          </a:xfrm>
          <a:custGeom>
            <a:avLst/>
            <a:gdLst/>
            <a:ahLst/>
            <a:cxnLst/>
            <a:rect l="l" t="t" r="r" b="b"/>
            <a:pathLst>
              <a:path w="3133344" h="70866">
                <a:moveTo>
                  <a:pt x="3133344" y="0"/>
                </a:moveTo>
                <a:lnTo>
                  <a:pt x="0" y="0"/>
                </a:lnTo>
                <a:lnTo>
                  <a:pt x="0" y="70866"/>
                </a:lnTo>
                <a:lnTo>
                  <a:pt x="3133344" y="70866"/>
                </a:lnTo>
                <a:lnTo>
                  <a:pt x="3133344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506723" y="3646963"/>
            <a:ext cx="824484" cy="71615"/>
          </a:xfrm>
          <a:custGeom>
            <a:avLst/>
            <a:gdLst/>
            <a:ahLst/>
            <a:cxnLst/>
            <a:rect l="l" t="t" r="r" b="b"/>
            <a:pathLst>
              <a:path w="824484" h="71615">
                <a:moveTo>
                  <a:pt x="824484" y="0"/>
                </a:moveTo>
                <a:lnTo>
                  <a:pt x="0" y="0"/>
                </a:lnTo>
                <a:lnTo>
                  <a:pt x="0" y="71615"/>
                </a:lnTo>
                <a:lnTo>
                  <a:pt x="824484" y="71615"/>
                </a:lnTo>
                <a:lnTo>
                  <a:pt x="824484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506723" y="3824496"/>
            <a:ext cx="164592" cy="70866"/>
          </a:xfrm>
          <a:custGeom>
            <a:avLst/>
            <a:gdLst/>
            <a:ahLst/>
            <a:cxnLst/>
            <a:rect l="l" t="t" r="r" b="b"/>
            <a:pathLst>
              <a:path w="164592" h="70866">
                <a:moveTo>
                  <a:pt x="164592" y="0"/>
                </a:moveTo>
                <a:lnTo>
                  <a:pt x="0" y="0"/>
                </a:lnTo>
                <a:lnTo>
                  <a:pt x="0" y="70865"/>
                </a:lnTo>
                <a:lnTo>
                  <a:pt x="164592" y="70865"/>
                </a:lnTo>
                <a:lnTo>
                  <a:pt x="164592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506723" y="4002041"/>
            <a:ext cx="164592" cy="70866"/>
          </a:xfrm>
          <a:custGeom>
            <a:avLst/>
            <a:gdLst/>
            <a:ahLst/>
            <a:cxnLst/>
            <a:rect l="l" t="t" r="r" b="b"/>
            <a:pathLst>
              <a:path w="164592" h="70866">
                <a:moveTo>
                  <a:pt x="164592" y="0"/>
                </a:moveTo>
                <a:lnTo>
                  <a:pt x="0" y="0"/>
                </a:lnTo>
                <a:lnTo>
                  <a:pt x="0" y="70866"/>
                </a:lnTo>
                <a:lnTo>
                  <a:pt x="164592" y="70866"/>
                </a:lnTo>
                <a:lnTo>
                  <a:pt x="164592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506723" y="4179588"/>
            <a:ext cx="164592" cy="70866"/>
          </a:xfrm>
          <a:custGeom>
            <a:avLst/>
            <a:gdLst/>
            <a:ahLst/>
            <a:cxnLst/>
            <a:rect l="l" t="t" r="r" b="b"/>
            <a:pathLst>
              <a:path w="164592" h="70866">
                <a:moveTo>
                  <a:pt x="164592" y="0"/>
                </a:moveTo>
                <a:lnTo>
                  <a:pt x="0" y="0"/>
                </a:lnTo>
                <a:lnTo>
                  <a:pt x="0" y="70866"/>
                </a:lnTo>
                <a:lnTo>
                  <a:pt x="164592" y="70866"/>
                </a:lnTo>
                <a:lnTo>
                  <a:pt x="164592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3506723" y="4356371"/>
            <a:ext cx="3298698" cy="70866"/>
          </a:xfrm>
          <a:custGeom>
            <a:avLst/>
            <a:gdLst/>
            <a:ahLst/>
            <a:cxnLst/>
            <a:rect l="l" t="t" r="r" b="b"/>
            <a:pathLst>
              <a:path w="3298698" h="70866">
                <a:moveTo>
                  <a:pt x="3298698" y="0"/>
                </a:moveTo>
                <a:lnTo>
                  <a:pt x="0" y="0"/>
                </a:lnTo>
                <a:lnTo>
                  <a:pt x="0" y="70865"/>
                </a:lnTo>
                <a:lnTo>
                  <a:pt x="3298698" y="70865"/>
                </a:lnTo>
                <a:lnTo>
                  <a:pt x="3298698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506724" y="4533917"/>
            <a:ext cx="329933" cy="70866"/>
          </a:xfrm>
          <a:custGeom>
            <a:avLst/>
            <a:gdLst/>
            <a:ahLst/>
            <a:cxnLst/>
            <a:rect l="l" t="t" r="r" b="b"/>
            <a:pathLst>
              <a:path w="329933" h="70866">
                <a:moveTo>
                  <a:pt x="329933" y="0"/>
                </a:moveTo>
                <a:lnTo>
                  <a:pt x="0" y="0"/>
                </a:lnTo>
                <a:lnTo>
                  <a:pt x="0" y="70866"/>
                </a:lnTo>
                <a:lnTo>
                  <a:pt x="329933" y="70866"/>
                </a:lnTo>
                <a:lnTo>
                  <a:pt x="329933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3506724" y="4711464"/>
            <a:ext cx="329933" cy="70866"/>
          </a:xfrm>
          <a:custGeom>
            <a:avLst/>
            <a:gdLst/>
            <a:ahLst/>
            <a:cxnLst/>
            <a:rect l="l" t="t" r="r" b="b"/>
            <a:pathLst>
              <a:path w="329933" h="70866">
                <a:moveTo>
                  <a:pt x="329933" y="0"/>
                </a:moveTo>
                <a:lnTo>
                  <a:pt x="0" y="0"/>
                </a:lnTo>
                <a:lnTo>
                  <a:pt x="0" y="70866"/>
                </a:lnTo>
                <a:lnTo>
                  <a:pt x="329933" y="70866"/>
                </a:lnTo>
                <a:lnTo>
                  <a:pt x="329933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506724" y="4889009"/>
            <a:ext cx="494525" cy="70866"/>
          </a:xfrm>
          <a:custGeom>
            <a:avLst/>
            <a:gdLst/>
            <a:ahLst/>
            <a:cxnLst/>
            <a:rect l="l" t="t" r="r" b="b"/>
            <a:pathLst>
              <a:path w="494525" h="70866">
                <a:moveTo>
                  <a:pt x="494525" y="0"/>
                </a:moveTo>
                <a:lnTo>
                  <a:pt x="0" y="0"/>
                </a:lnTo>
                <a:lnTo>
                  <a:pt x="0" y="70866"/>
                </a:lnTo>
                <a:lnTo>
                  <a:pt x="494525" y="70866"/>
                </a:lnTo>
                <a:lnTo>
                  <a:pt x="494525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3506723" y="5065795"/>
            <a:ext cx="824484" cy="70865"/>
          </a:xfrm>
          <a:custGeom>
            <a:avLst/>
            <a:gdLst/>
            <a:ahLst/>
            <a:cxnLst/>
            <a:rect l="l" t="t" r="r" b="b"/>
            <a:pathLst>
              <a:path w="824484" h="70865">
                <a:moveTo>
                  <a:pt x="824484" y="0"/>
                </a:moveTo>
                <a:lnTo>
                  <a:pt x="0" y="0"/>
                </a:lnTo>
                <a:lnTo>
                  <a:pt x="0" y="70865"/>
                </a:lnTo>
                <a:lnTo>
                  <a:pt x="824484" y="70865"/>
                </a:lnTo>
                <a:lnTo>
                  <a:pt x="824484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506723" y="5243341"/>
            <a:ext cx="824484" cy="70865"/>
          </a:xfrm>
          <a:custGeom>
            <a:avLst/>
            <a:gdLst/>
            <a:ahLst/>
            <a:cxnLst/>
            <a:rect l="l" t="t" r="r" b="b"/>
            <a:pathLst>
              <a:path w="824484" h="70865">
                <a:moveTo>
                  <a:pt x="824484" y="0"/>
                </a:moveTo>
                <a:lnTo>
                  <a:pt x="0" y="0"/>
                </a:lnTo>
                <a:lnTo>
                  <a:pt x="0" y="70866"/>
                </a:lnTo>
                <a:lnTo>
                  <a:pt x="824484" y="70866"/>
                </a:lnTo>
                <a:lnTo>
                  <a:pt x="824484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3506723" y="5420886"/>
            <a:ext cx="1154430" cy="70865"/>
          </a:xfrm>
          <a:custGeom>
            <a:avLst/>
            <a:gdLst/>
            <a:ahLst/>
            <a:cxnLst/>
            <a:rect l="l" t="t" r="r" b="b"/>
            <a:pathLst>
              <a:path w="1154430" h="70865">
                <a:moveTo>
                  <a:pt x="1154430" y="0"/>
                </a:moveTo>
                <a:lnTo>
                  <a:pt x="0" y="0"/>
                </a:lnTo>
                <a:lnTo>
                  <a:pt x="0" y="70865"/>
                </a:lnTo>
                <a:lnTo>
                  <a:pt x="1154430" y="70865"/>
                </a:lnTo>
                <a:lnTo>
                  <a:pt x="1154430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506723" y="5598433"/>
            <a:ext cx="3133344" cy="70865"/>
          </a:xfrm>
          <a:custGeom>
            <a:avLst/>
            <a:gdLst/>
            <a:ahLst/>
            <a:cxnLst/>
            <a:rect l="l" t="t" r="r" b="b"/>
            <a:pathLst>
              <a:path w="3133344" h="70865">
                <a:moveTo>
                  <a:pt x="3133344" y="0"/>
                </a:moveTo>
                <a:lnTo>
                  <a:pt x="0" y="0"/>
                </a:lnTo>
                <a:lnTo>
                  <a:pt x="0" y="70866"/>
                </a:lnTo>
                <a:lnTo>
                  <a:pt x="3133344" y="70866"/>
                </a:lnTo>
                <a:lnTo>
                  <a:pt x="3133344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3506723" y="5775216"/>
            <a:ext cx="2473452" cy="70865"/>
          </a:xfrm>
          <a:custGeom>
            <a:avLst/>
            <a:gdLst/>
            <a:ahLst/>
            <a:cxnLst/>
            <a:rect l="l" t="t" r="r" b="b"/>
            <a:pathLst>
              <a:path w="2473452" h="70865">
                <a:moveTo>
                  <a:pt x="2473452" y="0"/>
                </a:moveTo>
                <a:lnTo>
                  <a:pt x="0" y="0"/>
                </a:lnTo>
                <a:lnTo>
                  <a:pt x="0" y="70866"/>
                </a:lnTo>
                <a:lnTo>
                  <a:pt x="2473452" y="70866"/>
                </a:lnTo>
                <a:lnTo>
                  <a:pt x="2473452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6640068" y="5598433"/>
            <a:ext cx="165353" cy="70865"/>
          </a:xfrm>
          <a:custGeom>
            <a:avLst/>
            <a:gdLst/>
            <a:ahLst/>
            <a:cxnLst/>
            <a:rect l="l" t="t" r="r" b="b"/>
            <a:pathLst>
              <a:path w="165353" h="70865">
                <a:moveTo>
                  <a:pt x="165353" y="70866"/>
                </a:moveTo>
                <a:lnTo>
                  <a:pt x="0" y="70866"/>
                </a:lnTo>
                <a:lnTo>
                  <a:pt x="0" y="0"/>
                </a:lnTo>
                <a:lnTo>
                  <a:pt x="165353" y="0"/>
                </a:lnTo>
                <a:lnTo>
                  <a:pt x="165353" y="70866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5980176" y="5775216"/>
            <a:ext cx="2968752" cy="70865"/>
          </a:xfrm>
          <a:custGeom>
            <a:avLst/>
            <a:gdLst/>
            <a:ahLst/>
            <a:cxnLst/>
            <a:rect l="l" t="t" r="r" b="b"/>
            <a:pathLst>
              <a:path w="2968752" h="70865">
                <a:moveTo>
                  <a:pt x="2968752" y="0"/>
                </a:moveTo>
                <a:lnTo>
                  <a:pt x="0" y="0"/>
                </a:lnTo>
                <a:lnTo>
                  <a:pt x="0" y="70866"/>
                </a:lnTo>
                <a:lnTo>
                  <a:pt x="2968752" y="70866"/>
                </a:lnTo>
                <a:lnTo>
                  <a:pt x="2968752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6805422" y="5598433"/>
            <a:ext cx="2638805" cy="70865"/>
          </a:xfrm>
          <a:custGeom>
            <a:avLst/>
            <a:gdLst/>
            <a:ahLst/>
            <a:cxnLst/>
            <a:rect l="l" t="t" r="r" b="b"/>
            <a:pathLst>
              <a:path w="2638805" h="70865">
                <a:moveTo>
                  <a:pt x="2638805" y="0"/>
                </a:moveTo>
                <a:lnTo>
                  <a:pt x="0" y="0"/>
                </a:lnTo>
                <a:lnTo>
                  <a:pt x="0" y="70866"/>
                </a:lnTo>
                <a:lnTo>
                  <a:pt x="2638805" y="70866"/>
                </a:lnTo>
                <a:lnTo>
                  <a:pt x="2638805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4661154" y="5420886"/>
            <a:ext cx="1154430" cy="70865"/>
          </a:xfrm>
          <a:custGeom>
            <a:avLst/>
            <a:gdLst/>
            <a:ahLst/>
            <a:cxnLst/>
            <a:rect l="l" t="t" r="r" b="b"/>
            <a:pathLst>
              <a:path w="1154429" h="70865">
                <a:moveTo>
                  <a:pt x="1154430" y="0"/>
                </a:moveTo>
                <a:lnTo>
                  <a:pt x="0" y="0"/>
                </a:lnTo>
                <a:lnTo>
                  <a:pt x="0" y="70865"/>
                </a:lnTo>
                <a:lnTo>
                  <a:pt x="1154430" y="70865"/>
                </a:lnTo>
                <a:lnTo>
                  <a:pt x="1154430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331207" y="5243341"/>
            <a:ext cx="1319784" cy="70865"/>
          </a:xfrm>
          <a:custGeom>
            <a:avLst/>
            <a:gdLst/>
            <a:ahLst/>
            <a:cxnLst/>
            <a:rect l="l" t="t" r="r" b="b"/>
            <a:pathLst>
              <a:path w="1319784" h="70865">
                <a:moveTo>
                  <a:pt x="1319784" y="0"/>
                </a:moveTo>
                <a:lnTo>
                  <a:pt x="0" y="0"/>
                </a:lnTo>
                <a:lnTo>
                  <a:pt x="0" y="70866"/>
                </a:lnTo>
                <a:lnTo>
                  <a:pt x="1319784" y="70866"/>
                </a:lnTo>
                <a:lnTo>
                  <a:pt x="1319784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4331207" y="5065795"/>
            <a:ext cx="989838" cy="70865"/>
          </a:xfrm>
          <a:custGeom>
            <a:avLst/>
            <a:gdLst/>
            <a:ahLst/>
            <a:cxnLst/>
            <a:rect l="l" t="t" r="r" b="b"/>
            <a:pathLst>
              <a:path w="989838" h="70865">
                <a:moveTo>
                  <a:pt x="989838" y="0"/>
                </a:moveTo>
                <a:lnTo>
                  <a:pt x="0" y="0"/>
                </a:lnTo>
                <a:lnTo>
                  <a:pt x="0" y="70865"/>
                </a:lnTo>
                <a:lnTo>
                  <a:pt x="989838" y="70865"/>
                </a:lnTo>
                <a:lnTo>
                  <a:pt x="989838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4001261" y="4889009"/>
            <a:ext cx="165354" cy="70866"/>
          </a:xfrm>
          <a:custGeom>
            <a:avLst/>
            <a:gdLst/>
            <a:ahLst/>
            <a:cxnLst/>
            <a:rect l="l" t="t" r="r" b="b"/>
            <a:pathLst>
              <a:path w="165354" h="70866">
                <a:moveTo>
                  <a:pt x="165354" y="0"/>
                </a:moveTo>
                <a:lnTo>
                  <a:pt x="0" y="0"/>
                </a:lnTo>
                <a:lnTo>
                  <a:pt x="0" y="70866"/>
                </a:lnTo>
                <a:lnTo>
                  <a:pt x="165354" y="70866"/>
                </a:lnTo>
                <a:lnTo>
                  <a:pt x="165354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3836671" y="4711464"/>
            <a:ext cx="329945" cy="70866"/>
          </a:xfrm>
          <a:custGeom>
            <a:avLst/>
            <a:gdLst/>
            <a:ahLst/>
            <a:cxnLst/>
            <a:rect l="l" t="t" r="r" b="b"/>
            <a:pathLst>
              <a:path w="329945" h="70866">
                <a:moveTo>
                  <a:pt x="329945" y="0"/>
                </a:moveTo>
                <a:lnTo>
                  <a:pt x="0" y="0"/>
                </a:lnTo>
                <a:lnTo>
                  <a:pt x="0" y="70866"/>
                </a:lnTo>
                <a:lnTo>
                  <a:pt x="329945" y="70866"/>
                </a:lnTo>
                <a:lnTo>
                  <a:pt x="329945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836671" y="4533917"/>
            <a:ext cx="329945" cy="70866"/>
          </a:xfrm>
          <a:custGeom>
            <a:avLst/>
            <a:gdLst/>
            <a:ahLst/>
            <a:cxnLst/>
            <a:rect l="l" t="t" r="r" b="b"/>
            <a:pathLst>
              <a:path w="329945" h="70866">
                <a:moveTo>
                  <a:pt x="329945" y="0"/>
                </a:moveTo>
                <a:lnTo>
                  <a:pt x="0" y="0"/>
                </a:lnTo>
                <a:lnTo>
                  <a:pt x="0" y="70866"/>
                </a:lnTo>
                <a:lnTo>
                  <a:pt x="329945" y="70866"/>
                </a:lnTo>
                <a:lnTo>
                  <a:pt x="329945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6805421" y="4356371"/>
            <a:ext cx="1813560" cy="70866"/>
          </a:xfrm>
          <a:custGeom>
            <a:avLst/>
            <a:gdLst/>
            <a:ahLst/>
            <a:cxnLst/>
            <a:rect l="l" t="t" r="r" b="b"/>
            <a:pathLst>
              <a:path w="1813559" h="70866">
                <a:moveTo>
                  <a:pt x="1813560" y="0"/>
                </a:moveTo>
                <a:lnTo>
                  <a:pt x="0" y="0"/>
                </a:lnTo>
                <a:lnTo>
                  <a:pt x="0" y="70865"/>
                </a:lnTo>
                <a:lnTo>
                  <a:pt x="1813560" y="70865"/>
                </a:lnTo>
                <a:lnTo>
                  <a:pt x="1813560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671317" y="4002041"/>
            <a:ext cx="329945" cy="70866"/>
          </a:xfrm>
          <a:custGeom>
            <a:avLst/>
            <a:gdLst/>
            <a:ahLst/>
            <a:cxnLst/>
            <a:rect l="l" t="t" r="r" b="b"/>
            <a:pathLst>
              <a:path w="329945" h="70866">
                <a:moveTo>
                  <a:pt x="329945" y="0"/>
                </a:moveTo>
                <a:lnTo>
                  <a:pt x="0" y="0"/>
                </a:lnTo>
                <a:lnTo>
                  <a:pt x="0" y="70866"/>
                </a:lnTo>
                <a:lnTo>
                  <a:pt x="329945" y="70866"/>
                </a:lnTo>
                <a:lnTo>
                  <a:pt x="329945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4331207" y="3646951"/>
            <a:ext cx="1648968" cy="71627"/>
          </a:xfrm>
          <a:custGeom>
            <a:avLst/>
            <a:gdLst/>
            <a:ahLst/>
            <a:cxnLst/>
            <a:rect l="l" t="t" r="r" b="b"/>
            <a:pathLst>
              <a:path w="1648968" h="71627">
                <a:moveTo>
                  <a:pt x="1648968" y="0"/>
                </a:moveTo>
                <a:lnTo>
                  <a:pt x="0" y="0"/>
                </a:lnTo>
                <a:lnTo>
                  <a:pt x="0" y="71627"/>
                </a:lnTo>
                <a:lnTo>
                  <a:pt x="1648968" y="71627"/>
                </a:lnTo>
                <a:lnTo>
                  <a:pt x="1648968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6640068" y="3470165"/>
            <a:ext cx="2638805" cy="70866"/>
          </a:xfrm>
          <a:custGeom>
            <a:avLst/>
            <a:gdLst/>
            <a:ahLst/>
            <a:cxnLst/>
            <a:rect l="l" t="t" r="r" b="b"/>
            <a:pathLst>
              <a:path w="2638805" h="70866">
                <a:moveTo>
                  <a:pt x="2638805" y="0"/>
                </a:moveTo>
                <a:lnTo>
                  <a:pt x="0" y="0"/>
                </a:lnTo>
                <a:lnTo>
                  <a:pt x="0" y="70866"/>
                </a:lnTo>
                <a:lnTo>
                  <a:pt x="2638805" y="70866"/>
                </a:lnTo>
                <a:lnTo>
                  <a:pt x="2638805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4991101" y="3292621"/>
            <a:ext cx="2638805" cy="70865"/>
          </a:xfrm>
          <a:custGeom>
            <a:avLst/>
            <a:gdLst/>
            <a:ahLst/>
            <a:cxnLst/>
            <a:rect l="l" t="t" r="r" b="b"/>
            <a:pathLst>
              <a:path w="2638805" h="70865">
                <a:moveTo>
                  <a:pt x="2638805" y="0"/>
                </a:moveTo>
                <a:lnTo>
                  <a:pt x="0" y="0"/>
                </a:lnTo>
                <a:lnTo>
                  <a:pt x="0" y="70865"/>
                </a:lnTo>
                <a:lnTo>
                  <a:pt x="2638805" y="70865"/>
                </a:lnTo>
                <a:lnTo>
                  <a:pt x="2638805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4166616" y="3115074"/>
            <a:ext cx="989076" cy="70865"/>
          </a:xfrm>
          <a:custGeom>
            <a:avLst/>
            <a:gdLst/>
            <a:ahLst/>
            <a:cxnLst/>
            <a:rect l="l" t="t" r="r" b="b"/>
            <a:pathLst>
              <a:path w="989076" h="70865">
                <a:moveTo>
                  <a:pt x="989076" y="0"/>
                </a:moveTo>
                <a:lnTo>
                  <a:pt x="0" y="0"/>
                </a:lnTo>
                <a:lnTo>
                  <a:pt x="0" y="70865"/>
                </a:lnTo>
                <a:lnTo>
                  <a:pt x="989076" y="70865"/>
                </a:lnTo>
                <a:lnTo>
                  <a:pt x="989076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6145529" y="2938290"/>
            <a:ext cx="3628644" cy="70865"/>
          </a:xfrm>
          <a:custGeom>
            <a:avLst/>
            <a:gdLst/>
            <a:ahLst/>
            <a:cxnLst/>
            <a:rect l="l" t="t" r="r" b="b"/>
            <a:pathLst>
              <a:path w="3628644" h="70865">
                <a:moveTo>
                  <a:pt x="3628644" y="0"/>
                </a:moveTo>
                <a:lnTo>
                  <a:pt x="0" y="0"/>
                </a:lnTo>
                <a:lnTo>
                  <a:pt x="0" y="70865"/>
                </a:lnTo>
                <a:lnTo>
                  <a:pt x="3628644" y="70865"/>
                </a:lnTo>
                <a:lnTo>
                  <a:pt x="3628644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4166616" y="2760745"/>
            <a:ext cx="1648968" cy="70865"/>
          </a:xfrm>
          <a:custGeom>
            <a:avLst/>
            <a:gdLst/>
            <a:ahLst/>
            <a:cxnLst/>
            <a:rect l="l" t="t" r="r" b="b"/>
            <a:pathLst>
              <a:path w="1648968" h="70865">
                <a:moveTo>
                  <a:pt x="1648968" y="0"/>
                </a:moveTo>
                <a:lnTo>
                  <a:pt x="0" y="0"/>
                </a:lnTo>
                <a:lnTo>
                  <a:pt x="0" y="70865"/>
                </a:lnTo>
                <a:lnTo>
                  <a:pt x="1648968" y="70865"/>
                </a:lnTo>
                <a:lnTo>
                  <a:pt x="1648968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836670" y="2583199"/>
            <a:ext cx="1319022" cy="70865"/>
          </a:xfrm>
          <a:custGeom>
            <a:avLst/>
            <a:gdLst/>
            <a:ahLst/>
            <a:cxnLst/>
            <a:rect l="l" t="t" r="r" b="b"/>
            <a:pathLst>
              <a:path w="1319022" h="70865">
                <a:moveTo>
                  <a:pt x="1319022" y="0"/>
                </a:moveTo>
                <a:lnTo>
                  <a:pt x="0" y="0"/>
                </a:lnTo>
                <a:lnTo>
                  <a:pt x="0" y="70865"/>
                </a:lnTo>
                <a:lnTo>
                  <a:pt x="1319022" y="70865"/>
                </a:lnTo>
                <a:lnTo>
                  <a:pt x="1319022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4001261" y="2405652"/>
            <a:ext cx="494538" cy="70865"/>
          </a:xfrm>
          <a:custGeom>
            <a:avLst/>
            <a:gdLst/>
            <a:ahLst/>
            <a:cxnLst/>
            <a:rect l="l" t="t" r="r" b="b"/>
            <a:pathLst>
              <a:path w="494538" h="70865">
                <a:moveTo>
                  <a:pt x="494538" y="0"/>
                </a:moveTo>
                <a:lnTo>
                  <a:pt x="0" y="0"/>
                </a:lnTo>
                <a:lnTo>
                  <a:pt x="0" y="70865"/>
                </a:lnTo>
                <a:lnTo>
                  <a:pt x="494538" y="70865"/>
                </a:lnTo>
                <a:lnTo>
                  <a:pt x="494538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4661154" y="2228868"/>
            <a:ext cx="989838" cy="70865"/>
          </a:xfrm>
          <a:custGeom>
            <a:avLst/>
            <a:gdLst/>
            <a:ahLst/>
            <a:cxnLst/>
            <a:rect l="l" t="t" r="r" b="b"/>
            <a:pathLst>
              <a:path w="989838" h="70865">
                <a:moveTo>
                  <a:pt x="989838" y="0"/>
                </a:moveTo>
                <a:lnTo>
                  <a:pt x="0" y="0"/>
                </a:lnTo>
                <a:lnTo>
                  <a:pt x="0" y="70865"/>
                </a:lnTo>
                <a:lnTo>
                  <a:pt x="989838" y="70865"/>
                </a:lnTo>
                <a:lnTo>
                  <a:pt x="989838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836670" y="2051323"/>
            <a:ext cx="164592" cy="70865"/>
          </a:xfrm>
          <a:custGeom>
            <a:avLst/>
            <a:gdLst/>
            <a:ahLst/>
            <a:cxnLst/>
            <a:rect l="l" t="t" r="r" b="b"/>
            <a:pathLst>
              <a:path w="164592" h="70865">
                <a:moveTo>
                  <a:pt x="164592" y="0"/>
                </a:moveTo>
                <a:lnTo>
                  <a:pt x="0" y="0"/>
                </a:lnTo>
                <a:lnTo>
                  <a:pt x="0" y="70865"/>
                </a:lnTo>
                <a:lnTo>
                  <a:pt x="164592" y="70865"/>
                </a:lnTo>
                <a:lnTo>
                  <a:pt x="164592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 txBox="1"/>
          <p:nvPr/>
        </p:nvSpPr>
        <p:spPr>
          <a:xfrm>
            <a:off x="5486745" y="5981892"/>
            <a:ext cx="906780" cy="5607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0645" algn="ctr"/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15</a:t>
            </a:r>
            <a:endParaRPr sz="1100" dirty="0">
              <a:latin typeface="Calibri"/>
              <a:cs typeface="Calibri"/>
            </a:endParaRPr>
          </a:p>
          <a:p>
            <a:pPr algn="ctr">
              <a:spcBef>
                <a:spcPts val="204"/>
              </a:spcBef>
            </a:pPr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C</a:t>
            </a:r>
            <a:r>
              <a:rPr sz="1100" spc="-15" dirty="0">
                <a:solidFill>
                  <a:srgbClr val="595958"/>
                </a:solidFill>
                <a:latin typeface="Calibri"/>
                <a:cs typeface="Calibri"/>
              </a:rPr>
              <a:t>E</a:t>
            </a:r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NSUS  </a:t>
            </a:r>
            <a:r>
              <a:rPr sz="1100" spc="-30" dirty="0">
                <a:solidFill>
                  <a:srgbClr val="595958"/>
                </a:solidFill>
                <a:latin typeface="Calibri"/>
                <a:cs typeface="Calibri"/>
              </a:rPr>
              <a:t> </a:t>
            </a:r>
            <a:r>
              <a:rPr sz="2700" b="1" spc="-15" baseline="-16975" dirty="0">
                <a:solidFill>
                  <a:srgbClr val="808080"/>
                </a:solidFill>
                <a:latin typeface="Calibri"/>
                <a:cs typeface="Calibri"/>
              </a:rPr>
              <a:t>7</a:t>
            </a:r>
            <a:r>
              <a:rPr sz="2700" b="1" spc="-330" baseline="-16975" dirty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BLS</a:t>
            </a:r>
            <a:endParaRPr sz="1100" dirty="0">
              <a:latin typeface="Calibri"/>
              <a:cs typeface="Calibri"/>
            </a:endParaRPr>
          </a:p>
        </p:txBody>
      </p:sp>
      <p:sp>
        <p:nvSpPr>
          <p:cNvPr id="114" name="object 114"/>
          <p:cNvSpPr txBox="1">
            <a:spLocks noGrp="1"/>
          </p:cNvSpPr>
          <p:nvPr>
            <p:ph type="title"/>
          </p:nvPr>
        </p:nvSpPr>
        <p:spPr>
          <a:xfrm>
            <a:off x="813815" y="81225"/>
            <a:ext cx="10515600" cy="443809"/>
          </a:xfrm>
          <a:prstGeom prst="rect">
            <a:avLst/>
          </a:prstGeom>
        </p:spPr>
        <p:txBody>
          <a:bodyPr vert="horz" wrap="square" lIns="0" tIns="109051" rIns="0" bIns="0" rtlCol="0" anchor="ctr">
            <a:noAutofit/>
          </a:bodyPr>
          <a:lstStyle/>
          <a:p>
            <a:pPr marL="18415">
              <a:lnSpc>
                <a:spcPct val="100000"/>
              </a:lnSpc>
            </a:pPr>
            <a:r>
              <a:rPr sz="3200" b="1" spc="-25" dirty="0">
                <a:latin typeface="Arial"/>
                <a:cs typeface="Arial"/>
              </a:rPr>
              <a:t>P</a:t>
            </a:r>
            <a:r>
              <a:rPr sz="3200" b="1" spc="-20" dirty="0">
                <a:latin typeface="Arial"/>
                <a:cs typeface="Arial"/>
              </a:rPr>
              <a:t>rojects</a:t>
            </a:r>
            <a:r>
              <a:rPr sz="3200" b="1" spc="-5" dirty="0">
                <a:latin typeface="Arial"/>
                <a:cs typeface="Arial"/>
              </a:rPr>
              <a:t> </a:t>
            </a:r>
            <a:r>
              <a:rPr sz="3200" b="1" spc="-20" dirty="0">
                <a:latin typeface="Arial"/>
                <a:cs typeface="Arial"/>
              </a:rPr>
              <a:t>by</a:t>
            </a:r>
            <a:r>
              <a:rPr sz="3200" b="1" spc="-15" dirty="0">
                <a:latin typeface="Arial"/>
                <a:cs typeface="Arial"/>
              </a:rPr>
              <a:t> </a:t>
            </a:r>
            <a:r>
              <a:rPr sz="3200" b="1" spc="-260" dirty="0">
                <a:latin typeface="Arial"/>
                <a:cs typeface="Arial"/>
              </a:rPr>
              <a:t>T</a:t>
            </a:r>
            <a:r>
              <a:rPr sz="3200" b="1" spc="-25" dirty="0">
                <a:latin typeface="Arial"/>
                <a:cs typeface="Arial"/>
              </a:rPr>
              <a:t>y</a:t>
            </a:r>
            <a:r>
              <a:rPr sz="3200" b="1" spc="-20" dirty="0">
                <a:latin typeface="Arial"/>
                <a:cs typeface="Arial"/>
              </a:rPr>
              <a:t>pe </a:t>
            </a:r>
            <a:r>
              <a:rPr sz="3200" b="1" spc="-25" dirty="0">
                <a:latin typeface="Arial"/>
                <a:cs typeface="Arial"/>
              </a:rPr>
              <a:t>a</a:t>
            </a:r>
            <a:r>
              <a:rPr sz="3200" b="1" spc="-20" dirty="0">
                <a:latin typeface="Arial"/>
                <a:cs typeface="Arial"/>
              </a:rPr>
              <a:t>nd</a:t>
            </a:r>
            <a:r>
              <a:rPr sz="3200" b="1" spc="-15" dirty="0">
                <a:latin typeface="Arial"/>
                <a:cs typeface="Arial"/>
              </a:rPr>
              <a:t> </a:t>
            </a:r>
            <a:r>
              <a:rPr sz="3200" b="1" spc="-25" dirty="0">
                <a:latin typeface="Arial"/>
                <a:cs typeface="Arial"/>
              </a:rPr>
              <a:t>RDC</a:t>
            </a:r>
            <a:r>
              <a:rPr sz="3200" b="1" spc="-114" dirty="0">
                <a:latin typeface="Arial"/>
                <a:cs typeface="Arial"/>
              </a:rPr>
              <a:t> </a:t>
            </a:r>
            <a:r>
              <a:rPr sz="3200" b="1" spc="-25" dirty="0">
                <a:latin typeface="Arial"/>
                <a:cs typeface="Arial"/>
              </a:rPr>
              <a:t>Augus</a:t>
            </a:r>
            <a:r>
              <a:rPr sz="3200" b="1" spc="-15" dirty="0">
                <a:latin typeface="Arial"/>
                <a:cs typeface="Arial"/>
              </a:rPr>
              <a:t>t</a:t>
            </a:r>
            <a:r>
              <a:rPr sz="3200" b="1" spc="-25" dirty="0">
                <a:latin typeface="Arial"/>
                <a:cs typeface="Arial"/>
              </a:rPr>
              <a:t> 2018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3836671" y="1519446"/>
            <a:ext cx="329945" cy="70865"/>
          </a:xfrm>
          <a:custGeom>
            <a:avLst/>
            <a:gdLst/>
            <a:ahLst/>
            <a:cxnLst/>
            <a:rect l="l" t="t" r="r" b="b"/>
            <a:pathLst>
              <a:path w="329945" h="70865">
                <a:moveTo>
                  <a:pt x="329945" y="0"/>
                </a:moveTo>
                <a:lnTo>
                  <a:pt x="0" y="0"/>
                </a:lnTo>
                <a:lnTo>
                  <a:pt x="0" y="70865"/>
                </a:lnTo>
                <a:lnTo>
                  <a:pt x="329945" y="70865"/>
                </a:lnTo>
                <a:lnTo>
                  <a:pt x="329945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5980176" y="1341901"/>
            <a:ext cx="989838" cy="70865"/>
          </a:xfrm>
          <a:custGeom>
            <a:avLst/>
            <a:gdLst/>
            <a:ahLst/>
            <a:cxnLst/>
            <a:rect l="l" t="t" r="r" b="b"/>
            <a:pathLst>
              <a:path w="989838" h="70865">
                <a:moveTo>
                  <a:pt x="989838" y="0"/>
                </a:moveTo>
                <a:lnTo>
                  <a:pt x="0" y="0"/>
                </a:lnTo>
                <a:lnTo>
                  <a:pt x="0" y="70865"/>
                </a:lnTo>
                <a:lnTo>
                  <a:pt x="989838" y="70865"/>
                </a:lnTo>
                <a:lnTo>
                  <a:pt x="989838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6310122" y="986809"/>
            <a:ext cx="1154429" cy="71627"/>
          </a:xfrm>
          <a:custGeom>
            <a:avLst/>
            <a:gdLst/>
            <a:ahLst/>
            <a:cxnLst/>
            <a:rect l="l" t="t" r="r" b="b"/>
            <a:pathLst>
              <a:path w="1154429" h="71627">
                <a:moveTo>
                  <a:pt x="1154429" y="0"/>
                </a:moveTo>
                <a:lnTo>
                  <a:pt x="0" y="0"/>
                </a:lnTo>
                <a:lnTo>
                  <a:pt x="0" y="71627"/>
                </a:lnTo>
                <a:lnTo>
                  <a:pt x="1154429" y="71627"/>
                </a:lnTo>
                <a:lnTo>
                  <a:pt x="1154429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506342" y="933849"/>
            <a:ext cx="0" cy="4965954"/>
          </a:xfrm>
          <a:custGeom>
            <a:avLst/>
            <a:gdLst/>
            <a:ahLst/>
            <a:cxnLst/>
            <a:rect l="l" t="t" r="r" b="b"/>
            <a:pathLst>
              <a:path h="4965954">
                <a:moveTo>
                  <a:pt x="0" y="4965954"/>
                </a:moveTo>
                <a:lnTo>
                  <a:pt x="0" y="0"/>
                </a:lnTo>
              </a:path>
            </a:pathLst>
          </a:custGeom>
          <a:ln w="9906">
            <a:solidFill>
              <a:srgbClr val="DADAD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" name="object 119"/>
          <p:cNvSpPr txBox="1"/>
          <p:nvPr/>
        </p:nvSpPr>
        <p:spPr>
          <a:xfrm>
            <a:off x="3458469" y="5981892"/>
            <a:ext cx="96520" cy="1873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4283152" y="5981892"/>
            <a:ext cx="96520" cy="1873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5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5072417" y="5981892"/>
            <a:ext cx="167640" cy="1873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10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9195835" y="5981892"/>
            <a:ext cx="167640" cy="1873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35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10020518" y="5981892"/>
            <a:ext cx="167640" cy="1873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40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5388864" y="6325380"/>
            <a:ext cx="76962" cy="76961"/>
          </a:xfrm>
          <a:custGeom>
            <a:avLst/>
            <a:gdLst/>
            <a:ahLst/>
            <a:cxnLst/>
            <a:rect l="l" t="t" r="r" b="b"/>
            <a:pathLst>
              <a:path w="76962" h="76961">
                <a:moveTo>
                  <a:pt x="0" y="0"/>
                </a:moveTo>
                <a:lnTo>
                  <a:pt x="76962" y="0"/>
                </a:lnTo>
                <a:lnTo>
                  <a:pt x="76962" y="76962"/>
                </a:lnTo>
                <a:lnTo>
                  <a:pt x="0" y="76962"/>
                </a:lnTo>
                <a:lnTo>
                  <a:pt x="0" y="0"/>
                </a:lnTo>
                <a:close/>
              </a:path>
            </a:pathLst>
          </a:custGeom>
          <a:solidFill>
            <a:srgbClr val="F7964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6071615" y="6325380"/>
            <a:ext cx="76962" cy="76961"/>
          </a:xfrm>
          <a:custGeom>
            <a:avLst/>
            <a:gdLst/>
            <a:ahLst/>
            <a:cxnLst/>
            <a:rect l="l" t="t" r="r" b="b"/>
            <a:pathLst>
              <a:path w="76962" h="76961">
                <a:moveTo>
                  <a:pt x="0" y="0"/>
                </a:moveTo>
                <a:lnTo>
                  <a:pt x="76962" y="0"/>
                </a:lnTo>
                <a:lnTo>
                  <a:pt x="76962" y="76962"/>
                </a:lnTo>
                <a:lnTo>
                  <a:pt x="0" y="76962"/>
                </a:lnTo>
                <a:lnTo>
                  <a:pt x="0" y="0"/>
                </a:lnTo>
                <a:close/>
              </a:path>
            </a:pathLst>
          </a:custGeom>
          <a:solidFill>
            <a:srgbClr val="4BACC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6502146" y="6325380"/>
            <a:ext cx="76962" cy="76961"/>
          </a:xfrm>
          <a:custGeom>
            <a:avLst/>
            <a:gdLst/>
            <a:ahLst/>
            <a:cxnLst/>
            <a:rect l="l" t="t" r="r" b="b"/>
            <a:pathLst>
              <a:path w="76962" h="76961">
                <a:moveTo>
                  <a:pt x="0" y="0"/>
                </a:moveTo>
                <a:lnTo>
                  <a:pt x="76962" y="0"/>
                </a:lnTo>
                <a:lnTo>
                  <a:pt x="76962" y="76962"/>
                </a:lnTo>
                <a:lnTo>
                  <a:pt x="0" y="76962"/>
                </a:lnTo>
                <a:lnTo>
                  <a:pt x="0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" name="object 127"/>
          <p:cNvSpPr txBox="1"/>
          <p:nvPr/>
        </p:nvSpPr>
        <p:spPr>
          <a:xfrm>
            <a:off x="6599650" y="5981891"/>
            <a:ext cx="474980" cy="469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63500" algn="ctr"/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20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900"/>
              </a:lnSpc>
              <a:spcBef>
                <a:spcPts val="5"/>
              </a:spcBef>
            </a:pPr>
            <a:endParaRPr sz="900"/>
          </a:p>
          <a:p>
            <a:pPr algn="ctr"/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HEAL</a:t>
            </a:r>
            <a:r>
              <a:rPr sz="1100" spc="-15" dirty="0">
                <a:solidFill>
                  <a:srgbClr val="595958"/>
                </a:solidFill>
                <a:latin typeface="Calibri"/>
                <a:cs typeface="Calibri"/>
              </a:rPr>
              <a:t>T</a:t>
            </a:r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7546468" y="5981892"/>
            <a:ext cx="167640" cy="1873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25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8371151" y="5981892"/>
            <a:ext cx="167640" cy="1873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r>
              <a:rPr sz="1100" spc="-10" dirty="0">
                <a:solidFill>
                  <a:srgbClr val="595958"/>
                </a:solidFill>
                <a:latin typeface="Calibri"/>
                <a:cs typeface="Calibri"/>
              </a:rPr>
              <a:t>30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2154356" y="910150"/>
            <a:ext cx="1242060" cy="49853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708660" marR="12700" indent="53340" algn="r">
              <a:lnSpc>
                <a:spcPct val="110800"/>
              </a:lnSpc>
            </a:pP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Tr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i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an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gl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e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 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A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us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t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i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n 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T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e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xas 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M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ar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yland 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S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u</a:t>
            </a:r>
            <a:r>
              <a:rPr sz="1050" spc="5" dirty="0">
                <a:solidFill>
                  <a:srgbClr val="595958"/>
                </a:solidFill>
                <a:latin typeface="Calibri"/>
                <a:cs typeface="Calibri"/>
              </a:rPr>
              <a:t>i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t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l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and</a:t>
            </a:r>
            <a:endParaRPr sz="1050" dirty="0">
              <a:latin typeface="Calibri"/>
              <a:cs typeface="Calibri"/>
            </a:endParaRPr>
          </a:p>
          <a:p>
            <a:pPr marL="418465" marR="12700" indent="-74295" algn="r">
              <a:lnSpc>
                <a:spcPct val="110800"/>
              </a:lnSpc>
            </a:pP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R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ocky 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M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o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u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n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tain 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P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h</a:t>
            </a:r>
            <a:r>
              <a:rPr sz="1050" spc="5" dirty="0">
                <a:solidFill>
                  <a:srgbClr val="595958"/>
                </a:solidFill>
                <a:latin typeface="Calibri"/>
                <a:cs typeface="Calibri"/>
              </a:rPr>
              <a:t>i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l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d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el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ph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i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 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P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e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n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ns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y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l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v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ania 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N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o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rth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we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st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 New 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York, Y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l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e</a:t>
            </a:r>
            <a:endParaRPr sz="1050" dirty="0">
              <a:latin typeface="Calibri"/>
              <a:cs typeface="Calibri"/>
            </a:endParaRPr>
          </a:p>
          <a:p>
            <a:pPr marL="264795" marR="12700" indent="-6350" algn="r">
              <a:lnSpc>
                <a:spcPct val="110800"/>
              </a:lnSpc>
            </a:pP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New 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York, C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orn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e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ll 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New 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Yo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r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k, 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B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aruch</a:t>
            </a:r>
            <a:endParaRPr sz="1050" dirty="0">
              <a:latin typeface="Calibri"/>
              <a:cs typeface="Calibri"/>
            </a:endParaRPr>
          </a:p>
          <a:p>
            <a:pPr marL="551180" marR="12700" indent="125730" algn="r">
              <a:lnSpc>
                <a:spcPct val="110800"/>
              </a:lnSpc>
            </a:pP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W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isco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n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s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i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n 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Mi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n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n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e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sota 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M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ichi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g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an 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M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is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s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o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u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ri 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Ken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t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u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cky Kans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as 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City 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G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eor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ge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to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w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n</a:t>
            </a:r>
            <a:endParaRPr sz="1050" dirty="0">
              <a:latin typeface="Calibri"/>
              <a:cs typeface="Calibri"/>
            </a:endParaRPr>
          </a:p>
          <a:p>
            <a:pPr marL="12700" marR="12700" indent="760095" algn="r">
              <a:lnSpc>
                <a:spcPct val="110800"/>
              </a:lnSpc>
            </a:pP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C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hica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go C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e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n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tral 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P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lai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n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s 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C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ali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fo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r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n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i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, 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I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rv</a:t>
            </a:r>
            <a:r>
              <a:rPr sz="1050" spc="5" dirty="0">
                <a:solidFill>
                  <a:srgbClr val="595958"/>
                </a:solidFill>
                <a:latin typeface="Calibri"/>
                <a:cs typeface="Calibri"/>
              </a:rPr>
              <a:t>i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n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e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 C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l</a:t>
            </a:r>
            <a:r>
              <a:rPr sz="1050" spc="5" dirty="0">
                <a:solidFill>
                  <a:srgbClr val="595958"/>
                </a:solidFill>
                <a:latin typeface="Calibri"/>
                <a:cs typeface="Calibri"/>
              </a:rPr>
              <a:t>i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fo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r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n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i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, 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U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SC C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ali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fo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rnia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, 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L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o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s 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A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n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g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e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l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e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s 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C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l</a:t>
            </a:r>
            <a:r>
              <a:rPr sz="1050" spc="5" dirty="0">
                <a:solidFill>
                  <a:srgbClr val="595958"/>
                </a:solidFill>
                <a:latin typeface="Calibri"/>
                <a:cs typeface="Calibri"/>
              </a:rPr>
              <a:t>i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fo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r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n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i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, 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S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t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anf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o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r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d 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C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ali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fo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r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nia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, 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B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e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r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k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e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ley</a:t>
            </a:r>
            <a:endParaRPr sz="1050" dirty="0">
              <a:latin typeface="Calibri"/>
              <a:cs typeface="Calibri"/>
            </a:endParaRPr>
          </a:p>
          <a:p>
            <a:pPr marL="803275" marR="42545" indent="14604" algn="r">
              <a:lnSpc>
                <a:spcPct val="110800"/>
              </a:lnSpc>
            </a:pP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B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o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s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t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on </a:t>
            </a:r>
            <a:r>
              <a:rPr sz="1050" spc="-15" dirty="0">
                <a:solidFill>
                  <a:srgbClr val="595958"/>
                </a:solidFill>
                <a:latin typeface="Calibri"/>
                <a:cs typeface="Calibri"/>
              </a:rPr>
              <a:t>A</a:t>
            </a:r>
            <a:r>
              <a:rPr sz="1050" spc="-5" dirty="0">
                <a:solidFill>
                  <a:srgbClr val="595958"/>
                </a:solidFill>
                <a:latin typeface="Calibri"/>
                <a:cs typeface="Calibri"/>
              </a:rPr>
              <a:t>tl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an</a:t>
            </a:r>
            <a:r>
              <a:rPr sz="1050" spc="-10" dirty="0">
                <a:solidFill>
                  <a:srgbClr val="595958"/>
                </a:solidFill>
                <a:latin typeface="Calibri"/>
                <a:cs typeface="Calibri"/>
              </a:rPr>
              <a:t>t</a:t>
            </a:r>
            <a:r>
              <a:rPr sz="1050" dirty="0">
                <a:solidFill>
                  <a:srgbClr val="595958"/>
                </a:solidFill>
                <a:latin typeface="Calibri"/>
                <a:cs typeface="Calibri"/>
              </a:rPr>
              <a:t>a</a:t>
            </a:r>
            <a:endParaRPr sz="105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140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9509" rIns="0" bIns="0" rtlCol="0" anchor="ctr">
            <a:noAutofit/>
          </a:bodyPr>
          <a:lstStyle/>
          <a:p>
            <a:pPr marL="607060">
              <a:lnSpc>
                <a:spcPct val="100000"/>
              </a:lnSpc>
            </a:pPr>
            <a:r>
              <a:rPr b="1" spc="-40" dirty="0">
                <a:latin typeface="Arial"/>
                <a:cs typeface="Arial"/>
              </a:rPr>
              <a:t>A</a:t>
            </a:r>
            <a:r>
              <a:rPr b="1" spc="-15" dirty="0">
                <a:latin typeface="Arial"/>
                <a:cs typeface="Arial"/>
              </a:rPr>
              <a:t>ll</a:t>
            </a:r>
            <a:r>
              <a:rPr b="1" spc="-165" dirty="0">
                <a:latin typeface="Arial"/>
                <a:cs typeface="Arial"/>
              </a:rPr>
              <a:t> </a:t>
            </a:r>
            <a:r>
              <a:rPr b="1" spc="-40" dirty="0">
                <a:latin typeface="Arial"/>
                <a:cs typeface="Arial"/>
              </a:rPr>
              <a:t>A</a:t>
            </a:r>
            <a:r>
              <a:rPr b="1" spc="-25" dirty="0">
                <a:latin typeface="Arial"/>
                <a:cs typeface="Arial"/>
              </a:rPr>
              <a:t>c</a:t>
            </a:r>
            <a:r>
              <a:rPr b="1" spc="-20" dirty="0">
                <a:latin typeface="Arial"/>
                <a:cs typeface="Arial"/>
              </a:rPr>
              <a:t>t</a:t>
            </a:r>
            <a:r>
              <a:rPr b="1" spc="-25" dirty="0">
                <a:latin typeface="Arial"/>
                <a:cs typeface="Arial"/>
              </a:rPr>
              <a:t>ive</a:t>
            </a:r>
            <a:r>
              <a:rPr b="1" spc="15" dirty="0">
                <a:latin typeface="Arial"/>
                <a:cs typeface="Arial"/>
              </a:rPr>
              <a:t> </a:t>
            </a:r>
            <a:r>
              <a:rPr b="1" spc="-30" dirty="0">
                <a:latin typeface="Arial"/>
                <a:cs typeface="Arial"/>
              </a:rPr>
              <a:t>P</a:t>
            </a:r>
            <a:r>
              <a:rPr b="1" spc="-25" dirty="0">
                <a:latin typeface="Arial"/>
                <a:cs typeface="Arial"/>
              </a:rPr>
              <a:t>rojec</a:t>
            </a:r>
            <a:r>
              <a:rPr b="1" spc="-20" dirty="0">
                <a:latin typeface="Arial"/>
                <a:cs typeface="Arial"/>
              </a:rPr>
              <a:t>t</a:t>
            </a:r>
            <a:r>
              <a:rPr b="1" spc="-25" dirty="0">
                <a:latin typeface="Arial"/>
                <a:cs typeface="Arial"/>
              </a:rPr>
              <a:t>s</a:t>
            </a:r>
            <a:r>
              <a:rPr b="1" spc="15" dirty="0">
                <a:latin typeface="Arial"/>
                <a:cs typeface="Arial"/>
              </a:rPr>
              <a:t> </a:t>
            </a:r>
            <a:r>
              <a:rPr b="1" spc="-25" dirty="0">
                <a:latin typeface="Arial"/>
                <a:cs typeface="Arial"/>
              </a:rPr>
              <a:t>2018</a:t>
            </a:r>
            <a:endParaRPr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97299" y="4921261"/>
            <a:ext cx="2527300" cy="8413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/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Not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e: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Gr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aph</a:t>
            </a:r>
            <a:r>
              <a:rPr sz="900" spc="-2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ud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es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l p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oje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s.</a:t>
            </a:r>
            <a:r>
              <a:rPr sz="900" spc="-2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No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d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ize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and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olor p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nal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o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h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al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numb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er 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f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oje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s.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h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ck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ess and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olor a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nal</a:t>
            </a:r>
            <a:r>
              <a:rPr sz="900" spc="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 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h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 number 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f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oll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a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ns</a:t>
            </a:r>
            <a:r>
              <a:rPr sz="900" spc="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w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een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given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pa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ir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f FS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RD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Cs.</a:t>
            </a:r>
            <a:r>
              <a:rPr sz="900" spc="-2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Does not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d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sp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lay</a:t>
            </a:r>
            <a:r>
              <a:rPr sz="900" spc="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es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w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h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2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or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f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w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er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oll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a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ns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be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w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een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des.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48000" y="1652778"/>
            <a:ext cx="6096000" cy="44584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4294967295"/>
          </p:nvPr>
        </p:nvSpPr>
        <p:spPr>
          <a:xfrm>
            <a:off x="5958423" y="6387591"/>
            <a:ext cx="282600" cy="2984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3185"/>
            <a:fld id="{81D60167-4931-47E6-BA6A-407CBD079E47}" type="slidenum">
              <a:rPr b="1" spc="-10" dirty="0">
                <a:solidFill>
                  <a:srgbClr val="808080"/>
                </a:solidFill>
                <a:latin typeface="Calibri"/>
                <a:cs typeface="Calibri"/>
              </a:rPr>
              <a:pPr marL="83185"/>
              <a:t>21</a:t>
            </a:fld>
            <a:endParaRPr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17286" y="6387590"/>
            <a:ext cx="841776" cy="4704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2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04337" rIns="0" bIns="0" rtlCol="0" anchor="ctr">
            <a:noAutofit/>
          </a:bodyPr>
          <a:lstStyle/>
          <a:p>
            <a:pPr marL="751205">
              <a:lnSpc>
                <a:spcPct val="100000"/>
              </a:lnSpc>
            </a:pPr>
            <a:r>
              <a:rPr b="1" spc="-30" dirty="0">
                <a:latin typeface="Arial"/>
                <a:cs typeface="Arial"/>
              </a:rPr>
              <a:t>Ex</a:t>
            </a:r>
            <a:r>
              <a:rPr b="1" spc="-20" dirty="0">
                <a:latin typeface="Arial"/>
                <a:cs typeface="Arial"/>
              </a:rPr>
              <a:t>t</a:t>
            </a:r>
            <a:r>
              <a:rPr b="1" spc="-25" dirty="0">
                <a:latin typeface="Arial"/>
                <a:cs typeface="Arial"/>
              </a:rPr>
              <a:t>ernal</a:t>
            </a:r>
            <a:r>
              <a:rPr b="1" spc="10" dirty="0">
                <a:latin typeface="Arial"/>
                <a:cs typeface="Arial"/>
              </a:rPr>
              <a:t> </a:t>
            </a:r>
            <a:r>
              <a:rPr b="1" spc="-30" dirty="0">
                <a:latin typeface="Arial"/>
                <a:cs typeface="Arial"/>
              </a:rPr>
              <a:t>P</a:t>
            </a:r>
            <a:r>
              <a:rPr b="1" spc="-25" dirty="0">
                <a:latin typeface="Arial"/>
                <a:cs typeface="Arial"/>
              </a:rPr>
              <a:t>rojec</a:t>
            </a:r>
            <a:r>
              <a:rPr b="1" spc="-20" dirty="0">
                <a:latin typeface="Arial"/>
                <a:cs typeface="Arial"/>
              </a:rPr>
              <a:t>t</a:t>
            </a:r>
            <a:r>
              <a:rPr b="1" spc="-25" dirty="0">
                <a:latin typeface="Arial"/>
                <a:cs typeface="Arial"/>
              </a:rPr>
              <a:t>s</a:t>
            </a:r>
            <a:r>
              <a:rPr b="1" spc="15" dirty="0">
                <a:latin typeface="Arial"/>
                <a:cs typeface="Arial"/>
              </a:rPr>
              <a:t> </a:t>
            </a:r>
            <a:r>
              <a:rPr b="1" spc="-25" dirty="0">
                <a:latin typeface="Arial"/>
                <a:cs typeface="Arial"/>
              </a:rPr>
              <a:t>2018</a:t>
            </a:r>
            <a:endParaRPr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060691" y="4941562"/>
            <a:ext cx="2430145" cy="8413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/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Not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e: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Gr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aph</a:t>
            </a:r>
            <a:r>
              <a:rPr sz="900" spc="-2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ud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es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ex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nal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oje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s.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No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d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ize and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olor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nal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o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h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numb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er 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f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 ex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nal p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oje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s.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h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ck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ess and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olor a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nal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o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h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numb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er 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f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 ex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nal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oll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a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ns</a:t>
            </a:r>
            <a:r>
              <a:rPr sz="900" spc="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w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given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pa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ir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f FS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RD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Cs.</a:t>
            </a:r>
            <a:r>
              <a:rPr sz="900" spc="-2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Does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ot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d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sp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lay</a:t>
            </a:r>
            <a:r>
              <a:rPr sz="900" spc="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es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w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h a s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gle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oll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a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w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een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d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es.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237739" y="1527048"/>
            <a:ext cx="5716523" cy="41818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447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8435" rIns="0" bIns="0" rtlCol="0" anchor="ctr">
            <a:noAutofit/>
          </a:bodyPr>
          <a:lstStyle/>
          <a:p>
            <a:pPr marL="911860">
              <a:lnSpc>
                <a:spcPct val="100000"/>
              </a:lnSpc>
            </a:pPr>
            <a:r>
              <a:rPr b="1" spc="-20" dirty="0">
                <a:latin typeface="Arial"/>
                <a:cs typeface="Arial"/>
              </a:rPr>
              <a:t>Int</a:t>
            </a:r>
            <a:r>
              <a:rPr b="1" spc="-25" dirty="0">
                <a:latin typeface="Arial"/>
                <a:cs typeface="Arial"/>
              </a:rPr>
              <a:t>ernal</a:t>
            </a:r>
            <a:r>
              <a:rPr b="1" spc="5" dirty="0">
                <a:latin typeface="Arial"/>
                <a:cs typeface="Arial"/>
              </a:rPr>
              <a:t> </a:t>
            </a:r>
            <a:r>
              <a:rPr b="1" spc="-30" dirty="0">
                <a:latin typeface="Arial"/>
                <a:cs typeface="Arial"/>
              </a:rPr>
              <a:t>P</a:t>
            </a:r>
            <a:r>
              <a:rPr b="1" spc="-25" dirty="0">
                <a:latin typeface="Arial"/>
                <a:cs typeface="Arial"/>
              </a:rPr>
              <a:t>rojec</a:t>
            </a:r>
            <a:r>
              <a:rPr b="1" spc="-20" dirty="0">
                <a:latin typeface="Arial"/>
                <a:cs typeface="Arial"/>
              </a:rPr>
              <a:t>t</a:t>
            </a:r>
            <a:r>
              <a:rPr b="1" spc="-25" dirty="0">
                <a:latin typeface="Arial"/>
                <a:cs typeface="Arial"/>
              </a:rPr>
              <a:t>s</a:t>
            </a:r>
            <a:r>
              <a:rPr b="1" spc="15" dirty="0">
                <a:latin typeface="Arial"/>
                <a:cs typeface="Arial"/>
              </a:rPr>
              <a:t> </a:t>
            </a:r>
            <a:r>
              <a:rPr b="1" spc="-25" dirty="0">
                <a:latin typeface="Arial"/>
                <a:cs typeface="Arial"/>
              </a:rPr>
              <a:t>2018</a:t>
            </a:r>
            <a:endParaRPr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060691" y="4958548"/>
            <a:ext cx="2512695" cy="8413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/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Not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e: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Gr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aph</a:t>
            </a:r>
            <a:r>
              <a:rPr sz="900" spc="-2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ud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es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nal p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oje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s.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No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d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ize and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olor p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nal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 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h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 number 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f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 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nal p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oje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s.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h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ck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ess and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olor a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nal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o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h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 number 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f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 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nal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oll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a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ns</a:t>
            </a:r>
            <a:r>
              <a:rPr sz="900" spc="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w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een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 given pair 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f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FS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RD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Cs.</a:t>
            </a:r>
            <a:r>
              <a:rPr sz="900" spc="-2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Does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ot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d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sp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lay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es</a:t>
            </a:r>
            <a:r>
              <a:rPr sz="900" spc="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w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h a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gle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oll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a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w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een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d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es.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147823" y="1475995"/>
            <a:ext cx="5910833" cy="43235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971124" y="6387591"/>
            <a:ext cx="257175" cy="2984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/>
            <a:endParaRPr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582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8678" rIns="0" bIns="0" rtlCol="0" anchor="ctr">
            <a:noAutofit/>
          </a:bodyPr>
          <a:lstStyle/>
          <a:p>
            <a:pPr marL="1059815">
              <a:lnSpc>
                <a:spcPct val="100000"/>
              </a:lnSpc>
            </a:pPr>
            <a:r>
              <a:rPr b="1" spc="-40" dirty="0">
                <a:latin typeface="Arial"/>
                <a:cs typeface="Arial"/>
              </a:rPr>
              <a:t>H</a:t>
            </a:r>
            <a:r>
              <a:rPr b="1" spc="-25" dirty="0">
                <a:latin typeface="Arial"/>
                <a:cs typeface="Arial"/>
              </a:rPr>
              <a:t>eal</a:t>
            </a:r>
            <a:r>
              <a:rPr b="1" spc="-20" dirty="0">
                <a:latin typeface="Arial"/>
                <a:cs typeface="Arial"/>
              </a:rPr>
              <a:t>t</a:t>
            </a:r>
            <a:r>
              <a:rPr b="1" spc="-30" dirty="0">
                <a:latin typeface="Arial"/>
                <a:cs typeface="Arial"/>
              </a:rPr>
              <a:t>h</a:t>
            </a:r>
            <a:r>
              <a:rPr b="1" spc="5" dirty="0">
                <a:latin typeface="Arial"/>
                <a:cs typeface="Arial"/>
              </a:rPr>
              <a:t> </a:t>
            </a:r>
            <a:r>
              <a:rPr b="1" spc="-30" dirty="0">
                <a:latin typeface="Arial"/>
                <a:cs typeface="Arial"/>
              </a:rPr>
              <a:t>P</a:t>
            </a:r>
            <a:r>
              <a:rPr b="1" spc="-25" dirty="0">
                <a:latin typeface="Arial"/>
                <a:cs typeface="Arial"/>
              </a:rPr>
              <a:t>rojec</a:t>
            </a:r>
            <a:r>
              <a:rPr b="1" spc="-20" dirty="0">
                <a:latin typeface="Arial"/>
                <a:cs typeface="Arial"/>
              </a:rPr>
              <a:t>t</a:t>
            </a:r>
            <a:r>
              <a:rPr b="1" spc="-25" dirty="0">
                <a:latin typeface="Arial"/>
                <a:cs typeface="Arial"/>
              </a:rPr>
              <a:t>s</a:t>
            </a:r>
            <a:r>
              <a:rPr b="1" spc="15" dirty="0">
                <a:latin typeface="Arial"/>
                <a:cs typeface="Arial"/>
              </a:rPr>
              <a:t> </a:t>
            </a:r>
            <a:r>
              <a:rPr b="1" spc="-25" dirty="0">
                <a:latin typeface="Arial"/>
                <a:cs typeface="Arial"/>
              </a:rPr>
              <a:t>2018</a:t>
            </a:r>
            <a:endParaRPr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35063" y="5018999"/>
            <a:ext cx="2391410" cy="7042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/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Not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e: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Gr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aph</a:t>
            </a:r>
            <a:r>
              <a:rPr sz="900" spc="-2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ud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es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NC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H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oje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s.</a:t>
            </a:r>
            <a:r>
              <a:rPr sz="900" spc="-2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No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d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ize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and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olor p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nal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 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h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 number 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f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h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ed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NC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H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 p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oje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s.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h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ck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ess and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olor a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nal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o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h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numb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er 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f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NC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H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oll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a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ns</a:t>
            </a:r>
            <a:r>
              <a:rPr sz="900" spc="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15" dirty="0">
                <a:solidFill>
                  <a:srgbClr val="D99694"/>
                </a:solidFill>
                <a:latin typeface="Calibri"/>
                <a:cs typeface="Calibri"/>
              </a:rPr>
              <a:t>w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een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given</a:t>
            </a:r>
            <a:r>
              <a:rPr sz="900" spc="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pa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ir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f FS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RD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Cs.</a:t>
            </a:r>
            <a:r>
              <a:rPr sz="900" spc="-2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l</a:t>
            </a:r>
            <a:r>
              <a:rPr sz="900" spc="1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c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oll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ab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o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r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a</a:t>
            </a:r>
            <a:r>
              <a:rPr sz="900" spc="-10" dirty="0">
                <a:solidFill>
                  <a:srgbClr val="D99694"/>
                </a:solidFill>
                <a:latin typeface="Calibri"/>
                <a:cs typeface="Calibri"/>
              </a:rPr>
              <a:t>t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io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ns</a:t>
            </a:r>
            <a:r>
              <a:rPr sz="900" spc="5" dirty="0">
                <a:solidFill>
                  <a:srgbClr val="D99694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d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i</a:t>
            </a:r>
            <a:r>
              <a:rPr sz="900" dirty="0">
                <a:solidFill>
                  <a:srgbClr val="D99694"/>
                </a:solidFill>
                <a:latin typeface="Calibri"/>
                <a:cs typeface="Calibri"/>
              </a:rPr>
              <a:t>sp</a:t>
            </a:r>
            <a:r>
              <a:rPr sz="900" spc="-5" dirty="0">
                <a:solidFill>
                  <a:srgbClr val="D99694"/>
                </a:solidFill>
                <a:latin typeface="Calibri"/>
                <a:cs typeface="Calibri"/>
              </a:rPr>
              <a:t>layed.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264408" y="1515617"/>
            <a:ext cx="5753099" cy="42077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4294967295"/>
          </p:nvPr>
        </p:nvSpPr>
        <p:spPr>
          <a:xfrm>
            <a:off x="5958423" y="6387591"/>
            <a:ext cx="282600" cy="2984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/>
            <a:fld id="{81D60167-4931-47E6-BA6A-407CBD079E47}" type="slidenum">
              <a:rPr b="1" spc="-10" dirty="0">
                <a:solidFill>
                  <a:srgbClr val="808080"/>
                </a:solidFill>
                <a:latin typeface="Calibri"/>
                <a:cs typeface="Calibri"/>
              </a:rPr>
              <a:pPr marL="25400"/>
              <a:t>24</a:t>
            </a:fld>
            <a:endParaRPr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455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95000" y="0"/>
            <a:ext cx="10515600" cy="1528475"/>
          </a:xfrm>
          <a:prstGeom prst="rect">
            <a:avLst/>
          </a:prstGeom>
        </p:spPr>
        <p:txBody>
          <a:bodyPr vert="horz" wrap="square" lIns="0" tIns="252729" rIns="0" bIns="0" rtlCol="0" anchor="ctr">
            <a:noAutofit/>
          </a:bodyPr>
          <a:lstStyle/>
          <a:p>
            <a:pPr marL="951865">
              <a:lnSpc>
                <a:spcPct val="100000"/>
              </a:lnSpc>
            </a:pPr>
            <a:r>
              <a:rPr b="1" spc="-25" dirty="0">
                <a:latin typeface="Arial"/>
                <a:cs typeface="Arial"/>
              </a:rPr>
              <a:t>Special</a:t>
            </a:r>
            <a:r>
              <a:rPr b="1" spc="10" dirty="0">
                <a:latin typeface="Arial"/>
                <a:cs typeface="Arial"/>
              </a:rPr>
              <a:t> </a:t>
            </a:r>
            <a:r>
              <a:rPr b="1" spc="-30" dirty="0">
                <a:latin typeface="Arial"/>
                <a:cs typeface="Arial"/>
              </a:rPr>
              <a:t>Sworn</a:t>
            </a:r>
            <a:r>
              <a:rPr b="1" spc="10" dirty="0">
                <a:latin typeface="Arial"/>
                <a:cs typeface="Arial"/>
              </a:rPr>
              <a:t> </a:t>
            </a:r>
            <a:r>
              <a:rPr b="1" spc="-25" dirty="0">
                <a:latin typeface="Arial"/>
                <a:cs typeface="Arial"/>
              </a:rPr>
              <a:t>Status</a:t>
            </a:r>
            <a:endParaRPr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867406" y="1328929"/>
            <a:ext cx="6602996" cy="50994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404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68998" y="283033"/>
            <a:ext cx="10515600" cy="1325563"/>
          </a:xfrm>
          <a:prstGeom prst="rect">
            <a:avLst/>
          </a:prstGeom>
        </p:spPr>
        <p:txBody>
          <a:bodyPr vert="horz" wrap="square" lIns="0" tIns="53788" rIns="0" bIns="0" rtlCol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sz="3530" b="1" spc="-4" dirty="0">
                <a:latin typeface="Arial"/>
                <a:cs typeface="Arial"/>
              </a:rPr>
              <a:t>Censu</a:t>
            </a:r>
            <a:r>
              <a:rPr sz="3530" b="1" dirty="0">
                <a:latin typeface="Arial"/>
                <a:cs typeface="Arial"/>
              </a:rPr>
              <a:t>s</a:t>
            </a:r>
            <a:r>
              <a:rPr sz="3530" b="1" spc="-4" dirty="0">
                <a:latin typeface="Arial"/>
                <a:cs typeface="Arial"/>
              </a:rPr>
              <a:t> Revie</a:t>
            </a:r>
            <a:r>
              <a:rPr sz="3530" b="1" dirty="0">
                <a:latin typeface="Arial"/>
                <a:cs typeface="Arial"/>
              </a:rPr>
              <a:t>w</a:t>
            </a:r>
            <a:r>
              <a:rPr sz="3530" b="1" spc="-4" dirty="0">
                <a:latin typeface="Arial"/>
                <a:cs typeface="Arial"/>
              </a:rPr>
              <a:t> Durations</a:t>
            </a:r>
            <a:endParaRPr sz="353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2"/>
              </a:spcBef>
            </a:pPr>
            <a:r>
              <a:rPr sz="2824" b="1" spc="-22" dirty="0">
                <a:latin typeface="Arial"/>
                <a:cs typeface="Arial"/>
              </a:rPr>
              <a:t>2014-2018</a:t>
            </a:r>
            <a:endParaRPr sz="2824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022752" y="4675205"/>
            <a:ext cx="240702" cy="0"/>
          </a:xfrm>
          <a:custGeom>
            <a:avLst/>
            <a:gdLst/>
            <a:ahLst/>
            <a:cxnLst/>
            <a:rect l="l" t="t" r="r" b="b"/>
            <a:pathLst>
              <a:path w="272796">
                <a:moveTo>
                  <a:pt x="272796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" name="object 4"/>
          <p:cNvSpPr/>
          <p:nvPr/>
        </p:nvSpPr>
        <p:spPr>
          <a:xfrm>
            <a:off x="7764107" y="4675205"/>
            <a:ext cx="1038785" cy="0"/>
          </a:xfrm>
          <a:custGeom>
            <a:avLst/>
            <a:gdLst/>
            <a:ahLst/>
            <a:cxnLst/>
            <a:rect l="l" t="t" r="r" b="b"/>
            <a:pathLst>
              <a:path w="1177290">
                <a:moveTo>
                  <a:pt x="1177290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5" name="object 5"/>
          <p:cNvSpPr/>
          <p:nvPr/>
        </p:nvSpPr>
        <p:spPr>
          <a:xfrm>
            <a:off x="7485081" y="4675205"/>
            <a:ext cx="59839" cy="0"/>
          </a:xfrm>
          <a:custGeom>
            <a:avLst/>
            <a:gdLst/>
            <a:ahLst/>
            <a:cxnLst/>
            <a:rect l="l" t="t" r="r" b="b"/>
            <a:pathLst>
              <a:path w="67818">
                <a:moveTo>
                  <a:pt x="67818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6" name="object 6"/>
          <p:cNvSpPr/>
          <p:nvPr/>
        </p:nvSpPr>
        <p:spPr>
          <a:xfrm>
            <a:off x="7206054" y="4675205"/>
            <a:ext cx="59839" cy="0"/>
          </a:xfrm>
          <a:custGeom>
            <a:avLst/>
            <a:gdLst/>
            <a:ahLst/>
            <a:cxnLst/>
            <a:rect l="l" t="t" r="r" b="b"/>
            <a:pathLst>
              <a:path w="67818">
                <a:moveTo>
                  <a:pt x="67818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7" name="object 7"/>
          <p:cNvSpPr/>
          <p:nvPr/>
        </p:nvSpPr>
        <p:spPr>
          <a:xfrm>
            <a:off x="6505463" y="4675205"/>
            <a:ext cx="481404" cy="0"/>
          </a:xfrm>
          <a:custGeom>
            <a:avLst/>
            <a:gdLst/>
            <a:ahLst/>
            <a:cxnLst/>
            <a:rect l="l" t="t" r="r" b="b"/>
            <a:pathLst>
              <a:path w="545591">
                <a:moveTo>
                  <a:pt x="545591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8" name="object 8"/>
          <p:cNvSpPr/>
          <p:nvPr/>
        </p:nvSpPr>
        <p:spPr>
          <a:xfrm>
            <a:off x="5247490" y="4675205"/>
            <a:ext cx="1038785" cy="0"/>
          </a:xfrm>
          <a:custGeom>
            <a:avLst/>
            <a:gdLst/>
            <a:ahLst/>
            <a:cxnLst/>
            <a:rect l="l" t="t" r="r" b="b"/>
            <a:pathLst>
              <a:path w="1177290">
                <a:moveTo>
                  <a:pt x="1177290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9" name="object 9"/>
          <p:cNvSpPr/>
          <p:nvPr/>
        </p:nvSpPr>
        <p:spPr>
          <a:xfrm>
            <a:off x="4968464" y="4675205"/>
            <a:ext cx="59167" cy="0"/>
          </a:xfrm>
          <a:custGeom>
            <a:avLst/>
            <a:gdLst/>
            <a:ahLst/>
            <a:cxnLst/>
            <a:rect l="l" t="t" r="r" b="b"/>
            <a:pathLst>
              <a:path w="67056">
                <a:moveTo>
                  <a:pt x="67056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0" name="object 10"/>
          <p:cNvSpPr/>
          <p:nvPr/>
        </p:nvSpPr>
        <p:spPr>
          <a:xfrm>
            <a:off x="4689438" y="4675205"/>
            <a:ext cx="59167" cy="0"/>
          </a:xfrm>
          <a:custGeom>
            <a:avLst/>
            <a:gdLst/>
            <a:ahLst/>
            <a:cxnLst/>
            <a:rect l="l" t="t" r="r" b="b"/>
            <a:pathLst>
              <a:path w="67056">
                <a:moveTo>
                  <a:pt x="67056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1" name="object 11"/>
          <p:cNvSpPr/>
          <p:nvPr/>
        </p:nvSpPr>
        <p:spPr>
          <a:xfrm>
            <a:off x="3988846" y="4675205"/>
            <a:ext cx="480732" cy="0"/>
          </a:xfrm>
          <a:custGeom>
            <a:avLst/>
            <a:gdLst/>
            <a:ahLst/>
            <a:cxnLst/>
            <a:rect l="l" t="t" r="r" b="b"/>
            <a:pathLst>
              <a:path w="544830">
                <a:moveTo>
                  <a:pt x="544830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2" name="object 12"/>
          <p:cNvSpPr/>
          <p:nvPr/>
        </p:nvSpPr>
        <p:spPr>
          <a:xfrm>
            <a:off x="3709819" y="4675205"/>
            <a:ext cx="59167" cy="0"/>
          </a:xfrm>
          <a:custGeom>
            <a:avLst/>
            <a:gdLst/>
            <a:ahLst/>
            <a:cxnLst/>
            <a:rect l="l" t="t" r="r" b="b"/>
            <a:pathLst>
              <a:path w="67056">
                <a:moveTo>
                  <a:pt x="67056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3" name="object 13"/>
          <p:cNvSpPr/>
          <p:nvPr/>
        </p:nvSpPr>
        <p:spPr>
          <a:xfrm>
            <a:off x="3430793" y="4675205"/>
            <a:ext cx="59839" cy="0"/>
          </a:xfrm>
          <a:custGeom>
            <a:avLst/>
            <a:gdLst/>
            <a:ahLst/>
            <a:cxnLst/>
            <a:rect l="l" t="t" r="r" b="b"/>
            <a:pathLst>
              <a:path w="67818">
                <a:moveTo>
                  <a:pt x="67818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4" name="object 14"/>
          <p:cNvSpPr/>
          <p:nvPr/>
        </p:nvSpPr>
        <p:spPr>
          <a:xfrm>
            <a:off x="2970904" y="4675205"/>
            <a:ext cx="240701" cy="0"/>
          </a:xfrm>
          <a:custGeom>
            <a:avLst/>
            <a:gdLst/>
            <a:ahLst/>
            <a:cxnLst/>
            <a:rect l="l" t="t" r="r" b="b"/>
            <a:pathLst>
              <a:path w="272795">
                <a:moveTo>
                  <a:pt x="272795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5" name="object 15"/>
          <p:cNvSpPr/>
          <p:nvPr/>
        </p:nvSpPr>
        <p:spPr>
          <a:xfrm>
            <a:off x="7764107" y="4285913"/>
            <a:ext cx="1499347" cy="0"/>
          </a:xfrm>
          <a:custGeom>
            <a:avLst/>
            <a:gdLst/>
            <a:ahLst/>
            <a:cxnLst/>
            <a:rect l="l" t="t" r="r" b="b"/>
            <a:pathLst>
              <a:path w="1699260">
                <a:moveTo>
                  <a:pt x="1699260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6" name="object 16"/>
          <p:cNvSpPr/>
          <p:nvPr/>
        </p:nvSpPr>
        <p:spPr>
          <a:xfrm>
            <a:off x="6505463" y="4285913"/>
            <a:ext cx="1039458" cy="0"/>
          </a:xfrm>
          <a:custGeom>
            <a:avLst/>
            <a:gdLst/>
            <a:ahLst/>
            <a:cxnLst/>
            <a:rect l="l" t="t" r="r" b="b"/>
            <a:pathLst>
              <a:path w="1178052">
                <a:moveTo>
                  <a:pt x="1178052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7" name="object 17"/>
          <p:cNvSpPr/>
          <p:nvPr/>
        </p:nvSpPr>
        <p:spPr>
          <a:xfrm>
            <a:off x="5247490" y="4285913"/>
            <a:ext cx="1038785" cy="0"/>
          </a:xfrm>
          <a:custGeom>
            <a:avLst/>
            <a:gdLst/>
            <a:ahLst/>
            <a:cxnLst/>
            <a:rect l="l" t="t" r="r" b="b"/>
            <a:pathLst>
              <a:path w="1177290">
                <a:moveTo>
                  <a:pt x="1177290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8" name="object 18"/>
          <p:cNvSpPr/>
          <p:nvPr/>
        </p:nvSpPr>
        <p:spPr>
          <a:xfrm>
            <a:off x="3988847" y="4285913"/>
            <a:ext cx="1038784" cy="0"/>
          </a:xfrm>
          <a:custGeom>
            <a:avLst/>
            <a:gdLst/>
            <a:ahLst/>
            <a:cxnLst/>
            <a:rect l="l" t="t" r="r" b="b"/>
            <a:pathLst>
              <a:path w="1177289">
                <a:moveTo>
                  <a:pt x="1177289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9" name="object 19"/>
          <p:cNvSpPr/>
          <p:nvPr/>
        </p:nvSpPr>
        <p:spPr>
          <a:xfrm>
            <a:off x="2970904" y="4285913"/>
            <a:ext cx="798083" cy="0"/>
          </a:xfrm>
          <a:custGeom>
            <a:avLst/>
            <a:gdLst/>
            <a:ahLst/>
            <a:cxnLst/>
            <a:rect l="l" t="t" r="r" b="b"/>
            <a:pathLst>
              <a:path w="904494">
                <a:moveTo>
                  <a:pt x="904494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0" name="object 20"/>
          <p:cNvSpPr/>
          <p:nvPr/>
        </p:nvSpPr>
        <p:spPr>
          <a:xfrm>
            <a:off x="7764107" y="3895949"/>
            <a:ext cx="1499347" cy="0"/>
          </a:xfrm>
          <a:custGeom>
            <a:avLst/>
            <a:gdLst/>
            <a:ahLst/>
            <a:cxnLst/>
            <a:rect l="l" t="t" r="r" b="b"/>
            <a:pathLst>
              <a:path w="1699260">
                <a:moveTo>
                  <a:pt x="1699260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1" name="object 21"/>
          <p:cNvSpPr/>
          <p:nvPr/>
        </p:nvSpPr>
        <p:spPr>
          <a:xfrm>
            <a:off x="5247490" y="3895949"/>
            <a:ext cx="2297430" cy="0"/>
          </a:xfrm>
          <a:custGeom>
            <a:avLst/>
            <a:gdLst/>
            <a:ahLst/>
            <a:cxnLst/>
            <a:rect l="l" t="t" r="r" b="b"/>
            <a:pathLst>
              <a:path w="2603754">
                <a:moveTo>
                  <a:pt x="2603754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2" name="object 22"/>
          <p:cNvSpPr/>
          <p:nvPr/>
        </p:nvSpPr>
        <p:spPr>
          <a:xfrm>
            <a:off x="3988847" y="3895949"/>
            <a:ext cx="1038784" cy="0"/>
          </a:xfrm>
          <a:custGeom>
            <a:avLst/>
            <a:gdLst/>
            <a:ahLst/>
            <a:cxnLst/>
            <a:rect l="l" t="t" r="r" b="b"/>
            <a:pathLst>
              <a:path w="1177289">
                <a:moveTo>
                  <a:pt x="1177289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3" name="object 23"/>
          <p:cNvSpPr/>
          <p:nvPr/>
        </p:nvSpPr>
        <p:spPr>
          <a:xfrm>
            <a:off x="2970904" y="3895949"/>
            <a:ext cx="798083" cy="0"/>
          </a:xfrm>
          <a:custGeom>
            <a:avLst/>
            <a:gdLst/>
            <a:ahLst/>
            <a:cxnLst/>
            <a:rect l="l" t="t" r="r" b="b"/>
            <a:pathLst>
              <a:path w="904494">
                <a:moveTo>
                  <a:pt x="904494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4" name="object 24"/>
          <p:cNvSpPr/>
          <p:nvPr/>
        </p:nvSpPr>
        <p:spPr>
          <a:xfrm>
            <a:off x="5247490" y="3505984"/>
            <a:ext cx="4015964" cy="0"/>
          </a:xfrm>
          <a:custGeom>
            <a:avLst/>
            <a:gdLst/>
            <a:ahLst/>
            <a:cxnLst/>
            <a:rect l="l" t="t" r="r" b="b"/>
            <a:pathLst>
              <a:path w="4551426">
                <a:moveTo>
                  <a:pt x="4551426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5" name="object 25"/>
          <p:cNvSpPr/>
          <p:nvPr/>
        </p:nvSpPr>
        <p:spPr>
          <a:xfrm>
            <a:off x="3988847" y="3505984"/>
            <a:ext cx="1038784" cy="0"/>
          </a:xfrm>
          <a:custGeom>
            <a:avLst/>
            <a:gdLst/>
            <a:ahLst/>
            <a:cxnLst/>
            <a:rect l="l" t="t" r="r" b="b"/>
            <a:pathLst>
              <a:path w="1177289">
                <a:moveTo>
                  <a:pt x="1177289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6" name="object 26"/>
          <p:cNvSpPr/>
          <p:nvPr/>
        </p:nvSpPr>
        <p:spPr>
          <a:xfrm>
            <a:off x="2970904" y="3505984"/>
            <a:ext cx="798083" cy="0"/>
          </a:xfrm>
          <a:custGeom>
            <a:avLst/>
            <a:gdLst/>
            <a:ahLst/>
            <a:cxnLst/>
            <a:rect l="l" t="t" r="r" b="b"/>
            <a:pathLst>
              <a:path w="904494">
                <a:moveTo>
                  <a:pt x="904494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7" name="object 27"/>
          <p:cNvSpPr/>
          <p:nvPr/>
        </p:nvSpPr>
        <p:spPr>
          <a:xfrm>
            <a:off x="5247490" y="3116692"/>
            <a:ext cx="4015964" cy="0"/>
          </a:xfrm>
          <a:custGeom>
            <a:avLst/>
            <a:gdLst/>
            <a:ahLst/>
            <a:cxnLst/>
            <a:rect l="l" t="t" r="r" b="b"/>
            <a:pathLst>
              <a:path w="4551426">
                <a:moveTo>
                  <a:pt x="4551426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8" name="object 28"/>
          <p:cNvSpPr/>
          <p:nvPr/>
        </p:nvSpPr>
        <p:spPr>
          <a:xfrm>
            <a:off x="2970904" y="3116692"/>
            <a:ext cx="2056727" cy="0"/>
          </a:xfrm>
          <a:custGeom>
            <a:avLst/>
            <a:gdLst/>
            <a:ahLst/>
            <a:cxnLst/>
            <a:rect l="l" t="t" r="r" b="b"/>
            <a:pathLst>
              <a:path w="2330957">
                <a:moveTo>
                  <a:pt x="2330957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9" name="object 29"/>
          <p:cNvSpPr/>
          <p:nvPr/>
        </p:nvSpPr>
        <p:spPr>
          <a:xfrm>
            <a:off x="5247490" y="2726727"/>
            <a:ext cx="4015964" cy="0"/>
          </a:xfrm>
          <a:custGeom>
            <a:avLst/>
            <a:gdLst/>
            <a:ahLst/>
            <a:cxnLst/>
            <a:rect l="l" t="t" r="r" b="b"/>
            <a:pathLst>
              <a:path w="4551426">
                <a:moveTo>
                  <a:pt x="4551426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0" name="object 30"/>
          <p:cNvSpPr/>
          <p:nvPr/>
        </p:nvSpPr>
        <p:spPr>
          <a:xfrm>
            <a:off x="2970904" y="2726727"/>
            <a:ext cx="2056727" cy="0"/>
          </a:xfrm>
          <a:custGeom>
            <a:avLst/>
            <a:gdLst/>
            <a:ahLst/>
            <a:cxnLst/>
            <a:rect l="l" t="t" r="r" b="b"/>
            <a:pathLst>
              <a:path w="2330957">
                <a:moveTo>
                  <a:pt x="2330957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1" name="object 31"/>
          <p:cNvSpPr/>
          <p:nvPr/>
        </p:nvSpPr>
        <p:spPr>
          <a:xfrm>
            <a:off x="2970904" y="2337098"/>
            <a:ext cx="6292551" cy="0"/>
          </a:xfrm>
          <a:custGeom>
            <a:avLst/>
            <a:gdLst/>
            <a:ahLst/>
            <a:cxnLst/>
            <a:rect l="l" t="t" r="r" b="b"/>
            <a:pathLst>
              <a:path w="7131558">
                <a:moveTo>
                  <a:pt x="7131558" y="0"/>
                </a:moveTo>
                <a:lnTo>
                  <a:pt x="0" y="0"/>
                </a:lnTo>
              </a:path>
            </a:pathLst>
          </a:custGeom>
          <a:ln w="10413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2" name="object 32"/>
          <p:cNvSpPr/>
          <p:nvPr/>
        </p:nvSpPr>
        <p:spPr>
          <a:xfrm>
            <a:off x="3211606" y="4535021"/>
            <a:ext cx="219187" cy="529813"/>
          </a:xfrm>
          <a:custGeom>
            <a:avLst/>
            <a:gdLst/>
            <a:ahLst/>
            <a:cxnLst/>
            <a:rect l="l" t="t" r="r" b="b"/>
            <a:pathLst>
              <a:path w="248412" h="600455">
                <a:moveTo>
                  <a:pt x="248412" y="600455"/>
                </a:moveTo>
                <a:lnTo>
                  <a:pt x="248412" y="0"/>
                </a:lnTo>
                <a:lnTo>
                  <a:pt x="0" y="0"/>
                </a:lnTo>
                <a:lnTo>
                  <a:pt x="0" y="600455"/>
                </a:lnTo>
                <a:lnTo>
                  <a:pt x="248412" y="600455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3" name="object 33"/>
          <p:cNvSpPr/>
          <p:nvPr/>
        </p:nvSpPr>
        <p:spPr>
          <a:xfrm>
            <a:off x="4469578" y="4565948"/>
            <a:ext cx="219859" cy="498885"/>
          </a:xfrm>
          <a:custGeom>
            <a:avLst/>
            <a:gdLst/>
            <a:ahLst/>
            <a:cxnLst/>
            <a:rect l="l" t="t" r="r" b="b"/>
            <a:pathLst>
              <a:path w="249174" h="565403">
                <a:moveTo>
                  <a:pt x="249173" y="565403"/>
                </a:moveTo>
                <a:lnTo>
                  <a:pt x="249173" y="0"/>
                </a:lnTo>
                <a:lnTo>
                  <a:pt x="0" y="0"/>
                </a:lnTo>
                <a:lnTo>
                  <a:pt x="0" y="565403"/>
                </a:lnTo>
                <a:lnTo>
                  <a:pt x="249173" y="565403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4" name="object 34"/>
          <p:cNvSpPr/>
          <p:nvPr/>
        </p:nvSpPr>
        <p:spPr>
          <a:xfrm>
            <a:off x="5728222" y="4667474"/>
            <a:ext cx="219859" cy="397360"/>
          </a:xfrm>
          <a:custGeom>
            <a:avLst/>
            <a:gdLst/>
            <a:ahLst/>
            <a:cxnLst/>
            <a:rect l="l" t="t" r="r" b="b"/>
            <a:pathLst>
              <a:path w="249174" h="450341">
                <a:moveTo>
                  <a:pt x="249174" y="450341"/>
                </a:moveTo>
                <a:lnTo>
                  <a:pt x="249174" y="0"/>
                </a:lnTo>
                <a:lnTo>
                  <a:pt x="0" y="0"/>
                </a:lnTo>
                <a:lnTo>
                  <a:pt x="0" y="450341"/>
                </a:lnTo>
                <a:lnTo>
                  <a:pt x="249174" y="450341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5" name="object 35"/>
          <p:cNvSpPr/>
          <p:nvPr/>
        </p:nvSpPr>
        <p:spPr>
          <a:xfrm>
            <a:off x="6986868" y="4581412"/>
            <a:ext cx="219187" cy="483421"/>
          </a:xfrm>
          <a:custGeom>
            <a:avLst/>
            <a:gdLst/>
            <a:ahLst/>
            <a:cxnLst/>
            <a:rect l="l" t="t" r="r" b="b"/>
            <a:pathLst>
              <a:path w="248412" h="547877">
                <a:moveTo>
                  <a:pt x="248412" y="547877"/>
                </a:moveTo>
                <a:lnTo>
                  <a:pt x="248412" y="0"/>
                </a:lnTo>
                <a:lnTo>
                  <a:pt x="0" y="0"/>
                </a:lnTo>
                <a:lnTo>
                  <a:pt x="0" y="547877"/>
                </a:lnTo>
                <a:lnTo>
                  <a:pt x="248412" y="547877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6" name="object 36"/>
          <p:cNvSpPr/>
          <p:nvPr/>
        </p:nvSpPr>
        <p:spPr>
          <a:xfrm>
            <a:off x="8245513" y="4698402"/>
            <a:ext cx="219186" cy="366431"/>
          </a:xfrm>
          <a:custGeom>
            <a:avLst/>
            <a:gdLst/>
            <a:ahLst/>
            <a:cxnLst/>
            <a:rect l="l" t="t" r="r" b="b"/>
            <a:pathLst>
              <a:path w="248411" h="415289">
                <a:moveTo>
                  <a:pt x="248411" y="415289"/>
                </a:moveTo>
                <a:lnTo>
                  <a:pt x="248411" y="0"/>
                </a:lnTo>
                <a:lnTo>
                  <a:pt x="0" y="0"/>
                </a:lnTo>
                <a:lnTo>
                  <a:pt x="0" y="415289"/>
                </a:lnTo>
                <a:lnTo>
                  <a:pt x="248411" y="415289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7" name="object 37"/>
          <p:cNvSpPr/>
          <p:nvPr/>
        </p:nvSpPr>
        <p:spPr>
          <a:xfrm>
            <a:off x="3490632" y="4628478"/>
            <a:ext cx="219187" cy="436357"/>
          </a:xfrm>
          <a:custGeom>
            <a:avLst/>
            <a:gdLst/>
            <a:ahLst/>
            <a:cxnLst/>
            <a:rect l="l" t="t" r="r" b="b"/>
            <a:pathLst>
              <a:path w="248412" h="494538">
                <a:moveTo>
                  <a:pt x="248412" y="494538"/>
                </a:moveTo>
                <a:lnTo>
                  <a:pt x="248412" y="0"/>
                </a:lnTo>
                <a:lnTo>
                  <a:pt x="0" y="0"/>
                </a:lnTo>
                <a:lnTo>
                  <a:pt x="0" y="494538"/>
                </a:lnTo>
                <a:lnTo>
                  <a:pt x="248412" y="494538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8" name="object 38"/>
          <p:cNvSpPr/>
          <p:nvPr/>
        </p:nvSpPr>
        <p:spPr>
          <a:xfrm>
            <a:off x="4748605" y="4652010"/>
            <a:ext cx="219859" cy="412825"/>
          </a:xfrm>
          <a:custGeom>
            <a:avLst/>
            <a:gdLst/>
            <a:ahLst/>
            <a:cxnLst/>
            <a:rect l="l" t="t" r="r" b="b"/>
            <a:pathLst>
              <a:path w="249174" h="467868">
                <a:moveTo>
                  <a:pt x="249174" y="467868"/>
                </a:moveTo>
                <a:lnTo>
                  <a:pt x="249174" y="0"/>
                </a:lnTo>
                <a:lnTo>
                  <a:pt x="0" y="0"/>
                </a:lnTo>
                <a:lnTo>
                  <a:pt x="0" y="467868"/>
                </a:lnTo>
                <a:lnTo>
                  <a:pt x="249174" y="467868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9" name="object 39"/>
          <p:cNvSpPr/>
          <p:nvPr/>
        </p:nvSpPr>
        <p:spPr>
          <a:xfrm>
            <a:off x="6007249" y="4667474"/>
            <a:ext cx="219859" cy="397360"/>
          </a:xfrm>
          <a:custGeom>
            <a:avLst/>
            <a:gdLst/>
            <a:ahLst/>
            <a:cxnLst/>
            <a:rect l="l" t="t" r="r" b="b"/>
            <a:pathLst>
              <a:path w="249174" h="450341">
                <a:moveTo>
                  <a:pt x="249174" y="450341"/>
                </a:moveTo>
                <a:lnTo>
                  <a:pt x="249174" y="0"/>
                </a:lnTo>
                <a:lnTo>
                  <a:pt x="0" y="0"/>
                </a:lnTo>
                <a:lnTo>
                  <a:pt x="0" y="450341"/>
                </a:lnTo>
                <a:lnTo>
                  <a:pt x="249174" y="450341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0" name="object 40"/>
          <p:cNvSpPr/>
          <p:nvPr/>
        </p:nvSpPr>
        <p:spPr>
          <a:xfrm>
            <a:off x="7265894" y="4635874"/>
            <a:ext cx="219186" cy="428960"/>
          </a:xfrm>
          <a:custGeom>
            <a:avLst/>
            <a:gdLst/>
            <a:ahLst/>
            <a:cxnLst/>
            <a:rect l="l" t="t" r="r" b="b"/>
            <a:pathLst>
              <a:path w="248411" h="486155">
                <a:moveTo>
                  <a:pt x="248411" y="486155"/>
                </a:moveTo>
                <a:lnTo>
                  <a:pt x="248411" y="0"/>
                </a:lnTo>
                <a:lnTo>
                  <a:pt x="0" y="0"/>
                </a:lnTo>
                <a:lnTo>
                  <a:pt x="0" y="486155"/>
                </a:lnTo>
                <a:lnTo>
                  <a:pt x="248411" y="486155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1" name="object 41"/>
          <p:cNvSpPr/>
          <p:nvPr/>
        </p:nvSpPr>
        <p:spPr>
          <a:xfrm>
            <a:off x="8523866" y="4667474"/>
            <a:ext cx="219859" cy="397360"/>
          </a:xfrm>
          <a:custGeom>
            <a:avLst/>
            <a:gdLst/>
            <a:ahLst/>
            <a:cxnLst/>
            <a:rect l="l" t="t" r="r" b="b"/>
            <a:pathLst>
              <a:path w="249174" h="450341">
                <a:moveTo>
                  <a:pt x="249174" y="450341"/>
                </a:moveTo>
                <a:lnTo>
                  <a:pt x="249174" y="0"/>
                </a:lnTo>
                <a:lnTo>
                  <a:pt x="0" y="0"/>
                </a:lnTo>
                <a:lnTo>
                  <a:pt x="0" y="450341"/>
                </a:lnTo>
                <a:lnTo>
                  <a:pt x="249174" y="450341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2" name="object 42"/>
          <p:cNvSpPr/>
          <p:nvPr/>
        </p:nvSpPr>
        <p:spPr>
          <a:xfrm>
            <a:off x="3768986" y="3490184"/>
            <a:ext cx="219859" cy="1574650"/>
          </a:xfrm>
          <a:custGeom>
            <a:avLst/>
            <a:gdLst/>
            <a:ahLst/>
            <a:cxnLst/>
            <a:rect l="l" t="t" r="r" b="b"/>
            <a:pathLst>
              <a:path w="249174" h="1784603">
                <a:moveTo>
                  <a:pt x="249174" y="1784603"/>
                </a:moveTo>
                <a:lnTo>
                  <a:pt x="249174" y="0"/>
                </a:lnTo>
                <a:lnTo>
                  <a:pt x="0" y="0"/>
                </a:lnTo>
                <a:lnTo>
                  <a:pt x="0" y="1784603"/>
                </a:lnTo>
                <a:lnTo>
                  <a:pt x="249174" y="1784603"/>
                </a:lnTo>
                <a:close/>
              </a:path>
            </a:pathLst>
          </a:custGeom>
          <a:solidFill>
            <a:srgbClr val="9BBB59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3" name="object 43"/>
          <p:cNvSpPr/>
          <p:nvPr/>
        </p:nvSpPr>
        <p:spPr>
          <a:xfrm>
            <a:off x="5027631" y="2656466"/>
            <a:ext cx="219859" cy="2408368"/>
          </a:xfrm>
          <a:custGeom>
            <a:avLst/>
            <a:gdLst/>
            <a:ahLst/>
            <a:cxnLst/>
            <a:rect l="l" t="t" r="r" b="b"/>
            <a:pathLst>
              <a:path w="249174" h="2729484">
                <a:moveTo>
                  <a:pt x="249174" y="2729484"/>
                </a:moveTo>
                <a:lnTo>
                  <a:pt x="249174" y="0"/>
                </a:lnTo>
                <a:lnTo>
                  <a:pt x="0" y="0"/>
                </a:lnTo>
                <a:lnTo>
                  <a:pt x="0" y="2729484"/>
                </a:lnTo>
                <a:lnTo>
                  <a:pt x="249174" y="2729484"/>
                </a:lnTo>
                <a:close/>
              </a:path>
            </a:pathLst>
          </a:custGeom>
          <a:solidFill>
            <a:srgbClr val="9BBB59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4" name="object 44"/>
          <p:cNvSpPr/>
          <p:nvPr/>
        </p:nvSpPr>
        <p:spPr>
          <a:xfrm>
            <a:off x="6286276" y="3942677"/>
            <a:ext cx="219187" cy="1122156"/>
          </a:xfrm>
          <a:custGeom>
            <a:avLst/>
            <a:gdLst/>
            <a:ahLst/>
            <a:cxnLst/>
            <a:rect l="l" t="t" r="r" b="b"/>
            <a:pathLst>
              <a:path w="248412" h="1271777">
                <a:moveTo>
                  <a:pt x="248412" y="1271777"/>
                </a:moveTo>
                <a:lnTo>
                  <a:pt x="248412" y="0"/>
                </a:lnTo>
                <a:lnTo>
                  <a:pt x="0" y="0"/>
                </a:lnTo>
                <a:lnTo>
                  <a:pt x="0" y="1271777"/>
                </a:lnTo>
                <a:lnTo>
                  <a:pt x="248412" y="1271777"/>
                </a:lnTo>
                <a:close/>
              </a:path>
            </a:pathLst>
          </a:custGeom>
          <a:solidFill>
            <a:srgbClr val="9BBB59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5" name="object 45"/>
          <p:cNvSpPr/>
          <p:nvPr/>
        </p:nvSpPr>
        <p:spPr>
          <a:xfrm>
            <a:off x="7544920" y="3591709"/>
            <a:ext cx="219186" cy="1473125"/>
          </a:xfrm>
          <a:custGeom>
            <a:avLst/>
            <a:gdLst/>
            <a:ahLst/>
            <a:cxnLst/>
            <a:rect l="l" t="t" r="r" b="b"/>
            <a:pathLst>
              <a:path w="248411" h="1669542">
                <a:moveTo>
                  <a:pt x="248411" y="1669542"/>
                </a:moveTo>
                <a:lnTo>
                  <a:pt x="248411" y="0"/>
                </a:lnTo>
                <a:lnTo>
                  <a:pt x="0" y="0"/>
                </a:lnTo>
                <a:lnTo>
                  <a:pt x="0" y="1669542"/>
                </a:lnTo>
                <a:lnTo>
                  <a:pt x="248411" y="1669542"/>
                </a:lnTo>
                <a:close/>
              </a:path>
            </a:pathLst>
          </a:custGeom>
          <a:solidFill>
            <a:srgbClr val="9BBB59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6" name="object 46"/>
          <p:cNvSpPr/>
          <p:nvPr/>
        </p:nvSpPr>
        <p:spPr>
          <a:xfrm>
            <a:off x="8802892" y="4363570"/>
            <a:ext cx="219859" cy="701263"/>
          </a:xfrm>
          <a:custGeom>
            <a:avLst/>
            <a:gdLst/>
            <a:ahLst/>
            <a:cxnLst/>
            <a:rect l="l" t="t" r="r" b="b"/>
            <a:pathLst>
              <a:path w="249174" h="794765">
                <a:moveTo>
                  <a:pt x="249174" y="794765"/>
                </a:moveTo>
                <a:lnTo>
                  <a:pt x="249174" y="0"/>
                </a:lnTo>
                <a:lnTo>
                  <a:pt x="0" y="0"/>
                </a:lnTo>
                <a:lnTo>
                  <a:pt x="0" y="794765"/>
                </a:lnTo>
                <a:lnTo>
                  <a:pt x="249174" y="794765"/>
                </a:lnTo>
                <a:close/>
              </a:path>
            </a:pathLst>
          </a:custGeom>
          <a:solidFill>
            <a:srgbClr val="9BBB59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7" name="object 47"/>
          <p:cNvSpPr/>
          <p:nvPr/>
        </p:nvSpPr>
        <p:spPr>
          <a:xfrm>
            <a:off x="2970904" y="5065170"/>
            <a:ext cx="6292551" cy="0"/>
          </a:xfrm>
          <a:custGeom>
            <a:avLst/>
            <a:gdLst/>
            <a:ahLst/>
            <a:cxnLst/>
            <a:rect l="l" t="t" r="r" b="b"/>
            <a:pathLst>
              <a:path w="7131558">
                <a:moveTo>
                  <a:pt x="7131558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8" name="object 48"/>
          <p:cNvSpPr txBox="1"/>
          <p:nvPr/>
        </p:nvSpPr>
        <p:spPr>
          <a:xfrm>
            <a:off x="3258895" y="4356847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68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517539" y="4387778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64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776183" y="4489307"/>
            <a:ext cx="403971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>
              <a:tabLst>
                <a:tab pos="289688" algn="l"/>
              </a:tabLst>
            </a:pPr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5</a:t>
            </a:r>
            <a:r>
              <a:rPr sz="794" dirty="0">
                <a:solidFill>
                  <a:srgbClr val="3F3F3F"/>
                </a:solidFill>
                <a:latin typeface="Calibri"/>
                <a:cs typeface="Calibri"/>
              </a:rPr>
              <a:t>1	</a:t>
            </a:r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51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7034153" y="4403250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62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8292797" y="4520239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47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537914" y="4450318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56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796559" y="4473847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53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7313173" y="4457710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55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8571817" y="4489307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51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712917" y="2265146"/>
            <a:ext cx="2512919" cy="118446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350</a:t>
            </a:r>
            <a:endParaRPr sz="794" dirty="0">
              <a:latin typeface="Calibri"/>
              <a:cs typeface="Calibri"/>
            </a:endParaRPr>
          </a:p>
          <a:p>
            <a:pPr>
              <a:lnSpc>
                <a:spcPts val="706"/>
              </a:lnSpc>
              <a:spcBef>
                <a:spcPts val="19"/>
              </a:spcBef>
            </a:pPr>
            <a:endParaRPr sz="706" dirty="0"/>
          </a:p>
          <a:p>
            <a:pPr marR="11206" algn="r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309</a:t>
            </a:r>
            <a:endParaRPr sz="794" dirty="0">
              <a:latin typeface="Calibri"/>
              <a:cs typeface="Calibri"/>
            </a:endParaRPr>
          </a:p>
          <a:p>
            <a:pPr marL="11206">
              <a:spcBef>
                <a:spcPts val="432"/>
              </a:spcBef>
            </a:pPr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300</a:t>
            </a:r>
            <a:endParaRPr sz="794" dirty="0">
              <a:latin typeface="Calibri"/>
              <a:cs typeface="Calibri"/>
            </a:endParaRPr>
          </a:p>
          <a:p>
            <a:pPr>
              <a:lnSpc>
                <a:spcPts val="882"/>
              </a:lnSpc>
            </a:pPr>
            <a:endParaRPr sz="882" dirty="0"/>
          </a:p>
          <a:p>
            <a:pPr>
              <a:lnSpc>
                <a:spcPts val="1235"/>
              </a:lnSpc>
            </a:pPr>
            <a:endParaRPr sz="1235" dirty="0"/>
          </a:p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250</a:t>
            </a:r>
            <a:endParaRPr sz="794" dirty="0">
              <a:latin typeface="Calibri"/>
              <a:cs typeface="Calibri"/>
            </a:endParaRPr>
          </a:p>
          <a:p>
            <a:pPr>
              <a:lnSpc>
                <a:spcPts val="1147"/>
              </a:lnSpc>
              <a:spcBef>
                <a:spcPts val="7"/>
              </a:spcBef>
            </a:pPr>
            <a:endParaRPr sz="1147" dirty="0"/>
          </a:p>
          <a:p>
            <a:pPr marR="179864" algn="ctr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202</a:t>
            </a:r>
            <a:endParaRPr sz="794" dirty="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6308001" y="3764507"/>
            <a:ext cx="175932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144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7566646" y="3413539"/>
            <a:ext cx="175932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189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8850837" y="4185398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90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2815121" y="4992896"/>
            <a:ext cx="7395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dirty="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764019" y="4603604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50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2712917" y="4213636"/>
            <a:ext cx="175932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100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2712917" y="3823668"/>
            <a:ext cx="175932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150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2712917" y="3434376"/>
            <a:ext cx="175932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200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486792" y="5123995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2014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745498" y="5123995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2015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003527" y="5123995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2016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7262232" y="5123995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2017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8520938" y="5123995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2018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5431043" y="5392271"/>
            <a:ext cx="55805" cy="55133"/>
          </a:xfrm>
          <a:custGeom>
            <a:avLst/>
            <a:gdLst/>
            <a:ahLst/>
            <a:cxnLst/>
            <a:rect l="l" t="t" r="r" b="b"/>
            <a:pathLst>
              <a:path w="63246" h="62484">
                <a:moveTo>
                  <a:pt x="0" y="0"/>
                </a:moveTo>
                <a:lnTo>
                  <a:pt x="0" y="62484"/>
                </a:lnTo>
                <a:lnTo>
                  <a:pt x="63246" y="62484"/>
                </a:lnTo>
                <a:lnTo>
                  <a:pt x="63246" y="0"/>
                </a:lnTo>
                <a:lnTo>
                  <a:pt x="0" y="0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72" name="object 72"/>
          <p:cNvSpPr txBox="1"/>
          <p:nvPr/>
        </p:nvSpPr>
        <p:spPr>
          <a:xfrm>
            <a:off x="5498501" y="5347223"/>
            <a:ext cx="281268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M</a:t>
            </a:r>
            <a:r>
              <a:rPr sz="794" dirty="0">
                <a:solidFill>
                  <a:srgbClr val="585858"/>
                </a:solidFill>
                <a:latin typeface="Calibri"/>
                <a:cs typeface="Calibri"/>
              </a:rPr>
              <a:t>E</a:t>
            </a:r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AN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5857315" y="5392271"/>
            <a:ext cx="55805" cy="55133"/>
          </a:xfrm>
          <a:custGeom>
            <a:avLst/>
            <a:gdLst/>
            <a:ahLst/>
            <a:cxnLst/>
            <a:rect l="l" t="t" r="r" b="b"/>
            <a:pathLst>
              <a:path w="63246" h="62484">
                <a:moveTo>
                  <a:pt x="0" y="0"/>
                </a:moveTo>
                <a:lnTo>
                  <a:pt x="0" y="62484"/>
                </a:lnTo>
                <a:lnTo>
                  <a:pt x="63246" y="62484"/>
                </a:lnTo>
                <a:lnTo>
                  <a:pt x="63246" y="0"/>
                </a:lnTo>
                <a:lnTo>
                  <a:pt x="0" y="0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74" name="object 74"/>
          <p:cNvSpPr/>
          <p:nvPr/>
        </p:nvSpPr>
        <p:spPr>
          <a:xfrm>
            <a:off x="6371665" y="5392271"/>
            <a:ext cx="55133" cy="55133"/>
          </a:xfrm>
          <a:custGeom>
            <a:avLst/>
            <a:gdLst/>
            <a:ahLst/>
            <a:cxnLst/>
            <a:rect l="l" t="t" r="r" b="b"/>
            <a:pathLst>
              <a:path w="62484" h="62484">
                <a:moveTo>
                  <a:pt x="0" y="0"/>
                </a:moveTo>
                <a:lnTo>
                  <a:pt x="0" y="62484"/>
                </a:lnTo>
                <a:lnTo>
                  <a:pt x="62484" y="62484"/>
                </a:lnTo>
                <a:lnTo>
                  <a:pt x="62484" y="0"/>
                </a:lnTo>
                <a:lnTo>
                  <a:pt x="0" y="0"/>
                </a:lnTo>
                <a:close/>
              </a:path>
            </a:pathLst>
          </a:custGeom>
          <a:solidFill>
            <a:srgbClr val="9BBB59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75" name="object 75"/>
          <p:cNvSpPr txBox="1"/>
          <p:nvPr/>
        </p:nvSpPr>
        <p:spPr>
          <a:xfrm>
            <a:off x="5924774" y="5347223"/>
            <a:ext cx="733985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>
              <a:tabLst>
                <a:tab pos="525024" algn="l"/>
              </a:tabLst>
            </a:pPr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M</a:t>
            </a:r>
            <a:r>
              <a:rPr sz="794" dirty="0">
                <a:solidFill>
                  <a:srgbClr val="585858"/>
                </a:solidFill>
                <a:latin typeface="Calibri"/>
                <a:cs typeface="Calibri"/>
              </a:rPr>
              <a:t>E</a:t>
            </a:r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DIA</a:t>
            </a:r>
            <a:r>
              <a:rPr sz="794" dirty="0">
                <a:solidFill>
                  <a:srgbClr val="585858"/>
                </a:solidFill>
                <a:latin typeface="Calibri"/>
                <a:cs typeface="Calibri"/>
              </a:rPr>
              <a:t>N	MAX</a:t>
            </a:r>
            <a:endParaRPr sz="794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238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0490" rIns="0" bIns="0" rtlCol="0" anchor="ctr">
            <a:noAutofit/>
          </a:bodyPr>
          <a:lstStyle/>
          <a:p>
            <a:pPr marL="2492881" marR="11206" indent="-1890533">
              <a:lnSpc>
                <a:spcPct val="100000"/>
              </a:lnSpc>
            </a:pPr>
            <a:r>
              <a:rPr sz="2824" b="1" spc="-22" dirty="0">
                <a:latin typeface="Arial"/>
                <a:cs typeface="Arial"/>
              </a:rPr>
              <a:t>Proposa</a:t>
            </a:r>
            <a:r>
              <a:rPr sz="2824" b="1" spc="-9" dirty="0">
                <a:latin typeface="Arial"/>
                <a:cs typeface="Arial"/>
              </a:rPr>
              <a:t>l</a:t>
            </a:r>
            <a:r>
              <a:rPr sz="2824" b="1" spc="-4" dirty="0">
                <a:latin typeface="Arial"/>
                <a:cs typeface="Arial"/>
              </a:rPr>
              <a:t> </a:t>
            </a:r>
            <a:r>
              <a:rPr sz="2824" b="1" spc="-22" dirty="0">
                <a:latin typeface="Arial"/>
                <a:cs typeface="Arial"/>
              </a:rPr>
              <a:t>Developmen</a:t>
            </a:r>
            <a:r>
              <a:rPr sz="2824" b="1" spc="-13" dirty="0">
                <a:latin typeface="Arial"/>
                <a:cs typeface="Arial"/>
              </a:rPr>
              <a:t>t</a:t>
            </a:r>
            <a:r>
              <a:rPr sz="2824" b="1" spc="-4" dirty="0">
                <a:latin typeface="Arial"/>
                <a:cs typeface="Arial"/>
              </a:rPr>
              <a:t> </a:t>
            </a:r>
            <a:r>
              <a:rPr sz="2824" b="1" spc="-13" dirty="0">
                <a:latin typeface="Arial"/>
                <a:cs typeface="Arial"/>
              </a:rPr>
              <a:t>(i</a:t>
            </a:r>
            <a:r>
              <a:rPr sz="2824" b="1" spc="-18" dirty="0">
                <a:latin typeface="Arial"/>
                <a:cs typeface="Arial"/>
              </a:rPr>
              <a:t>n</a:t>
            </a:r>
            <a:r>
              <a:rPr sz="2824" b="1" spc="-4" dirty="0">
                <a:latin typeface="Arial"/>
                <a:cs typeface="Arial"/>
              </a:rPr>
              <a:t> </a:t>
            </a:r>
            <a:r>
              <a:rPr sz="2824" b="1" spc="-22" dirty="0">
                <a:latin typeface="Arial"/>
                <a:cs typeface="Arial"/>
              </a:rPr>
              <a:t>Days) 2016-2018</a:t>
            </a:r>
            <a:endParaRPr sz="2824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045612" y="4813711"/>
            <a:ext cx="558052" cy="0"/>
          </a:xfrm>
          <a:custGeom>
            <a:avLst/>
            <a:gdLst/>
            <a:ahLst/>
            <a:cxnLst/>
            <a:rect l="l" t="t" r="r" b="b"/>
            <a:pathLst>
              <a:path w="632459">
                <a:moveTo>
                  <a:pt x="632459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" name="object 4"/>
          <p:cNvSpPr/>
          <p:nvPr/>
        </p:nvSpPr>
        <p:spPr>
          <a:xfrm>
            <a:off x="8398137" y="4813711"/>
            <a:ext cx="137831" cy="0"/>
          </a:xfrm>
          <a:custGeom>
            <a:avLst/>
            <a:gdLst/>
            <a:ahLst/>
            <a:cxnLst/>
            <a:rect l="l" t="t" r="r" b="b"/>
            <a:pathLst>
              <a:path w="156209">
                <a:moveTo>
                  <a:pt x="156209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5" name="object 5"/>
          <p:cNvSpPr/>
          <p:nvPr/>
        </p:nvSpPr>
        <p:spPr>
          <a:xfrm>
            <a:off x="6772386" y="4813711"/>
            <a:ext cx="1116106" cy="0"/>
          </a:xfrm>
          <a:custGeom>
            <a:avLst/>
            <a:gdLst/>
            <a:ahLst/>
            <a:cxnLst/>
            <a:rect l="l" t="t" r="r" b="b"/>
            <a:pathLst>
              <a:path w="1264920">
                <a:moveTo>
                  <a:pt x="1264920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6" name="object 6"/>
          <p:cNvSpPr/>
          <p:nvPr/>
        </p:nvSpPr>
        <p:spPr>
          <a:xfrm>
            <a:off x="6125584" y="4813711"/>
            <a:ext cx="137160" cy="0"/>
          </a:xfrm>
          <a:custGeom>
            <a:avLst/>
            <a:gdLst/>
            <a:ahLst/>
            <a:cxnLst/>
            <a:rect l="l" t="t" r="r" b="b"/>
            <a:pathLst>
              <a:path w="155448">
                <a:moveTo>
                  <a:pt x="155448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7" name="object 7"/>
          <p:cNvSpPr/>
          <p:nvPr/>
        </p:nvSpPr>
        <p:spPr>
          <a:xfrm>
            <a:off x="4499834" y="4813711"/>
            <a:ext cx="1116105" cy="0"/>
          </a:xfrm>
          <a:custGeom>
            <a:avLst/>
            <a:gdLst/>
            <a:ahLst/>
            <a:cxnLst/>
            <a:rect l="l" t="t" r="r" b="b"/>
            <a:pathLst>
              <a:path w="1264919">
                <a:moveTo>
                  <a:pt x="1264919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8" name="object 8"/>
          <p:cNvSpPr/>
          <p:nvPr/>
        </p:nvSpPr>
        <p:spPr>
          <a:xfrm>
            <a:off x="3852358" y="4813711"/>
            <a:ext cx="137832" cy="0"/>
          </a:xfrm>
          <a:custGeom>
            <a:avLst/>
            <a:gdLst/>
            <a:ahLst/>
            <a:cxnLst/>
            <a:rect l="l" t="t" r="r" b="b"/>
            <a:pathLst>
              <a:path w="156210">
                <a:moveTo>
                  <a:pt x="156210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9" name="object 9"/>
          <p:cNvSpPr/>
          <p:nvPr/>
        </p:nvSpPr>
        <p:spPr>
          <a:xfrm>
            <a:off x="2785333" y="4813711"/>
            <a:ext cx="557381" cy="0"/>
          </a:xfrm>
          <a:custGeom>
            <a:avLst/>
            <a:gdLst/>
            <a:ahLst/>
            <a:cxnLst/>
            <a:rect l="l" t="t" r="r" b="b"/>
            <a:pathLst>
              <a:path w="631698">
                <a:moveTo>
                  <a:pt x="631698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0" name="object 10"/>
          <p:cNvSpPr/>
          <p:nvPr/>
        </p:nvSpPr>
        <p:spPr>
          <a:xfrm>
            <a:off x="9045612" y="4334322"/>
            <a:ext cx="558052" cy="0"/>
          </a:xfrm>
          <a:custGeom>
            <a:avLst/>
            <a:gdLst/>
            <a:ahLst/>
            <a:cxnLst/>
            <a:rect l="l" t="t" r="r" b="b"/>
            <a:pathLst>
              <a:path w="632459">
                <a:moveTo>
                  <a:pt x="632459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1" name="object 11"/>
          <p:cNvSpPr/>
          <p:nvPr/>
        </p:nvSpPr>
        <p:spPr>
          <a:xfrm>
            <a:off x="8398137" y="4334322"/>
            <a:ext cx="137831" cy="0"/>
          </a:xfrm>
          <a:custGeom>
            <a:avLst/>
            <a:gdLst/>
            <a:ahLst/>
            <a:cxnLst/>
            <a:rect l="l" t="t" r="r" b="b"/>
            <a:pathLst>
              <a:path w="156209">
                <a:moveTo>
                  <a:pt x="156209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2" name="object 12"/>
          <p:cNvSpPr/>
          <p:nvPr/>
        </p:nvSpPr>
        <p:spPr>
          <a:xfrm>
            <a:off x="6772386" y="4334322"/>
            <a:ext cx="1116106" cy="0"/>
          </a:xfrm>
          <a:custGeom>
            <a:avLst/>
            <a:gdLst/>
            <a:ahLst/>
            <a:cxnLst/>
            <a:rect l="l" t="t" r="r" b="b"/>
            <a:pathLst>
              <a:path w="1264920">
                <a:moveTo>
                  <a:pt x="1264920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3" name="object 13"/>
          <p:cNvSpPr/>
          <p:nvPr/>
        </p:nvSpPr>
        <p:spPr>
          <a:xfrm>
            <a:off x="6125584" y="4334322"/>
            <a:ext cx="137160" cy="0"/>
          </a:xfrm>
          <a:custGeom>
            <a:avLst/>
            <a:gdLst/>
            <a:ahLst/>
            <a:cxnLst/>
            <a:rect l="l" t="t" r="r" b="b"/>
            <a:pathLst>
              <a:path w="155448">
                <a:moveTo>
                  <a:pt x="155448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4" name="object 14"/>
          <p:cNvSpPr/>
          <p:nvPr/>
        </p:nvSpPr>
        <p:spPr>
          <a:xfrm>
            <a:off x="4499834" y="4334322"/>
            <a:ext cx="1116105" cy="0"/>
          </a:xfrm>
          <a:custGeom>
            <a:avLst/>
            <a:gdLst/>
            <a:ahLst/>
            <a:cxnLst/>
            <a:rect l="l" t="t" r="r" b="b"/>
            <a:pathLst>
              <a:path w="1264919">
                <a:moveTo>
                  <a:pt x="1264919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5" name="object 15"/>
          <p:cNvSpPr/>
          <p:nvPr/>
        </p:nvSpPr>
        <p:spPr>
          <a:xfrm>
            <a:off x="3852358" y="4334322"/>
            <a:ext cx="137832" cy="0"/>
          </a:xfrm>
          <a:custGeom>
            <a:avLst/>
            <a:gdLst/>
            <a:ahLst/>
            <a:cxnLst/>
            <a:rect l="l" t="t" r="r" b="b"/>
            <a:pathLst>
              <a:path w="156210">
                <a:moveTo>
                  <a:pt x="156210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6" name="object 16"/>
          <p:cNvSpPr/>
          <p:nvPr/>
        </p:nvSpPr>
        <p:spPr>
          <a:xfrm>
            <a:off x="2785333" y="4334322"/>
            <a:ext cx="557381" cy="0"/>
          </a:xfrm>
          <a:custGeom>
            <a:avLst/>
            <a:gdLst/>
            <a:ahLst/>
            <a:cxnLst/>
            <a:rect l="l" t="t" r="r" b="b"/>
            <a:pathLst>
              <a:path w="631698">
                <a:moveTo>
                  <a:pt x="631698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7" name="object 17"/>
          <p:cNvSpPr/>
          <p:nvPr/>
        </p:nvSpPr>
        <p:spPr>
          <a:xfrm>
            <a:off x="9045612" y="3855608"/>
            <a:ext cx="558052" cy="0"/>
          </a:xfrm>
          <a:custGeom>
            <a:avLst/>
            <a:gdLst/>
            <a:ahLst/>
            <a:cxnLst/>
            <a:rect l="l" t="t" r="r" b="b"/>
            <a:pathLst>
              <a:path w="632459">
                <a:moveTo>
                  <a:pt x="632459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8" name="object 18"/>
          <p:cNvSpPr/>
          <p:nvPr/>
        </p:nvSpPr>
        <p:spPr>
          <a:xfrm>
            <a:off x="8398137" y="3855608"/>
            <a:ext cx="137831" cy="0"/>
          </a:xfrm>
          <a:custGeom>
            <a:avLst/>
            <a:gdLst/>
            <a:ahLst/>
            <a:cxnLst/>
            <a:rect l="l" t="t" r="r" b="b"/>
            <a:pathLst>
              <a:path w="156209">
                <a:moveTo>
                  <a:pt x="156209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9" name="object 19"/>
          <p:cNvSpPr/>
          <p:nvPr/>
        </p:nvSpPr>
        <p:spPr>
          <a:xfrm>
            <a:off x="6772386" y="3855608"/>
            <a:ext cx="1116106" cy="0"/>
          </a:xfrm>
          <a:custGeom>
            <a:avLst/>
            <a:gdLst/>
            <a:ahLst/>
            <a:cxnLst/>
            <a:rect l="l" t="t" r="r" b="b"/>
            <a:pathLst>
              <a:path w="1264920">
                <a:moveTo>
                  <a:pt x="1264920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0" name="object 20"/>
          <p:cNvSpPr/>
          <p:nvPr/>
        </p:nvSpPr>
        <p:spPr>
          <a:xfrm>
            <a:off x="4499833" y="3855608"/>
            <a:ext cx="1762909" cy="0"/>
          </a:xfrm>
          <a:custGeom>
            <a:avLst/>
            <a:gdLst/>
            <a:ahLst/>
            <a:cxnLst/>
            <a:rect l="l" t="t" r="r" b="b"/>
            <a:pathLst>
              <a:path w="1997963">
                <a:moveTo>
                  <a:pt x="1997963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1" name="object 21"/>
          <p:cNvSpPr/>
          <p:nvPr/>
        </p:nvSpPr>
        <p:spPr>
          <a:xfrm>
            <a:off x="2785333" y="3855608"/>
            <a:ext cx="1204856" cy="0"/>
          </a:xfrm>
          <a:custGeom>
            <a:avLst/>
            <a:gdLst/>
            <a:ahLst/>
            <a:cxnLst/>
            <a:rect l="l" t="t" r="r" b="b"/>
            <a:pathLst>
              <a:path w="1365504">
                <a:moveTo>
                  <a:pt x="1365504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2" name="object 22"/>
          <p:cNvSpPr/>
          <p:nvPr/>
        </p:nvSpPr>
        <p:spPr>
          <a:xfrm>
            <a:off x="9045612" y="3376220"/>
            <a:ext cx="558052" cy="0"/>
          </a:xfrm>
          <a:custGeom>
            <a:avLst/>
            <a:gdLst/>
            <a:ahLst/>
            <a:cxnLst/>
            <a:rect l="l" t="t" r="r" b="b"/>
            <a:pathLst>
              <a:path w="632459">
                <a:moveTo>
                  <a:pt x="632459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3" name="object 23"/>
          <p:cNvSpPr/>
          <p:nvPr/>
        </p:nvSpPr>
        <p:spPr>
          <a:xfrm>
            <a:off x="6772386" y="3376220"/>
            <a:ext cx="1763582" cy="0"/>
          </a:xfrm>
          <a:custGeom>
            <a:avLst/>
            <a:gdLst/>
            <a:ahLst/>
            <a:cxnLst/>
            <a:rect l="l" t="t" r="r" b="b"/>
            <a:pathLst>
              <a:path w="1998726">
                <a:moveTo>
                  <a:pt x="1998726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4" name="object 24"/>
          <p:cNvSpPr/>
          <p:nvPr/>
        </p:nvSpPr>
        <p:spPr>
          <a:xfrm>
            <a:off x="4499833" y="3376220"/>
            <a:ext cx="1762909" cy="0"/>
          </a:xfrm>
          <a:custGeom>
            <a:avLst/>
            <a:gdLst/>
            <a:ahLst/>
            <a:cxnLst/>
            <a:rect l="l" t="t" r="r" b="b"/>
            <a:pathLst>
              <a:path w="1997963">
                <a:moveTo>
                  <a:pt x="1997963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5" name="object 25"/>
          <p:cNvSpPr/>
          <p:nvPr/>
        </p:nvSpPr>
        <p:spPr>
          <a:xfrm>
            <a:off x="2785333" y="3376220"/>
            <a:ext cx="1204856" cy="0"/>
          </a:xfrm>
          <a:custGeom>
            <a:avLst/>
            <a:gdLst/>
            <a:ahLst/>
            <a:cxnLst/>
            <a:rect l="l" t="t" r="r" b="b"/>
            <a:pathLst>
              <a:path w="1365504">
                <a:moveTo>
                  <a:pt x="1365504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6" name="object 26"/>
          <p:cNvSpPr/>
          <p:nvPr/>
        </p:nvSpPr>
        <p:spPr>
          <a:xfrm>
            <a:off x="6772387" y="2897505"/>
            <a:ext cx="2831277" cy="0"/>
          </a:xfrm>
          <a:custGeom>
            <a:avLst/>
            <a:gdLst/>
            <a:ahLst/>
            <a:cxnLst/>
            <a:rect l="l" t="t" r="r" b="b"/>
            <a:pathLst>
              <a:path w="3208781">
                <a:moveTo>
                  <a:pt x="3208781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7" name="object 27"/>
          <p:cNvSpPr/>
          <p:nvPr/>
        </p:nvSpPr>
        <p:spPr>
          <a:xfrm>
            <a:off x="4499833" y="2897505"/>
            <a:ext cx="1762909" cy="0"/>
          </a:xfrm>
          <a:custGeom>
            <a:avLst/>
            <a:gdLst/>
            <a:ahLst/>
            <a:cxnLst/>
            <a:rect l="l" t="t" r="r" b="b"/>
            <a:pathLst>
              <a:path w="1997963">
                <a:moveTo>
                  <a:pt x="1997963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8" name="object 28"/>
          <p:cNvSpPr/>
          <p:nvPr/>
        </p:nvSpPr>
        <p:spPr>
          <a:xfrm>
            <a:off x="2785333" y="2897505"/>
            <a:ext cx="1204856" cy="0"/>
          </a:xfrm>
          <a:custGeom>
            <a:avLst/>
            <a:gdLst/>
            <a:ahLst/>
            <a:cxnLst/>
            <a:rect l="l" t="t" r="r" b="b"/>
            <a:pathLst>
              <a:path w="1365504">
                <a:moveTo>
                  <a:pt x="1365504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9" name="object 29"/>
          <p:cNvSpPr/>
          <p:nvPr/>
        </p:nvSpPr>
        <p:spPr>
          <a:xfrm>
            <a:off x="6772387" y="2418116"/>
            <a:ext cx="2831277" cy="0"/>
          </a:xfrm>
          <a:custGeom>
            <a:avLst/>
            <a:gdLst/>
            <a:ahLst/>
            <a:cxnLst/>
            <a:rect l="l" t="t" r="r" b="b"/>
            <a:pathLst>
              <a:path w="3208781">
                <a:moveTo>
                  <a:pt x="3208781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0" name="object 30"/>
          <p:cNvSpPr/>
          <p:nvPr/>
        </p:nvSpPr>
        <p:spPr>
          <a:xfrm>
            <a:off x="2785333" y="2418116"/>
            <a:ext cx="3477409" cy="0"/>
          </a:xfrm>
          <a:custGeom>
            <a:avLst/>
            <a:gdLst/>
            <a:ahLst/>
            <a:cxnLst/>
            <a:rect l="l" t="t" r="r" b="b"/>
            <a:pathLst>
              <a:path w="3941063">
                <a:moveTo>
                  <a:pt x="3941063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1" name="object 31"/>
          <p:cNvSpPr/>
          <p:nvPr/>
        </p:nvSpPr>
        <p:spPr>
          <a:xfrm>
            <a:off x="2785334" y="1939065"/>
            <a:ext cx="6818330" cy="0"/>
          </a:xfrm>
          <a:custGeom>
            <a:avLst/>
            <a:gdLst/>
            <a:ahLst/>
            <a:cxnLst/>
            <a:rect l="l" t="t" r="r" b="b"/>
            <a:pathLst>
              <a:path w="7727441">
                <a:moveTo>
                  <a:pt x="7727441" y="0"/>
                </a:moveTo>
                <a:lnTo>
                  <a:pt x="0" y="0"/>
                </a:lnTo>
              </a:path>
            </a:pathLst>
          </a:custGeom>
          <a:ln w="10413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2" name="object 32"/>
          <p:cNvSpPr/>
          <p:nvPr/>
        </p:nvSpPr>
        <p:spPr>
          <a:xfrm>
            <a:off x="3342715" y="4046892"/>
            <a:ext cx="509643" cy="1245870"/>
          </a:xfrm>
          <a:custGeom>
            <a:avLst/>
            <a:gdLst/>
            <a:ahLst/>
            <a:cxnLst/>
            <a:rect l="l" t="t" r="r" b="b"/>
            <a:pathLst>
              <a:path w="577595" h="1411986">
                <a:moveTo>
                  <a:pt x="577595" y="1411986"/>
                </a:moveTo>
                <a:lnTo>
                  <a:pt x="577595" y="0"/>
                </a:lnTo>
                <a:lnTo>
                  <a:pt x="0" y="0"/>
                </a:lnTo>
                <a:lnTo>
                  <a:pt x="0" y="1411986"/>
                </a:lnTo>
                <a:lnTo>
                  <a:pt x="577595" y="1411986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3" name="object 33"/>
          <p:cNvSpPr/>
          <p:nvPr/>
        </p:nvSpPr>
        <p:spPr>
          <a:xfrm>
            <a:off x="5615940" y="3974951"/>
            <a:ext cx="509644" cy="1317811"/>
          </a:xfrm>
          <a:custGeom>
            <a:avLst/>
            <a:gdLst/>
            <a:ahLst/>
            <a:cxnLst/>
            <a:rect l="l" t="t" r="r" b="b"/>
            <a:pathLst>
              <a:path w="577596" h="1493519">
                <a:moveTo>
                  <a:pt x="577596" y="1493519"/>
                </a:moveTo>
                <a:lnTo>
                  <a:pt x="577596" y="0"/>
                </a:lnTo>
                <a:lnTo>
                  <a:pt x="0" y="0"/>
                </a:lnTo>
                <a:lnTo>
                  <a:pt x="0" y="1493519"/>
                </a:lnTo>
                <a:lnTo>
                  <a:pt x="577596" y="1493519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4" name="object 34"/>
          <p:cNvSpPr/>
          <p:nvPr/>
        </p:nvSpPr>
        <p:spPr>
          <a:xfrm>
            <a:off x="7888493" y="3711388"/>
            <a:ext cx="509644" cy="1581374"/>
          </a:xfrm>
          <a:custGeom>
            <a:avLst/>
            <a:gdLst/>
            <a:ahLst/>
            <a:cxnLst/>
            <a:rect l="l" t="t" r="r" b="b"/>
            <a:pathLst>
              <a:path w="577596" h="1792224">
                <a:moveTo>
                  <a:pt x="577596" y="1792224"/>
                </a:moveTo>
                <a:lnTo>
                  <a:pt x="577596" y="0"/>
                </a:lnTo>
                <a:lnTo>
                  <a:pt x="0" y="0"/>
                </a:lnTo>
                <a:lnTo>
                  <a:pt x="0" y="1792224"/>
                </a:lnTo>
                <a:lnTo>
                  <a:pt x="577596" y="1792224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5" name="object 35"/>
          <p:cNvSpPr/>
          <p:nvPr/>
        </p:nvSpPr>
        <p:spPr>
          <a:xfrm>
            <a:off x="3990191" y="2801022"/>
            <a:ext cx="509643" cy="2491740"/>
          </a:xfrm>
          <a:custGeom>
            <a:avLst/>
            <a:gdLst/>
            <a:ahLst/>
            <a:cxnLst/>
            <a:rect l="l" t="t" r="r" b="b"/>
            <a:pathLst>
              <a:path w="577595" h="2823972">
                <a:moveTo>
                  <a:pt x="577595" y="2823972"/>
                </a:moveTo>
                <a:lnTo>
                  <a:pt x="577595" y="0"/>
                </a:lnTo>
                <a:lnTo>
                  <a:pt x="0" y="0"/>
                </a:lnTo>
                <a:lnTo>
                  <a:pt x="0" y="2823972"/>
                </a:lnTo>
                <a:lnTo>
                  <a:pt x="577595" y="2823972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6" name="object 36"/>
          <p:cNvSpPr/>
          <p:nvPr/>
        </p:nvSpPr>
        <p:spPr>
          <a:xfrm>
            <a:off x="6262743" y="2321634"/>
            <a:ext cx="509644" cy="2971128"/>
          </a:xfrm>
          <a:custGeom>
            <a:avLst/>
            <a:gdLst/>
            <a:ahLst/>
            <a:cxnLst/>
            <a:rect l="l" t="t" r="r" b="b"/>
            <a:pathLst>
              <a:path w="577596" h="3367278">
                <a:moveTo>
                  <a:pt x="577596" y="3367278"/>
                </a:moveTo>
                <a:lnTo>
                  <a:pt x="577596" y="0"/>
                </a:lnTo>
                <a:lnTo>
                  <a:pt x="0" y="0"/>
                </a:lnTo>
                <a:lnTo>
                  <a:pt x="0" y="3367278"/>
                </a:lnTo>
                <a:lnTo>
                  <a:pt x="577596" y="3367278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7" name="object 37"/>
          <p:cNvSpPr/>
          <p:nvPr/>
        </p:nvSpPr>
        <p:spPr>
          <a:xfrm>
            <a:off x="8535968" y="3256204"/>
            <a:ext cx="509644" cy="2036557"/>
          </a:xfrm>
          <a:custGeom>
            <a:avLst/>
            <a:gdLst/>
            <a:ahLst/>
            <a:cxnLst/>
            <a:rect l="l" t="t" r="r" b="b"/>
            <a:pathLst>
              <a:path w="577596" h="2308098">
                <a:moveTo>
                  <a:pt x="577596" y="2308098"/>
                </a:moveTo>
                <a:lnTo>
                  <a:pt x="577596" y="0"/>
                </a:lnTo>
                <a:lnTo>
                  <a:pt x="0" y="0"/>
                </a:lnTo>
                <a:lnTo>
                  <a:pt x="0" y="2308098"/>
                </a:lnTo>
                <a:lnTo>
                  <a:pt x="577596" y="2308098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8" name="object 38"/>
          <p:cNvSpPr/>
          <p:nvPr/>
        </p:nvSpPr>
        <p:spPr>
          <a:xfrm>
            <a:off x="2785334" y="5292762"/>
            <a:ext cx="6818330" cy="0"/>
          </a:xfrm>
          <a:custGeom>
            <a:avLst/>
            <a:gdLst/>
            <a:ahLst/>
            <a:cxnLst/>
            <a:rect l="l" t="t" r="r" b="b"/>
            <a:pathLst>
              <a:path w="7727441">
                <a:moveTo>
                  <a:pt x="7727441" y="0"/>
                </a:moveTo>
                <a:lnTo>
                  <a:pt x="0" y="0"/>
                </a:lnTo>
              </a:path>
            </a:pathLst>
          </a:custGeom>
          <a:ln w="10414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9" name="object 39"/>
          <p:cNvSpPr txBox="1"/>
          <p:nvPr/>
        </p:nvSpPr>
        <p:spPr>
          <a:xfrm>
            <a:off x="3535231" y="3868718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52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808456" y="3796780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55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8081007" y="3533221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66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157151" y="2622852"/>
            <a:ext cx="175932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104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429701" y="2143468"/>
            <a:ext cx="175932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124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8728473" y="3078042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85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628886" y="5220834"/>
            <a:ext cx="7395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dirty="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577784" y="4741450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20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577784" y="4262731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40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577784" y="3783346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60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577784" y="3303962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80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526682" y="2825243"/>
            <a:ext cx="175932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100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526682" y="2345859"/>
            <a:ext cx="175932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120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526682" y="1867140"/>
            <a:ext cx="175932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140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808190" y="5351943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2016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6080800" y="5351943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2017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8354086" y="5351943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2018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5691244" y="5619526"/>
            <a:ext cx="55805" cy="55805"/>
          </a:xfrm>
          <a:custGeom>
            <a:avLst/>
            <a:gdLst/>
            <a:ahLst/>
            <a:cxnLst/>
            <a:rect l="l" t="t" r="r" b="b"/>
            <a:pathLst>
              <a:path w="63246" h="63246">
                <a:moveTo>
                  <a:pt x="0" y="0"/>
                </a:moveTo>
                <a:lnTo>
                  <a:pt x="0" y="63246"/>
                </a:lnTo>
                <a:lnTo>
                  <a:pt x="63246" y="63246"/>
                </a:lnTo>
                <a:lnTo>
                  <a:pt x="63246" y="0"/>
                </a:lnTo>
                <a:lnTo>
                  <a:pt x="0" y="0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57" name="object 57"/>
          <p:cNvSpPr txBox="1"/>
          <p:nvPr/>
        </p:nvSpPr>
        <p:spPr>
          <a:xfrm>
            <a:off x="5758702" y="5575150"/>
            <a:ext cx="368674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M</a:t>
            </a:r>
            <a:r>
              <a:rPr sz="794" dirty="0">
                <a:solidFill>
                  <a:srgbClr val="585858"/>
                </a:solidFill>
                <a:latin typeface="Calibri"/>
                <a:cs typeface="Calibri"/>
              </a:rPr>
              <a:t>E</a:t>
            </a:r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DIAN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6203577" y="5619526"/>
            <a:ext cx="55805" cy="55805"/>
          </a:xfrm>
          <a:custGeom>
            <a:avLst/>
            <a:gdLst/>
            <a:ahLst/>
            <a:cxnLst/>
            <a:rect l="l" t="t" r="r" b="b"/>
            <a:pathLst>
              <a:path w="63246" h="63246">
                <a:moveTo>
                  <a:pt x="0" y="0"/>
                </a:moveTo>
                <a:lnTo>
                  <a:pt x="0" y="63246"/>
                </a:lnTo>
                <a:lnTo>
                  <a:pt x="63246" y="63246"/>
                </a:lnTo>
                <a:lnTo>
                  <a:pt x="63246" y="0"/>
                </a:lnTo>
                <a:lnTo>
                  <a:pt x="0" y="0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59" name="object 59"/>
          <p:cNvSpPr txBox="1"/>
          <p:nvPr/>
        </p:nvSpPr>
        <p:spPr>
          <a:xfrm>
            <a:off x="6271035" y="5575150"/>
            <a:ext cx="281268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M</a:t>
            </a:r>
            <a:r>
              <a:rPr sz="794" dirty="0">
                <a:solidFill>
                  <a:srgbClr val="585858"/>
                </a:solidFill>
                <a:latin typeface="Calibri"/>
                <a:cs typeface="Calibri"/>
              </a:rPr>
              <a:t>E</a:t>
            </a:r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AN</a:t>
            </a:r>
            <a:endParaRPr sz="794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636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0490" rIns="0" bIns="0" rtlCol="0" anchor="ctr">
            <a:noAutofit/>
          </a:bodyPr>
          <a:lstStyle/>
          <a:p>
            <a:pPr marL="2492881" marR="11206" indent="-1147544">
              <a:lnSpc>
                <a:spcPct val="100000"/>
              </a:lnSpc>
            </a:pPr>
            <a:r>
              <a:rPr sz="2824" b="1" spc="-22" dirty="0">
                <a:latin typeface="Arial"/>
                <a:cs typeface="Arial"/>
              </a:rPr>
              <a:t>Censu</a:t>
            </a:r>
            <a:r>
              <a:rPr sz="2824" b="1" spc="-18" dirty="0">
                <a:latin typeface="Arial"/>
                <a:cs typeface="Arial"/>
              </a:rPr>
              <a:t>s</a:t>
            </a:r>
            <a:r>
              <a:rPr sz="2824" b="1" spc="-119" dirty="0">
                <a:latin typeface="Arial"/>
                <a:cs typeface="Arial"/>
              </a:rPr>
              <a:t> </a:t>
            </a:r>
            <a:r>
              <a:rPr sz="2824" b="1" spc="-22" dirty="0">
                <a:latin typeface="Arial"/>
                <a:cs typeface="Arial"/>
              </a:rPr>
              <a:t>Approva</a:t>
            </a:r>
            <a:r>
              <a:rPr sz="2824" b="1" spc="-9" dirty="0">
                <a:latin typeface="Arial"/>
                <a:cs typeface="Arial"/>
              </a:rPr>
              <a:t>l</a:t>
            </a:r>
            <a:r>
              <a:rPr sz="2824" b="1" spc="-4" dirty="0">
                <a:latin typeface="Arial"/>
                <a:cs typeface="Arial"/>
              </a:rPr>
              <a:t> </a:t>
            </a:r>
            <a:r>
              <a:rPr sz="2824" b="1" spc="-22" dirty="0">
                <a:latin typeface="Arial"/>
                <a:cs typeface="Arial"/>
              </a:rPr>
              <a:t>Rates 2013-2018</a:t>
            </a:r>
            <a:endParaRPr sz="2824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221769" y="4700082"/>
            <a:ext cx="381896" cy="0"/>
          </a:xfrm>
          <a:custGeom>
            <a:avLst/>
            <a:gdLst/>
            <a:ahLst/>
            <a:cxnLst/>
            <a:rect l="l" t="t" r="r" b="b"/>
            <a:pathLst>
              <a:path w="432816">
                <a:moveTo>
                  <a:pt x="432816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" name="object 4"/>
          <p:cNvSpPr/>
          <p:nvPr/>
        </p:nvSpPr>
        <p:spPr>
          <a:xfrm>
            <a:off x="8109697" y="4700082"/>
            <a:ext cx="763121" cy="0"/>
          </a:xfrm>
          <a:custGeom>
            <a:avLst/>
            <a:gdLst/>
            <a:ahLst/>
            <a:cxnLst/>
            <a:rect l="l" t="t" r="r" b="b"/>
            <a:pathLst>
              <a:path w="864870">
                <a:moveTo>
                  <a:pt x="864870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5" name="object 5"/>
          <p:cNvSpPr/>
          <p:nvPr/>
        </p:nvSpPr>
        <p:spPr>
          <a:xfrm>
            <a:off x="6996952" y="4700082"/>
            <a:ext cx="763793" cy="0"/>
          </a:xfrm>
          <a:custGeom>
            <a:avLst/>
            <a:gdLst/>
            <a:ahLst/>
            <a:cxnLst/>
            <a:rect l="l" t="t" r="r" b="b"/>
            <a:pathLst>
              <a:path w="865632">
                <a:moveTo>
                  <a:pt x="865632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6" name="object 6"/>
          <p:cNvSpPr/>
          <p:nvPr/>
        </p:nvSpPr>
        <p:spPr>
          <a:xfrm>
            <a:off x="5884881" y="4700082"/>
            <a:ext cx="763793" cy="0"/>
          </a:xfrm>
          <a:custGeom>
            <a:avLst/>
            <a:gdLst/>
            <a:ahLst/>
            <a:cxnLst/>
            <a:rect l="l" t="t" r="r" b="b"/>
            <a:pathLst>
              <a:path w="865632">
                <a:moveTo>
                  <a:pt x="865632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7" name="object 7"/>
          <p:cNvSpPr/>
          <p:nvPr/>
        </p:nvSpPr>
        <p:spPr>
          <a:xfrm>
            <a:off x="4772809" y="4700082"/>
            <a:ext cx="763121" cy="0"/>
          </a:xfrm>
          <a:custGeom>
            <a:avLst/>
            <a:gdLst/>
            <a:ahLst/>
            <a:cxnLst/>
            <a:rect l="l" t="t" r="r" b="b"/>
            <a:pathLst>
              <a:path w="864870">
                <a:moveTo>
                  <a:pt x="864870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8" name="object 8"/>
          <p:cNvSpPr/>
          <p:nvPr/>
        </p:nvSpPr>
        <p:spPr>
          <a:xfrm>
            <a:off x="3660064" y="4700082"/>
            <a:ext cx="763793" cy="0"/>
          </a:xfrm>
          <a:custGeom>
            <a:avLst/>
            <a:gdLst/>
            <a:ahLst/>
            <a:cxnLst/>
            <a:rect l="l" t="t" r="r" b="b"/>
            <a:pathLst>
              <a:path w="865632">
                <a:moveTo>
                  <a:pt x="865632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9" name="object 9"/>
          <p:cNvSpPr/>
          <p:nvPr/>
        </p:nvSpPr>
        <p:spPr>
          <a:xfrm>
            <a:off x="2929889" y="4700082"/>
            <a:ext cx="381896" cy="0"/>
          </a:xfrm>
          <a:custGeom>
            <a:avLst/>
            <a:gdLst/>
            <a:ahLst/>
            <a:cxnLst/>
            <a:rect l="l" t="t" r="r" b="b"/>
            <a:pathLst>
              <a:path w="432815">
                <a:moveTo>
                  <a:pt x="432816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0" name="object 10"/>
          <p:cNvSpPr/>
          <p:nvPr/>
        </p:nvSpPr>
        <p:spPr>
          <a:xfrm>
            <a:off x="9221769" y="4371974"/>
            <a:ext cx="381896" cy="0"/>
          </a:xfrm>
          <a:custGeom>
            <a:avLst/>
            <a:gdLst/>
            <a:ahLst/>
            <a:cxnLst/>
            <a:rect l="l" t="t" r="r" b="b"/>
            <a:pathLst>
              <a:path w="432816">
                <a:moveTo>
                  <a:pt x="432816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1" name="object 11"/>
          <p:cNvSpPr/>
          <p:nvPr/>
        </p:nvSpPr>
        <p:spPr>
          <a:xfrm>
            <a:off x="8109697" y="4371974"/>
            <a:ext cx="763121" cy="0"/>
          </a:xfrm>
          <a:custGeom>
            <a:avLst/>
            <a:gdLst/>
            <a:ahLst/>
            <a:cxnLst/>
            <a:rect l="l" t="t" r="r" b="b"/>
            <a:pathLst>
              <a:path w="864870">
                <a:moveTo>
                  <a:pt x="864870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2" name="object 12"/>
          <p:cNvSpPr/>
          <p:nvPr/>
        </p:nvSpPr>
        <p:spPr>
          <a:xfrm>
            <a:off x="6996952" y="4371974"/>
            <a:ext cx="763793" cy="0"/>
          </a:xfrm>
          <a:custGeom>
            <a:avLst/>
            <a:gdLst/>
            <a:ahLst/>
            <a:cxnLst/>
            <a:rect l="l" t="t" r="r" b="b"/>
            <a:pathLst>
              <a:path w="865632">
                <a:moveTo>
                  <a:pt x="865632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3" name="object 13"/>
          <p:cNvSpPr/>
          <p:nvPr/>
        </p:nvSpPr>
        <p:spPr>
          <a:xfrm>
            <a:off x="5884881" y="4371974"/>
            <a:ext cx="763793" cy="0"/>
          </a:xfrm>
          <a:custGeom>
            <a:avLst/>
            <a:gdLst/>
            <a:ahLst/>
            <a:cxnLst/>
            <a:rect l="l" t="t" r="r" b="b"/>
            <a:pathLst>
              <a:path w="865632">
                <a:moveTo>
                  <a:pt x="865632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4" name="object 14"/>
          <p:cNvSpPr/>
          <p:nvPr/>
        </p:nvSpPr>
        <p:spPr>
          <a:xfrm>
            <a:off x="4772809" y="4371974"/>
            <a:ext cx="763121" cy="0"/>
          </a:xfrm>
          <a:custGeom>
            <a:avLst/>
            <a:gdLst/>
            <a:ahLst/>
            <a:cxnLst/>
            <a:rect l="l" t="t" r="r" b="b"/>
            <a:pathLst>
              <a:path w="864870">
                <a:moveTo>
                  <a:pt x="864870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5" name="object 15"/>
          <p:cNvSpPr/>
          <p:nvPr/>
        </p:nvSpPr>
        <p:spPr>
          <a:xfrm>
            <a:off x="3660064" y="4371974"/>
            <a:ext cx="763793" cy="0"/>
          </a:xfrm>
          <a:custGeom>
            <a:avLst/>
            <a:gdLst/>
            <a:ahLst/>
            <a:cxnLst/>
            <a:rect l="l" t="t" r="r" b="b"/>
            <a:pathLst>
              <a:path w="865632">
                <a:moveTo>
                  <a:pt x="865632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6" name="object 16"/>
          <p:cNvSpPr/>
          <p:nvPr/>
        </p:nvSpPr>
        <p:spPr>
          <a:xfrm>
            <a:off x="2929889" y="4371974"/>
            <a:ext cx="381896" cy="0"/>
          </a:xfrm>
          <a:custGeom>
            <a:avLst/>
            <a:gdLst/>
            <a:ahLst/>
            <a:cxnLst/>
            <a:rect l="l" t="t" r="r" b="b"/>
            <a:pathLst>
              <a:path w="432815">
                <a:moveTo>
                  <a:pt x="432816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7" name="object 17"/>
          <p:cNvSpPr/>
          <p:nvPr/>
        </p:nvSpPr>
        <p:spPr>
          <a:xfrm>
            <a:off x="9221769" y="4043866"/>
            <a:ext cx="381896" cy="0"/>
          </a:xfrm>
          <a:custGeom>
            <a:avLst/>
            <a:gdLst/>
            <a:ahLst/>
            <a:cxnLst/>
            <a:rect l="l" t="t" r="r" b="b"/>
            <a:pathLst>
              <a:path w="432816">
                <a:moveTo>
                  <a:pt x="432816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8" name="object 18"/>
          <p:cNvSpPr/>
          <p:nvPr/>
        </p:nvSpPr>
        <p:spPr>
          <a:xfrm>
            <a:off x="8109697" y="4043866"/>
            <a:ext cx="763121" cy="0"/>
          </a:xfrm>
          <a:custGeom>
            <a:avLst/>
            <a:gdLst/>
            <a:ahLst/>
            <a:cxnLst/>
            <a:rect l="l" t="t" r="r" b="b"/>
            <a:pathLst>
              <a:path w="864870">
                <a:moveTo>
                  <a:pt x="864870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9" name="object 19"/>
          <p:cNvSpPr/>
          <p:nvPr/>
        </p:nvSpPr>
        <p:spPr>
          <a:xfrm>
            <a:off x="6996952" y="4043866"/>
            <a:ext cx="763793" cy="0"/>
          </a:xfrm>
          <a:custGeom>
            <a:avLst/>
            <a:gdLst/>
            <a:ahLst/>
            <a:cxnLst/>
            <a:rect l="l" t="t" r="r" b="b"/>
            <a:pathLst>
              <a:path w="865632">
                <a:moveTo>
                  <a:pt x="865632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0" name="object 20"/>
          <p:cNvSpPr/>
          <p:nvPr/>
        </p:nvSpPr>
        <p:spPr>
          <a:xfrm>
            <a:off x="5884881" y="4043866"/>
            <a:ext cx="763793" cy="0"/>
          </a:xfrm>
          <a:custGeom>
            <a:avLst/>
            <a:gdLst/>
            <a:ahLst/>
            <a:cxnLst/>
            <a:rect l="l" t="t" r="r" b="b"/>
            <a:pathLst>
              <a:path w="865632">
                <a:moveTo>
                  <a:pt x="865632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1" name="object 21"/>
          <p:cNvSpPr/>
          <p:nvPr/>
        </p:nvSpPr>
        <p:spPr>
          <a:xfrm>
            <a:off x="4772809" y="4043866"/>
            <a:ext cx="763121" cy="0"/>
          </a:xfrm>
          <a:custGeom>
            <a:avLst/>
            <a:gdLst/>
            <a:ahLst/>
            <a:cxnLst/>
            <a:rect l="l" t="t" r="r" b="b"/>
            <a:pathLst>
              <a:path w="864870">
                <a:moveTo>
                  <a:pt x="864870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2" name="object 22"/>
          <p:cNvSpPr/>
          <p:nvPr/>
        </p:nvSpPr>
        <p:spPr>
          <a:xfrm>
            <a:off x="3660065" y="4043866"/>
            <a:ext cx="763792" cy="0"/>
          </a:xfrm>
          <a:custGeom>
            <a:avLst/>
            <a:gdLst/>
            <a:ahLst/>
            <a:cxnLst/>
            <a:rect l="l" t="t" r="r" b="b"/>
            <a:pathLst>
              <a:path w="865631">
                <a:moveTo>
                  <a:pt x="865631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3" name="object 23"/>
          <p:cNvSpPr/>
          <p:nvPr/>
        </p:nvSpPr>
        <p:spPr>
          <a:xfrm>
            <a:off x="2929889" y="4043866"/>
            <a:ext cx="381896" cy="0"/>
          </a:xfrm>
          <a:custGeom>
            <a:avLst/>
            <a:gdLst/>
            <a:ahLst/>
            <a:cxnLst/>
            <a:rect l="l" t="t" r="r" b="b"/>
            <a:pathLst>
              <a:path w="432816">
                <a:moveTo>
                  <a:pt x="432816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4" name="object 24"/>
          <p:cNvSpPr/>
          <p:nvPr/>
        </p:nvSpPr>
        <p:spPr>
          <a:xfrm>
            <a:off x="8109697" y="3715758"/>
            <a:ext cx="1493968" cy="0"/>
          </a:xfrm>
          <a:custGeom>
            <a:avLst/>
            <a:gdLst/>
            <a:ahLst/>
            <a:cxnLst/>
            <a:rect l="l" t="t" r="r" b="b"/>
            <a:pathLst>
              <a:path w="1693164">
                <a:moveTo>
                  <a:pt x="1693164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5" name="object 25"/>
          <p:cNvSpPr/>
          <p:nvPr/>
        </p:nvSpPr>
        <p:spPr>
          <a:xfrm>
            <a:off x="6996952" y="3715758"/>
            <a:ext cx="763793" cy="0"/>
          </a:xfrm>
          <a:custGeom>
            <a:avLst/>
            <a:gdLst/>
            <a:ahLst/>
            <a:cxnLst/>
            <a:rect l="l" t="t" r="r" b="b"/>
            <a:pathLst>
              <a:path w="865632">
                <a:moveTo>
                  <a:pt x="865632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6" name="object 26"/>
          <p:cNvSpPr/>
          <p:nvPr/>
        </p:nvSpPr>
        <p:spPr>
          <a:xfrm>
            <a:off x="5884881" y="3715758"/>
            <a:ext cx="763793" cy="0"/>
          </a:xfrm>
          <a:custGeom>
            <a:avLst/>
            <a:gdLst/>
            <a:ahLst/>
            <a:cxnLst/>
            <a:rect l="l" t="t" r="r" b="b"/>
            <a:pathLst>
              <a:path w="865632">
                <a:moveTo>
                  <a:pt x="865632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7" name="object 27"/>
          <p:cNvSpPr/>
          <p:nvPr/>
        </p:nvSpPr>
        <p:spPr>
          <a:xfrm>
            <a:off x="4772809" y="3715758"/>
            <a:ext cx="763121" cy="0"/>
          </a:xfrm>
          <a:custGeom>
            <a:avLst/>
            <a:gdLst/>
            <a:ahLst/>
            <a:cxnLst/>
            <a:rect l="l" t="t" r="r" b="b"/>
            <a:pathLst>
              <a:path w="864870">
                <a:moveTo>
                  <a:pt x="864870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8" name="object 28"/>
          <p:cNvSpPr/>
          <p:nvPr/>
        </p:nvSpPr>
        <p:spPr>
          <a:xfrm>
            <a:off x="2929889" y="3715758"/>
            <a:ext cx="1493968" cy="0"/>
          </a:xfrm>
          <a:custGeom>
            <a:avLst/>
            <a:gdLst/>
            <a:ahLst/>
            <a:cxnLst/>
            <a:rect l="l" t="t" r="r" b="b"/>
            <a:pathLst>
              <a:path w="1693164">
                <a:moveTo>
                  <a:pt x="1693164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9" name="object 29"/>
          <p:cNvSpPr/>
          <p:nvPr/>
        </p:nvSpPr>
        <p:spPr>
          <a:xfrm>
            <a:off x="8109697" y="3387649"/>
            <a:ext cx="1493968" cy="0"/>
          </a:xfrm>
          <a:custGeom>
            <a:avLst/>
            <a:gdLst/>
            <a:ahLst/>
            <a:cxnLst/>
            <a:rect l="l" t="t" r="r" b="b"/>
            <a:pathLst>
              <a:path w="1693164">
                <a:moveTo>
                  <a:pt x="1693164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0" name="object 30"/>
          <p:cNvSpPr/>
          <p:nvPr/>
        </p:nvSpPr>
        <p:spPr>
          <a:xfrm>
            <a:off x="6996952" y="3387649"/>
            <a:ext cx="763793" cy="0"/>
          </a:xfrm>
          <a:custGeom>
            <a:avLst/>
            <a:gdLst/>
            <a:ahLst/>
            <a:cxnLst/>
            <a:rect l="l" t="t" r="r" b="b"/>
            <a:pathLst>
              <a:path w="865632">
                <a:moveTo>
                  <a:pt x="865632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1" name="object 31"/>
          <p:cNvSpPr/>
          <p:nvPr/>
        </p:nvSpPr>
        <p:spPr>
          <a:xfrm>
            <a:off x="5884881" y="3387649"/>
            <a:ext cx="763793" cy="0"/>
          </a:xfrm>
          <a:custGeom>
            <a:avLst/>
            <a:gdLst/>
            <a:ahLst/>
            <a:cxnLst/>
            <a:rect l="l" t="t" r="r" b="b"/>
            <a:pathLst>
              <a:path w="865632">
                <a:moveTo>
                  <a:pt x="865632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2" name="object 32"/>
          <p:cNvSpPr/>
          <p:nvPr/>
        </p:nvSpPr>
        <p:spPr>
          <a:xfrm>
            <a:off x="2929890" y="3387649"/>
            <a:ext cx="2606039" cy="0"/>
          </a:xfrm>
          <a:custGeom>
            <a:avLst/>
            <a:gdLst/>
            <a:ahLst/>
            <a:cxnLst/>
            <a:rect l="l" t="t" r="r" b="b"/>
            <a:pathLst>
              <a:path w="2953511">
                <a:moveTo>
                  <a:pt x="2953511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3" name="object 33"/>
          <p:cNvSpPr/>
          <p:nvPr/>
        </p:nvSpPr>
        <p:spPr>
          <a:xfrm>
            <a:off x="8109697" y="3059541"/>
            <a:ext cx="1493968" cy="0"/>
          </a:xfrm>
          <a:custGeom>
            <a:avLst/>
            <a:gdLst/>
            <a:ahLst/>
            <a:cxnLst/>
            <a:rect l="l" t="t" r="r" b="b"/>
            <a:pathLst>
              <a:path w="1693164">
                <a:moveTo>
                  <a:pt x="1693164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4" name="object 34"/>
          <p:cNvSpPr/>
          <p:nvPr/>
        </p:nvSpPr>
        <p:spPr>
          <a:xfrm>
            <a:off x="6996952" y="3059541"/>
            <a:ext cx="763793" cy="0"/>
          </a:xfrm>
          <a:custGeom>
            <a:avLst/>
            <a:gdLst/>
            <a:ahLst/>
            <a:cxnLst/>
            <a:rect l="l" t="t" r="r" b="b"/>
            <a:pathLst>
              <a:path w="865632">
                <a:moveTo>
                  <a:pt x="865632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5" name="object 35"/>
          <p:cNvSpPr/>
          <p:nvPr/>
        </p:nvSpPr>
        <p:spPr>
          <a:xfrm>
            <a:off x="2929890" y="3059541"/>
            <a:ext cx="3718783" cy="0"/>
          </a:xfrm>
          <a:custGeom>
            <a:avLst/>
            <a:gdLst/>
            <a:ahLst/>
            <a:cxnLst/>
            <a:rect l="l" t="t" r="r" b="b"/>
            <a:pathLst>
              <a:path w="4214621">
                <a:moveTo>
                  <a:pt x="4214621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6" name="object 36"/>
          <p:cNvSpPr/>
          <p:nvPr/>
        </p:nvSpPr>
        <p:spPr>
          <a:xfrm>
            <a:off x="8109697" y="2731434"/>
            <a:ext cx="1493968" cy="0"/>
          </a:xfrm>
          <a:custGeom>
            <a:avLst/>
            <a:gdLst/>
            <a:ahLst/>
            <a:cxnLst/>
            <a:rect l="l" t="t" r="r" b="b"/>
            <a:pathLst>
              <a:path w="1693164">
                <a:moveTo>
                  <a:pt x="1693164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7" name="object 37"/>
          <p:cNvSpPr/>
          <p:nvPr/>
        </p:nvSpPr>
        <p:spPr>
          <a:xfrm>
            <a:off x="6996952" y="2731434"/>
            <a:ext cx="763793" cy="0"/>
          </a:xfrm>
          <a:custGeom>
            <a:avLst/>
            <a:gdLst/>
            <a:ahLst/>
            <a:cxnLst/>
            <a:rect l="l" t="t" r="r" b="b"/>
            <a:pathLst>
              <a:path w="865632">
                <a:moveTo>
                  <a:pt x="865632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8" name="object 38"/>
          <p:cNvSpPr/>
          <p:nvPr/>
        </p:nvSpPr>
        <p:spPr>
          <a:xfrm>
            <a:off x="2929890" y="2731434"/>
            <a:ext cx="3718783" cy="0"/>
          </a:xfrm>
          <a:custGeom>
            <a:avLst/>
            <a:gdLst/>
            <a:ahLst/>
            <a:cxnLst/>
            <a:rect l="l" t="t" r="r" b="b"/>
            <a:pathLst>
              <a:path w="4214621">
                <a:moveTo>
                  <a:pt x="4214621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9" name="object 39"/>
          <p:cNvSpPr/>
          <p:nvPr/>
        </p:nvSpPr>
        <p:spPr>
          <a:xfrm>
            <a:off x="2929890" y="2402653"/>
            <a:ext cx="6673774" cy="0"/>
          </a:xfrm>
          <a:custGeom>
            <a:avLst/>
            <a:gdLst/>
            <a:ahLst/>
            <a:cxnLst/>
            <a:rect l="l" t="t" r="r" b="b"/>
            <a:pathLst>
              <a:path w="7563611">
                <a:moveTo>
                  <a:pt x="7563611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0" name="object 40"/>
          <p:cNvSpPr/>
          <p:nvPr/>
        </p:nvSpPr>
        <p:spPr>
          <a:xfrm>
            <a:off x="2929890" y="2074545"/>
            <a:ext cx="6673774" cy="0"/>
          </a:xfrm>
          <a:custGeom>
            <a:avLst/>
            <a:gdLst/>
            <a:ahLst/>
            <a:cxnLst/>
            <a:rect l="l" t="t" r="r" b="b"/>
            <a:pathLst>
              <a:path w="7563611">
                <a:moveTo>
                  <a:pt x="7563611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1" name="object 41"/>
          <p:cNvSpPr/>
          <p:nvPr/>
        </p:nvSpPr>
        <p:spPr>
          <a:xfrm>
            <a:off x="3311786" y="3781313"/>
            <a:ext cx="348279" cy="1247215"/>
          </a:xfrm>
          <a:custGeom>
            <a:avLst/>
            <a:gdLst/>
            <a:ahLst/>
            <a:cxnLst/>
            <a:rect l="l" t="t" r="r" b="b"/>
            <a:pathLst>
              <a:path w="394716" h="1413510">
                <a:moveTo>
                  <a:pt x="394716" y="1413510"/>
                </a:moveTo>
                <a:lnTo>
                  <a:pt x="394716" y="0"/>
                </a:lnTo>
                <a:lnTo>
                  <a:pt x="0" y="0"/>
                </a:lnTo>
                <a:lnTo>
                  <a:pt x="0" y="1413510"/>
                </a:lnTo>
                <a:lnTo>
                  <a:pt x="394716" y="1413510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2" name="object 42"/>
          <p:cNvSpPr/>
          <p:nvPr/>
        </p:nvSpPr>
        <p:spPr>
          <a:xfrm>
            <a:off x="4423858" y="3420260"/>
            <a:ext cx="348950" cy="1608267"/>
          </a:xfrm>
          <a:custGeom>
            <a:avLst/>
            <a:gdLst/>
            <a:ahLst/>
            <a:cxnLst/>
            <a:rect l="l" t="t" r="r" b="b"/>
            <a:pathLst>
              <a:path w="395477" h="1822703">
                <a:moveTo>
                  <a:pt x="395477" y="1822703"/>
                </a:moveTo>
                <a:lnTo>
                  <a:pt x="395477" y="0"/>
                </a:lnTo>
                <a:lnTo>
                  <a:pt x="0" y="0"/>
                </a:lnTo>
                <a:lnTo>
                  <a:pt x="0" y="1822703"/>
                </a:lnTo>
                <a:lnTo>
                  <a:pt x="395477" y="1822703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3" name="object 43"/>
          <p:cNvSpPr/>
          <p:nvPr/>
        </p:nvSpPr>
        <p:spPr>
          <a:xfrm>
            <a:off x="5535930" y="3223260"/>
            <a:ext cx="348950" cy="1805268"/>
          </a:xfrm>
          <a:custGeom>
            <a:avLst/>
            <a:gdLst/>
            <a:ahLst/>
            <a:cxnLst/>
            <a:rect l="l" t="t" r="r" b="b"/>
            <a:pathLst>
              <a:path w="395477" h="2045970">
                <a:moveTo>
                  <a:pt x="395477" y="2045970"/>
                </a:moveTo>
                <a:lnTo>
                  <a:pt x="395477" y="0"/>
                </a:lnTo>
                <a:lnTo>
                  <a:pt x="0" y="0"/>
                </a:lnTo>
                <a:lnTo>
                  <a:pt x="0" y="2045970"/>
                </a:lnTo>
                <a:lnTo>
                  <a:pt x="395477" y="2045970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4" name="object 44"/>
          <p:cNvSpPr/>
          <p:nvPr/>
        </p:nvSpPr>
        <p:spPr>
          <a:xfrm>
            <a:off x="6648675" y="2566371"/>
            <a:ext cx="348278" cy="2462156"/>
          </a:xfrm>
          <a:custGeom>
            <a:avLst/>
            <a:gdLst/>
            <a:ahLst/>
            <a:cxnLst/>
            <a:rect l="l" t="t" r="r" b="b"/>
            <a:pathLst>
              <a:path w="394715" h="2790444">
                <a:moveTo>
                  <a:pt x="394715" y="2790443"/>
                </a:moveTo>
                <a:lnTo>
                  <a:pt x="394715" y="0"/>
                </a:lnTo>
                <a:lnTo>
                  <a:pt x="0" y="0"/>
                </a:lnTo>
                <a:lnTo>
                  <a:pt x="0" y="2790444"/>
                </a:lnTo>
                <a:lnTo>
                  <a:pt x="394715" y="2790443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5" name="object 45"/>
          <p:cNvSpPr/>
          <p:nvPr/>
        </p:nvSpPr>
        <p:spPr>
          <a:xfrm>
            <a:off x="7760746" y="2402317"/>
            <a:ext cx="348950" cy="2626210"/>
          </a:xfrm>
          <a:custGeom>
            <a:avLst/>
            <a:gdLst/>
            <a:ahLst/>
            <a:cxnLst/>
            <a:rect l="l" t="t" r="r" b="b"/>
            <a:pathLst>
              <a:path w="395477" h="2976371">
                <a:moveTo>
                  <a:pt x="395477" y="2976371"/>
                </a:moveTo>
                <a:lnTo>
                  <a:pt x="395477" y="0"/>
                </a:lnTo>
                <a:lnTo>
                  <a:pt x="0" y="0"/>
                </a:lnTo>
                <a:lnTo>
                  <a:pt x="0" y="2976371"/>
                </a:lnTo>
                <a:lnTo>
                  <a:pt x="395477" y="2976371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6" name="object 46"/>
          <p:cNvSpPr/>
          <p:nvPr/>
        </p:nvSpPr>
        <p:spPr>
          <a:xfrm>
            <a:off x="8872817" y="3748368"/>
            <a:ext cx="348950" cy="1280160"/>
          </a:xfrm>
          <a:custGeom>
            <a:avLst/>
            <a:gdLst/>
            <a:ahLst/>
            <a:cxnLst/>
            <a:rect l="l" t="t" r="r" b="b"/>
            <a:pathLst>
              <a:path w="395477" h="1450848">
                <a:moveTo>
                  <a:pt x="395477" y="1450848"/>
                </a:moveTo>
                <a:lnTo>
                  <a:pt x="395477" y="0"/>
                </a:lnTo>
                <a:lnTo>
                  <a:pt x="0" y="0"/>
                </a:lnTo>
                <a:lnTo>
                  <a:pt x="0" y="1450848"/>
                </a:lnTo>
                <a:lnTo>
                  <a:pt x="395477" y="1450848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7" name="object 47"/>
          <p:cNvSpPr/>
          <p:nvPr/>
        </p:nvSpPr>
        <p:spPr>
          <a:xfrm>
            <a:off x="2929890" y="5028527"/>
            <a:ext cx="6673774" cy="0"/>
          </a:xfrm>
          <a:custGeom>
            <a:avLst/>
            <a:gdLst/>
            <a:ahLst/>
            <a:cxnLst/>
            <a:rect l="l" t="t" r="r" b="b"/>
            <a:pathLst>
              <a:path w="7563611">
                <a:moveTo>
                  <a:pt x="7563611" y="0"/>
                </a:moveTo>
                <a:lnTo>
                  <a:pt x="0" y="0"/>
                </a:lnTo>
              </a:path>
            </a:pathLst>
          </a:custGeom>
          <a:ln w="10414">
            <a:solidFill>
              <a:srgbClr val="D9D9D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8" name="object 48"/>
          <p:cNvSpPr/>
          <p:nvPr/>
        </p:nvSpPr>
        <p:spPr>
          <a:xfrm>
            <a:off x="3471806" y="2423161"/>
            <a:ext cx="5589270" cy="529813"/>
          </a:xfrm>
          <a:custGeom>
            <a:avLst/>
            <a:gdLst/>
            <a:ahLst/>
            <a:cxnLst/>
            <a:rect l="l" t="t" r="r" b="b"/>
            <a:pathLst>
              <a:path w="6334506" h="600455">
                <a:moveTo>
                  <a:pt x="1279847" y="433710"/>
                </a:moveTo>
                <a:lnTo>
                  <a:pt x="21336" y="2286"/>
                </a:lnTo>
                <a:lnTo>
                  <a:pt x="13716" y="0"/>
                </a:lnTo>
                <a:lnTo>
                  <a:pt x="5334" y="3810"/>
                </a:lnTo>
                <a:lnTo>
                  <a:pt x="3048" y="11430"/>
                </a:lnTo>
                <a:lnTo>
                  <a:pt x="0" y="19050"/>
                </a:lnTo>
                <a:lnTo>
                  <a:pt x="4572" y="27432"/>
                </a:lnTo>
                <a:lnTo>
                  <a:pt x="11430" y="29718"/>
                </a:lnTo>
                <a:lnTo>
                  <a:pt x="1271778" y="461009"/>
                </a:lnTo>
                <a:lnTo>
                  <a:pt x="1273302" y="461772"/>
                </a:lnTo>
                <a:lnTo>
                  <a:pt x="1274826" y="461772"/>
                </a:lnTo>
                <a:lnTo>
                  <a:pt x="1278636" y="462188"/>
                </a:lnTo>
                <a:lnTo>
                  <a:pt x="1278636" y="433578"/>
                </a:lnTo>
                <a:lnTo>
                  <a:pt x="1279847" y="433710"/>
                </a:lnTo>
                <a:close/>
              </a:path>
              <a:path w="6334506" h="600455">
                <a:moveTo>
                  <a:pt x="1281684" y="434340"/>
                </a:moveTo>
                <a:lnTo>
                  <a:pt x="1279847" y="433710"/>
                </a:lnTo>
                <a:lnTo>
                  <a:pt x="1278636" y="433578"/>
                </a:lnTo>
                <a:lnTo>
                  <a:pt x="1281684" y="434340"/>
                </a:lnTo>
                <a:close/>
              </a:path>
              <a:path w="6334506" h="600455">
                <a:moveTo>
                  <a:pt x="1281684" y="462522"/>
                </a:moveTo>
                <a:lnTo>
                  <a:pt x="1281684" y="434340"/>
                </a:lnTo>
                <a:lnTo>
                  <a:pt x="1278636" y="433578"/>
                </a:lnTo>
                <a:lnTo>
                  <a:pt x="1278636" y="462188"/>
                </a:lnTo>
                <a:lnTo>
                  <a:pt x="1281684" y="462522"/>
                </a:lnTo>
                <a:close/>
              </a:path>
              <a:path w="6334506" h="600455">
                <a:moveTo>
                  <a:pt x="2536937" y="571192"/>
                </a:moveTo>
                <a:lnTo>
                  <a:pt x="1279847" y="433710"/>
                </a:lnTo>
                <a:lnTo>
                  <a:pt x="1281684" y="434340"/>
                </a:lnTo>
                <a:lnTo>
                  <a:pt x="1281684" y="462522"/>
                </a:lnTo>
                <a:lnTo>
                  <a:pt x="2533650" y="599443"/>
                </a:lnTo>
                <a:lnTo>
                  <a:pt x="2533650" y="572261"/>
                </a:lnTo>
                <a:lnTo>
                  <a:pt x="2536937" y="571192"/>
                </a:lnTo>
                <a:close/>
              </a:path>
              <a:path w="6334506" h="600455">
                <a:moveTo>
                  <a:pt x="2539746" y="571499"/>
                </a:moveTo>
                <a:lnTo>
                  <a:pt x="2536937" y="571192"/>
                </a:lnTo>
                <a:lnTo>
                  <a:pt x="2533650" y="572261"/>
                </a:lnTo>
                <a:lnTo>
                  <a:pt x="2539746" y="571499"/>
                </a:lnTo>
                <a:close/>
              </a:path>
              <a:path w="6334506" h="600455">
                <a:moveTo>
                  <a:pt x="2539746" y="599947"/>
                </a:moveTo>
                <a:lnTo>
                  <a:pt x="2539746" y="571499"/>
                </a:lnTo>
                <a:lnTo>
                  <a:pt x="2533650" y="572261"/>
                </a:lnTo>
                <a:lnTo>
                  <a:pt x="2533650" y="599443"/>
                </a:lnTo>
                <a:lnTo>
                  <a:pt x="2535936" y="599693"/>
                </a:lnTo>
                <a:lnTo>
                  <a:pt x="2538222" y="600455"/>
                </a:lnTo>
                <a:lnTo>
                  <a:pt x="2539746" y="599947"/>
                </a:lnTo>
                <a:close/>
              </a:path>
              <a:path w="6334506" h="600455">
                <a:moveTo>
                  <a:pt x="6334506" y="562355"/>
                </a:moveTo>
                <a:lnTo>
                  <a:pt x="6329172" y="555497"/>
                </a:lnTo>
                <a:lnTo>
                  <a:pt x="6321552" y="553973"/>
                </a:lnTo>
                <a:lnTo>
                  <a:pt x="5060442" y="335279"/>
                </a:lnTo>
                <a:lnTo>
                  <a:pt x="3800094" y="161543"/>
                </a:lnTo>
                <a:lnTo>
                  <a:pt x="3795522" y="161543"/>
                </a:lnTo>
                <a:lnTo>
                  <a:pt x="3793998" y="162305"/>
                </a:lnTo>
                <a:lnTo>
                  <a:pt x="2536937" y="571192"/>
                </a:lnTo>
                <a:lnTo>
                  <a:pt x="2539746" y="571499"/>
                </a:lnTo>
                <a:lnTo>
                  <a:pt x="2539746" y="599947"/>
                </a:lnTo>
                <a:lnTo>
                  <a:pt x="2540508" y="599693"/>
                </a:lnTo>
                <a:lnTo>
                  <a:pt x="2542032" y="598931"/>
                </a:lnTo>
                <a:lnTo>
                  <a:pt x="3796284" y="190958"/>
                </a:lnTo>
                <a:lnTo>
                  <a:pt x="3796284" y="189737"/>
                </a:lnTo>
                <a:lnTo>
                  <a:pt x="3802380" y="188975"/>
                </a:lnTo>
                <a:lnTo>
                  <a:pt x="3802380" y="190578"/>
                </a:lnTo>
                <a:lnTo>
                  <a:pt x="5056632" y="363473"/>
                </a:lnTo>
                <a:lnTo>
                  <a:pt x="6316980" y="582167"/>
                </a:lnTo>
                <a:lnTo>
                  <a:pt x="6324600" y="583691"/>
                </a:lnTo>
                <a:lnTo>
                  <a:pt x="6332220" y="578357"/>
                </a:lnTo>
                <a:lnTo>
                  <a:pt x="6332982" y="570737"/>
                </a:lnTo>
                <a:lnTo>
                  <a:pt x="6334506" y="562355"/>
                </a:lnTo>
                <a:close/>
              </a:path>
              <a:path w="6334506" h="600455">
                <a:moveTo>
                  <a:pt x="3802380" y="188975"/>
                </a:moveTo>
                <a:lnTo>
                  <a:pt x="3796284" y="189737"/>
                </a:lnTo>
                <a:lnTo>
                  <a:pt x="3798920" y="190101"/>
                </a:lnTo>
                <a:lnTo>
                  <a:pt x="3802380" y="188975"/>
                </a:lnTo>
                <a:close/>
              </a:path>
              <a:path w="6334506" h="600455">
                <a:moveTo>
                  <a:pt x="3798920" y="190101"/>
                </a:moveTo>
                <a:lnTo>
                  <a:pt x="3796284" y="189737"/>
                </a:lnTo>
                <a:lnTo>
                  <a:pt x="3796284" y="190958"/>
                </a:lnTo>
                <a:lnTo>
                  <a:pt x="3798920" y="190101"/>
                </a:lnTo>
                <a:close/>
              </a:path>
              <a:path w="6334506" h="600455">
                <a:moveTo>
                  <a:pt x="3802380" y="190578"/>
                </a:moveTo>
                <a:lnTo>
                  <a:pt x="3802380" y="188975"/>
                </a:lnTo>
                <a:lnTo>
                  <a:pt x="3798920" y="190101"/>
                </a:lnTo>
                <a:lnTo>
                  <a:pt x="3802380" y="190578"/>
                </a:lnTo>
                <a:close/>
              </a:path>
            </a:pathLst>
          </a:custGeom>
          <a:solidFill>
            <a:srgbClr val="9BBB59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9" name="object 49"/>
          <p:cNvSpPr txBox="1"/>
          <p:nvPr/>
        </p:nvSpPr>
        <p:spPr>
          <a:xfrm>
            <a:off x="3372523" y="4272130"/>
            <a:ext cx="226919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b="1" spc="-4" dirty="0">
                <a:solidFill>
                  <a:srgbClr val="FFFFFF"/>
                </a:solidFill>
                <a:latin typeface="Calibri"/>
                <a:cs typeface="Calibri"/>
              </a:rPr>
              <a:t>38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484588" y="4091946"/>
            <a:ext cx="226919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b="1" spc="-4" dirty="0">
                <a:solidFill>
                  <a:srgbClr val="FFFFFF"/>
                </a:solidFill>
                <a:latin typeface="Calibri"/>
                <a:cs typeface="Calibri"/>
              </a:rPr>
              <a:t>49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597339" y="3993110"/>
            <a:ext cx="226919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b="1" spc="-4" dirty="0">
                <a:solidFill>
                  <a:srgbClr val="FFFFFF"/>
                </a:solidFill>
                <a:latin typeface="Calibri"/>
                <a:cs typeface="Calibri"/>
              </a:rPr>
              <a:t>55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6709403" y="3664995"/>
            <a:ext cx="226919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b="1" spc="-4" dirty="0">
                <a:solidFill>
                  <a:srgbClr val="FFFFFF"/>
                </a:solidFill>
                <a:latin typeface="Calibri"/>
                <a:cs typeface="Calibri"/>
              </a:rPr>
              <a:t>75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821469" y="3582962"/>
            <a:ext cx="226919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b="1" spc="-4" dirty="0">
                <a:solidFill>
                  <a:srgbClr val="FFFFFF"/>
                </a:solidFill>
                <a:latin typeface="Calibri"/>
                <a:cs typeface="Calibri"/>
              </a:rPr>
              <a:t>80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8934219" y="4255993"/>
            <a:ext cx="226919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b="1" spc="-4" dirty="0">
                <a:solidFill>
                  <a:srgbClr val="FFFFFF"/>
                </a:solidFill>
                <a:latin typeface="Calibri"/>
                <a:cs typeface="Calibri"/>
              </a:rPr>
              <a:t>39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294522" y="2103126"/>
            <a:ext cx="383241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b="1" spc="-4" dirty="0">
                <a:latin typeface="Calibri"/>
                <a:cs typeface="Calibri"/>
              </a:rPr>
              <a:t>78.9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406587" y="2483685"/>
            <a:ext cx="383241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b="1" spc="-4" dirty="0">
                <a:latin typeface="Calibri"/>
                <a:cs typeface="Calibri"/>
              </a:rPr>
              <a:t>67.3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5519338" y="2605374"/>
            <a:ext cx="383241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b="1" spc="-4" dirty="0">
                <a:latin typeface="Calibri"/>
                <a:cs typeface="Calibri"/>
              </a:rPr>
              <a:t>63.6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6631403" y="2243655"/>
            <a:ext cx="383241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b="1" spc="-4" dirty="0">
                <a:latin typeface="Calibri"/>
                <a:cs typeface="Calibri"/>
              </a:rPr>
              <a:t>74.7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7743468" y="2396952"/>
            <a:ext cx="383241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b="1" spc="-4" dirty="0">
                <a:latin typeface="Calibri"/>
                <a:cs typeface="Calibri"/>
              </a:rPr>
              <a:t>70.0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8856219" y="2590589"/>
            <a:ext cx="383241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b="1" spc="-4" dirty="0">
                <a:latin typeface="Calibri"/>
                <a:cs typeface="Calibri"/>
              </a:rPr>
              <a:t>64.1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2526689" y="1930950"/>
            <a:ext cx="226919" cy="321720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sz="1588" spc="-4" dirty="0">
                <a:solidFill>
                  <a:srgbClr val="585858"/>
                </a:solidFill>
                <a:latin typeface="Calibri"/>
                <a:cs typeface="Calibri"/>
              </a:rPr>
              <a:t>90</a:t>
            </a:r>
            <a:endParaRPr sz="1588">
              <a:latin typeface="Calibri"/>
              <a:cs typeface="Calibri"/>
            </a:endParaRPr>
          </a:p>
          <a:p>
            <a:pPr>
              <a:lnSpc>
                <a:spcPts val="662"/>
              </a:lnSpc>
              <a:spcBef>
                <a:spcPts val="16"/>
              </a:spcBef>
            </a:pPr>
            <a:endParaRPr sz="662"/>
          </a:p>
          <a:p>
            <a:pPr algn="ctr"/>
            <a:r>
              <a:rPr sz="1588" spc="-4" dirty="0">
                <a:solidFill>
                  <a:srgbClr val="585858"/>
                </a:solidFill>
                <a:latin typeface="Calibri"/>
                <a:cs typeface="Calibri"/>
              </a:rPr>
              <a:t>80</a:t>
            </a:r>
            <a:endParaRPr sz="1588">
              <a:latin typeface="Calibri"/>
              <a:cs typeface="Calibri"/>
            </a:endParaRPr>
          </a:p>
          <a:p>
            <a:pPr>
              <a:lnSpc>
                <a:spcPts val="662"/>
              </a:lnSpc>
              <a:spcBef>
                <a:spcPts val="16"/>
              </a:spcBef>
            </a:pPr>
            <a:endParaRPr sz="662"/>
          </a:p>
          <a:p>
            <a:pPr algn="ctr"/>
            <a:r>
              <a:rPr sz="1588" spc="-4" dirty="0">
                <a:solidFill>
                  <a:srgbClr val="585858"/>
                </a:solidFill>
                <a:latin typeface="Calibri"/>
                <a:cs typeface="Calibri"/>
              </a:rPr>
              <a:t>70</a:t>
            </a:r>
            <a:endParaRPr sz="1588">
              <a:latin typeface="Calibri"/>
              <a:cs typeface="Calibri"/>
            </a:endParaRPr>
          </a:p>
          <a:p>
            <a:pPr>
              <a:lnSpc>
                <a:spcPts val="662"/>
              </a:lnSpc>
              <a:spcBef>
                <a:spcPts val="16"/>
              </a:spcBef>
            </a:pPr>
            <a:endParaRPr sz="662"/>
          </a:p>
          <a:p>
            <a:pPr algn="ctr"/>
            <a:r>
              <a:rPr sz="1588" spc="-4" dirty="0">
                <a:solidFill>
                  <a:srgbClr val="585858"/>
                </a:solidFill>
                <a:latin typeface="Calibri"/>
                <a:cs typeface="Calibri"/>
              </a:rPr>
              <a:t>60</a:t>
            </a:r>
            <a:endParaRPr sz="1588">
              <a:latin typeface="Calibri"/>
              <a:cs typeface="Calibri"/>
            </a:endParaRPr>
          </a:p>
          <a:p>
            <a:pPr>
              <a:lnSpc>
                <a:spcPts val="662"/>
              </a:lnSpc>
              <a:spcBef>
                <a:spcPts val="16"/>
              </a:spcBef>
            </a:pPr>
            <a:endParaRPr sz="662"/>
          </a:p>
          <a:p>
            <a:pPr algn="ctr"/>
            <a:r>
              <a:rPr sz="1588" spc="-4" dirty="0">
                <a:solidFill>
                  <a:srgbClr val="585858"/>
                </a:solidFill>
                <a:latin typeface="Calibri"/>
                <a:cs typeface="Calibri"/>
              </a:rPr>
              <a:t>50</a:t>
            </a:r>
            <a:endParaRPr sz="1588">
              <a:latin typeface="Calibri"/>
              <a:cs typeface="Calibri"/>
            </a:endParaRPr>
          </a:p>
          <a:p>
            <a:pPr>
              <a:lnSpc>
                <a:spcPts val="662"/>
              </a:lnSpc>
              <a:spcBef>
                <a:spcPts val="16"/>
              </a:spcBef>
            </a:pPr>
            <a:endParaRPr sz="662"/>
          </a:p>
          <a:p>
            <a:pPr algn="ctr"/>
            <a:r>
              <a:rPr sz="1588" spc="-4" dirty="0">
                <a:solidFill>
                  <a:srgbClr val="585858"/>
                </a:solidFill>
                <a:latin typeface="Calibri"/>
                <a:cs typeface="Calibri"/>
              </a:rPr>
              <a:t>40</a:t>
            </a:r>
            <a:endParaRPr sz="1588">
              <a:latin typeface="Calibri"/>
              <a:cs typeface="Calibri"/>
            </a:endParaRPr>
          </a:p>
          <a:p>
            <a:pPr>
              <a:lnSpc>
                <a:spcPts val="662"/>
              </a:lnSpc>
              <a:spcBef>
                <a:spcPts val="20"/>
              </a:spcBef>
            </a:pPr>
            <a:endParaRPr sz="662"/>
          </a:p>
          <a:p>
            <a:pPr algn="ctr"/>
            <a:r>
              <a:rPr sz="1588" spc="-4" dirty="0">
                <a:solidFill>
                  <a:srgbClr val="585858"/>
                </a:solidFill>
                <a:latin typeface="Calibri"/>
                <a:cs typeface="Calibri"/>
              </a:rPr>
              <a:t>30</a:t>
            </a:r>
            <a:endParaRPr sz="1588">
              <a:latin typeface="Calibri"/>
              <a:cs typeface="Calibri"/>
            </a:endParaRPr>
          </a:p>
          <a:p>
            <a:pPr>
              <a:lnSpc>
                <a:spcPts val="662"/>
              </a:lnSpc>
              <a:spcBef>
                <a:spcPts val="16"/>
              </a:spcBef>
            </a:pPr>
            <a:endParaRPr sz="662"/>
          </a:p>
          <a:p>
            <a:pPr algn="ctr"/>
            <a:r>
              <a:rPr sz="1588" spc="-4" dirty="0">
                <a:solidFill>
                  <a:srgbClr val="585858"/>
                </a:solidFill>
                <a:latin typeface="Calibri"/>
                <a:cs typeface="Calibri"/>
              </a:rPr>
              <a:t>20</a:t>
            </a:r>
            <a:endParaRPr sz="1588">
              <a:latin typeface="Calibri"/>
              <a:cs typeface="Calibri"/>
            </a:endParaRPr>
          </a:p>
          <a:p>
            <a:pPr>
              <a:lnSpc>
                <a:spcPts val="662"/>
              </a:lnSpc>
              <a:spcBef>
                <a:spcPts val="16"/>
              </a:spcBef>
            </a:pPr>
            <a:endParaRPr sz="662"/>
          </a:p>
          <a:p>
            <a:pPr algn="ctr"/>
            <a:r>
              <a:rPr sz="1588" spc="-4" dirty="0">
                <a:solidFill>
                  <a:srgbClr val="585858"/>
                </a:solidFill>
                <a:latin typeface="Calibri"/>
                <a:cs typeface="Calibri"/>
              </a:rPr>
              <a:t>10</a:t>
            </a:r>
            <a:endParaRPr sz="1588">
              <a:latin typeface="Calibri"/>
              <a:cs typeface="Calibri"/>
            </a:endParaRPr>
          </a:p>
          <a:p>
            <a:pPr>
              <a:lnSpc>
                <a:spcPts val="662"/>
              </a:lnSpc>
              <a:spcBef>
                <a:spcPts val="16"/>
              </a:spcBef>
            </a:pPr>
            <a:endParaRPr sz="662"/>
          </a:p>
          <a:p>
            <a:pPr marL="101979" algn="ctr"/>
            <a:r>
              <a:rPr sz="1588" dirty="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270318" y="5146807"/>
            <a:ext cx="431426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spc="-4" dirty="0">
                <a:solidFill>
                  <a:srgbClr val="585858"/>
                </a:solidFill>
                <a:latin typeface="Calibri"/>
                <a:cs typeface="Calibri"/>
              </a:rPr>
              <a:t>2013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382503" y="5146807"/>
            <a:ext cx="431426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spc="-4" dirty="0">
                <a:solidFill>
                  <a:srgbClr val="585858"/>
                </a:solidFill>
                <a:latin typeface="Calibri"/>
                <a:cs typeface="Calibri"/>
              </a:rPr>
              <a:t>2014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5494690" y="5146807"/>
            <a:ext cx="431426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spc="-4" dirty="0">
                <a:solidFill>
                  <a:srgbClr val="585858"/>
                </a:solidFill>
                <a:latin typeface="Calibri"/>
                <a:cs typeface="Calibri"/>
              </a:rPr>
              <a:t>2015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4522694" y="5575823"/>
            <a:ext cx="215153" cy="110937"/>
          </a:xfrm>
          <a:custGeom>
            <a:avLst/>
            <a:gdLst/>
            <a:ahLst/>
            <a:cxnLst/>
            <a:rect l="l" t="t" r="r" b="b"/>
            <a:pathLst>
              <a:path w="243840" h="125729">
                <a:moveTo>
                  <a:pt x="0" y="0"/>
                </a:moveTo>
                <a:lnTo>
                  <a:pt x="0" y="125729"/>
                </a:lnTo>
                <a:lnTo>
                  <a:pt x="243840" y="125729"/>
                </a:lnTo>
                <a:lnTo>
                  <a:pt x="243840" y="0"/>
                </a:lnTo>
                <a:lnTo>
                  <a:pt x="0" y="0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66" name="object 66"/>
          <p:cNvSpPr/>
          <p:nvPr/>
        </p:nvSpPr>
        <p:spPr>
          <a:xfrm>
            <a:off x="5987750" y="5618854"/>
            <a:ext cx="240030" cy="24876"/>
          </a:xfrm>
          <a:custGeom>
            <a:avLst/>
            <a:gdLst/>
            <a:ahLst/>
            <a:cxnLst/>
            <a:rect l="l" t="t" r="r" b="b"/>
            <a:pathLst>
              <a:path w="272034" h="28194">
                <a:moveTo>
                  <a:pt x="272033" y="22097"/>
                </a:moveTo>
                <a:lnTo>
                  <a:pt x="272033" y="6095"/>
                </a:lnTo>
                <a:lnTo>
                  <a:pt x="265937" y="0"/>
                </a:lnTo>
                <a:lnTo>
                  <a:pt x="6095" y="0"/>
                </a:lnTo>
                <a:lnTo>
                  <a:pt x="0" y="6096"/>
                </a:lnTo>
                <a:lnTo>
                  <a:pt x="0" y="22098"/>
                </a:lnTo>
                <a:lnTo>
                  <a:pt x="6095" y="28194"/>
                </a:lnTo>
                <a:lnTo>
                  <a:pt x="265937" y="28193"/>
                </a:lnTo>
                <a:lnTo>
                  <a:pt x="272033" y="22097"/>
                </a:lnTo>
                <a:close/>
              </a:path>
            </a:pathLst>
          </a:custGeom>
          <a:solidFill>
            <a:srgbClr val="9BBB59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67" name="object 67"/>
          <p:cNvSpPr txBox="1"/>
          <p:nvPr/>
        </p:nvSpPr>
        <p:spPr>
          <a:xfrm>
            <a:off x="6226661" y="5146807"/>
            <a:ext cx="1493744" cy="60399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91666"/>
            <a:r>
              <a:rPr sz="1588" spc="-4" dirty="0">
                <a:solidFill>
                  <a:srgbClr val="585858"/>
                </a:solidFill>
                <a:latin typeface="Calibri"/>
                <a:cs typeface="Calibri"/>
              </a:rPr>
              <a:t>2016</a:t>
            </a:r>
            <a:endParaRPr sz="1588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23"/>
              </a:spcBef>
            </a:pPr>
            <a:endParaRPr sz="750"/>
          </a:p>
          <a:p>
            <a:pPr marL="11206"/>
            <a:r>
              <a:rPr sz="1588" dirty="0">
                <a:solidFill>
                  <a:srgbClr val="585858"/>
                </a:solidFill>
                <a:latin typeface="Calibri"/>
                <a:cs typeface="Calibri"/>
              </a:rPr>
              <a:t>Approval Rate (%)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7719727" y="5146807"/>
            <a:ext cx="431426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spc="-4" dirty="0">
                <a:solidFill>
                  <a:srgbClr val="585858"/>
                </a:solidFill>
                <a:latin typeface="Calibri"/>
                <a:cs typeface="Calibri"/>
              </a:rPr>
              <a:t>2017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8831914" y="5146807"/>
            <a:ext cx="431426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spc="-4" dirty="0">
                <a:solidFill>
                  <a:srgbClr val="585858"/>
                </a:solidFill>
                <a:latin typeface="Calibri"/>
                <a:cs typeface="Calibri"/>
              </a:rPr>
              <a:t>2018</a:t>
            </a:r>
            <a:endParaRPr sz="1588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749501" y="5487071"/>
            <a:ext cx="1029260" cy="26333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588" dirty="0">
                <a:solidFill>
                  <a:srgbClr val="585858"/>
                </a:solidFill>
                <a:latin typeface="Calibri"/>
                <a:cs typeface="Calibri"/>
              </a:rPr>
              <a:t>Submissions</a:t>
            </a:r>
            <a:endParaRPr sz="1588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141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sz="3530" b="1" spc="-4" dirty="0">
                <a:latin typeface="Arial"/>
                <a:cs typeface="Arial"/>
              </a:rPr>
              <a:t>Project</a:t>
            </a:r>
            <a:r>
              <a:rPr sz="3530" b="1" dirty="0">
                <a:latin typeface="Arial"/>
                <a:cs typeface="Arial"/>
              </a:rPr>
              <a:t>s</a:t>
            </a:r>
            <a:r>
              <a:rPr sz="3530" b="1" spc="-4" dirty="0">
                <a:latin typeface="Arial"/>
                <a:cs typeface="Arial"/>
              </a:rPr>
              <a:t> Submitted</a:t>
            </a:r>
            <a:endParaRPr sz="353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3530" b="1" spc="-4" dirty="0">
                <a:latin typeface="Arial"/>
                <a:cs typeface="Arial"/>
              </a:rPr>
              <a:t>Au</a:t>
            </a:r>
            <a:r>
              <a:rPr sz="3530" b="1" dirty="0">
                <a:latin typeface="Arial"/>
                <a:cs typeface="Arial"/>
              </a:rPr>
              <a:t>g</a:t>
            </a:r>
            <a:r>
              <a:rPr sz="3530" b="1" spc="-4" dirty="0">
                <a:latin typeface="Arial"/>
                <a:cs typeface="Arial"/>
              </a:rPr>
              <a:t> 15</a:t>
            </a:r>
            <a:r>
              <a:rPr sz="3530" b="1" dirty="0">
                <a:latin typeface="Arial"/>
                <a:cs typeface="Arial"/>
              </a:rPr>
              <a:t>,</a:t>
            </a:r>
            <a:r>
              <a:rPr sz="3530" b="1" spc="-4" dirty="0">
                <a:latin typeface="Arial"/>
                <a:cs typeface="Arial"/>
              </a:rPr>
              <a:t> 201</a:t>
            </a:r>
            <a:r>
              <a:rPr sz="3530" b="1" dirty="0">
                <a:latin typeface="Arial"/>
                <a:cs typeface="Arial"/>
              </a:rPr>
              <a:t>7</a:t>
            </a:r>
            <a:r>
              <a:rPr sz="3530" b="1" spc="-4" dirty="0">
                <a:latin typeface="Arial"/>
                <a:cs typeface="Arial"/>
              </a:rPr>
              <a:t> </a:t>
            </a:r>
            <a:r>
              <a:rPr sz="3530" b="1" dirty="0">
                <a:latin typeface="Arial"/>
                <a:cs typeface="Arial"/>
              </a:rPr>
              <a:t>–</a:t>
            </a:r>
            <a:r>
              <a:rPr sz="3530" b="1" spc="-132" dirty="0">
                <a:latin typeface="Arial"/>
                <a:cs typeface="Arial"/>
              </a:rPr>
              <a:t> </a:t>
            </a:r>
            <a:r>
              <a:rPr sz="3530" b="1" dirty="0">
                <a:latin typeface="Arial"/>
                <a:cs typeface="Arial"/>
              </a:rPr>
              <a:t>A</a:t>
            </a:r>
            <a:r>
              <a:rPr sz="3530" b="1" spc="-4" dirty="0">
                <a:latin typeface="Arial"/>
                <a:cs typeface="Arial"/>
              </a:rPr>
              <a:t>u</a:t>
            </a:r>
            <a:r>
              <a:rPr sz="3530" b="1" dirty="0">
                <a:latin typeface="Arial"/>
                <a:cs typeface="Arial"/>
              </a:rPr>
              <a:t>g</a:t>
            </a:r>
            <a:r>
              <a:rPr sz="3530" b="1" spc="-4" dirty="0">
                <a:latin typeface="Arial"/>
                <a:cs typeface="Arial"/>
              </a:rPr>
              <a:t> 14</a:t>
            </a:r>
            <a:r>
              <a:rPr sz="3530" b="1" dirty="0">
                <a:latin typeface="Arial"/>
                <a:cs typeface="Arial"/>
              </a:rPr>
              <a:t>,</a:t>
            </a:r>
            <a:r>
              <a:rPr sz="3530" b="1" spc="-4" dirty="0">
                <a:latin typeface="Arial"/>
                <a:cs typeface="Arial"/>
              </a:rPr>
              <a:t> 2018</a:t>
            </a:r>
            <a:endParaRPr sz="353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096000" y="2172372"/>
            <a:ext cx="1512122" cy="3023571"/>
          </a:xfrm>
          <a:custGeom>
            <a:avLst/>
            <a:gdLst/>
            <a:ahLst/>
            <a:cxnLst/>
            <a:rect l="l" t="t" r="r" b="b"/>
            <a:pathLst>
              <a:path w="1713738" h="3426714">
                <a:moveTo>
                  <a:pt x="1713738" y="1713738"/>
                </a:moveTo>
                <a:lnTo>
                  <a:pt x="1708056" y="1573193"/>
                </a:lnTo>
                <a:lnTo>
                  <a:pt x="1691306" y="1435777"/>
                </a:lnTo>
                <a:lnTo>
                  <a:pt x="1663928" y="1301928"/>
                </a:lnTo>
                <a:lnTo>
                  <a:pt x="1626364" y="1172090"/>
                </a:lnTo>
                <a:lnTo>
                  <a:pt x="1579054" y="1046702"/>
                </a:lnTo>
                <a:lnTo>
                  <a:pt x="1522440" y="926206"/>
                </a:lnTo>
                <a:lnTo>
                  <a:pt x="1456964" y="811043"/>
                </a:lnTo>
                <a:lnTo>
                  <a:pt x="1383066" y="701655"/>
                </a:lnTo>
                <a:lnTo>
                  <a:pt x="1301188" y="598483"/>
                </a:lnTo>
                <a:lnTo>
                  <a:pt x="1211770" y="501967"/>
                </a:lnTo>
                <a:lnTo>
                  <a:pt x="1115254" y="412549"/>
                </a:lnTo>
                <a:lnTo>
                  <a:pt x="1012082" y="330671"/>
                </a:lnTo>
                <a:lnTo>
                  <a:pt x="902694" y="256773"/>
                </a:lnTo>
                <a:lnTo>
                  <a:pt x="787531" y="191297"/>
                </a:lnTo>
                <a:lnTo>
                  <a:pt x="667035" y="134683"/>
                </a:lnTo>
                <a:lnTo>
                  <a:pt x="541647" y="87373"/>
                </a:lnTo>
                <a:lnTo>
                  <a:pt x="411809" y="49809"/>
                </a:lnTo>
                <a:lnTo>
                  <a:pt x="277960" y="22431"/>
                </a:lnTo>
                <a:lnTo>
                  <a:pt x="140544" y="5681"/>
                </a:lnTo>
                <a:lnTo>
                  <a:pt x="0" y="0"/>
                </a:lnTo>
                <a:lnTo>
                  <a:pt x="0" y="3426714"/>
                </a:lnTo>
                <a:lnTo>
                  <a:pt x="140544" y="3421032"/>
                </a:lnTo>
                <a:lnTo>
                  <a:pt x="277960" y="3404283"/>
                </a:lnTo>
                <a:lnTo>
                  <a:pt x="411809" y="3376906"/>
                </a:lnTo>
                <a:lnTo>
                  <a:pt x="541647" y="3339346"/>
                </a:lnTo>
                <a:lnTo>
                  <a:pt x="667035" y="3292042"/>
                </a:lnTo>
                <a:lnTo>
                  <a:pt x="787531" y="3235437"/>
                </a:lnTo>
                <a:lnTo>
                  <a:pt x="902694" y="3169973"/>
                </a:lnTo>
                <a:lnTo>
                  <a:pt x="1012082" y="3096091"/>
                </a:lnTo>
                <a:lnTo>
                  <a:pt x="1115254" y="3014233"/>
                </a:lnTo>
                <a:lnTo>
                  <a:pt x="1211770" y="2924841"/>
                </a:lnTo>
                <a:lnTo>
                  <a:pt x="1301188" y="2828357"/>
                </a:lnTo>
                <a:lnTo>
                  <a:pt x="1383066" y="2725222"/>
                </a:lnTo>
                <a:lnTo>
                  <a:pt x="1456964" y="2615879"/>
                </a:lnTo>
                <a:lnTo>
                  <a:pt x="1522440" y="2500768"/>
                </a:lnTo>
                <a:lnTo>
                  <a:pt x="1579054" y="2380333"/>
                </a:lnTo>
                <a:lnTo>
                  <a:pt x="1626364" y="2255014"/>
                </a:lnTo>
                <a:lnTo>
                  <a:pt x="1663928" y="2125253"/>
                </a:lnTo>
                <a:lnTo>
                  <a:pt x="1691306" y="1991492"/>
                </a:lnTo>
                <a:lnTo>
                  <a:pt x="1708056" y="1854173"/>
                </a:lnTo>
                <a:lnTo>
                  <a:pt x="1713738" y="1713738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" name="object 4"/>
          <p:cNvSpPr/>
          <p:nvPr/>
        </p:nvSpPr>
        <p:spPr>
          <a:xfrm>
            <a:off x="6087931" y="2164303"/>
            <a:ext cx="1528258" cy="3040380"/>
          </a:xfrm>
          <a:custGeom>
            <a:avLst/>
            <a:gdLst/>
            <a:ahLst/>
            <a:cxnLst/>
            <a:rect l="l" t="t" r="r" b="b"/>
            <a:pathLst>
              <a:path w="1732026" h="3445764">
                <a:moveTo>
                  <a:pt x="1732026" y="1767078"/>
                </a:moveTo>
                <a:lnTo>
                  <a:pt x="1732026" y="1677924"/>
                </a:lnTo>
                <a:lnTo>
                  <a:pt x="1723460" y="1544469"/>
                </a:lnTo>
                <a:lnTo>
                  <a:pt x="1704920" y="1413897"/>
                </a:lnTo>
                <a:lnTo>
                  <a:pt x="1676786" y="1286598"/>
                </a:lnTo>
                <a:lnTo>
                  <a:pt x="1639437" y="1162964"/>
                </a:lnTo>
                <a:lnTo>
                  <a:pt x="1593252" y="1043385"/>
                </a:lnTo>
                <a:lnTo>
                  <a:pt x="1538611" y="928253"/>
                </a:lnTo>
                <a:lnTo>
                  <a:pt x="1475894" y="817959"/>
                </a:lnTo>
                <a:lnTo>
                  <a:pt x="1405480" y="712893"/>
                </a:lnTo>
                <a:lnTo>
                  <a:pt x="1327748" y="613447"/>
                </a:lnTo>
                <a:lnTo>
                  <a:pt x="1243079" y="520012"/>
                </a:lnTo>
                <a:lnTo>
                  <a:pt x="1151851" y="432979"/>
                </a:lnTo>
                <a:lnTo>
                  <a:pt x="1054444" y="352738"/>
                </a:lnTo>
                <a:lnTo>
                  <a:pt x="951238" y="279682"/>
                </a:lnTo>
                <a:lnTo>
                  <a:pt x="842612" y="214201"/>
                </a:lnTo>
                <a:lnTo>
                  <a:pt x="728947" y="156685"/>
                </a:lnTo>
                <a:lnTo>
                  <a:pt x="610620" y="107527"/>
                </a:lnTo>
                <a:lnTo>
                  <a:pt x="488012" y="67117"/>
                </a:lnTo>
                <a:lnTo>
                  <a:pt x="361503" y="35846"/>
                </a:lnTo>
                <a:lnTo>
                  <a:pt x="231471" y="14105"/>
                </a:lnTo>
                <a:lnTo>
                  <a:pt x="98298" y="2286"/>
                </a:lnTo>
                <a:lnTo>
                  <a:pt x="54102" y="0"/>
                </a:lnTo>
                <a:lnTo>
                  <a:pt x="6858" y="0"/>
                </a:lnTo>
                <a:lnTo>
                  <a:pt x="4571" y="762"/>
                </a:lnTo>
                <a:lnTo>
                  <a:pt x="761" y="4572"/>
                </a:lnTo>
                <a:lnTo>
                  <a:pt x="0" y="6858"/>
                </a:lnTo>
                <a:lnTo>
                  <a:pt x="0" y="3438144"/>
                </a:lnTo>
                <a:lnTo>
                  <a:pt x="762" y="3441192"/>
                </a:lnTo>
                <a:lnTo>
                  <a:pt x="3048" y="3442716"/>
                </a:lnTo>
                <a:lnTo>
                  <a:pt x="4572" y="3444240"/>
                </a:lnTo>
                <a:lnTo>
                  <a:pt x="6858" y="3445764"/>
                </a:lnTo>
                <a:lnTo>
                  <a:pt x="9144" y="3445764"/>
                </a:lnTo>
                <a:lnTo>
                  <a:pt x="9144" y="19050"/>
                </a:lnTo>
                <a:lnTo>
                  <a:pt x="19050" y="9144"/>
                </a:lnTo>
                <a:lnTo>
                  <a:pt x="19050" y="19050"/>
                </a:lnTo>
                <a:lnTo>
                  <a:pt x="54102" y="19089"/>
                </a:lnTo>
                <a:lnTo>
                  <a:pt x="96774" y="21296"/>
                </a:lnTo>
                <a:lnTo>
                  <a:pt x="229318" y="33047"/>
                </a:lnTo>
                <a:lnTo>
                  <a:pt x="357972" y="54566"/>
                </a:lnTo>
                <a:lnTo>
                  <a:pt x="483123" y="85507"/>
                </a:lnTo>
                <a:lnTo>
                  <a:pt x="604398" y="125483"/>
                </a:lnTo>
                <a:lnTo>
                  <a:pt x="721425" y="174108"/>
                </a:lnTo>
                <a:lnTo>
                  <a:pt x="833829" y="230996"/>
                </a:lnTo>
                <a:lnTo>
                  <a:pt x="941236" y="295760"/>
                </a:lnTo>
                <a:lnTo>
                  <a:pt x="1043274" y="368014"/>
                </a:lnTo>
                <a:lnTo>
                  <a:pt x="1139570" y="447372"/>
                </a:lnTo>
                <a:lnTo>
                  <a:pt x="1229748" y="533447"/>
                </a:lnTo>
                <a:lnTo>
                  <a:pt x="1313437" y="625854"/>
                </a:lnTo>
                <a:lnTo>
                  <a:pt x="1390263" y="724206"/>
                </a:lnTo>
                <a:lnTo>
                  <a:pt x="1459852" y="828116"/>
                </a:lnTo>
                <a:lnTo>
                  <a:pt x="1521831" y="937199"/>
                </a:lnTo>
                <a:lnTo>
                  <a:pt x="1575826" y="1051068"/>
                </a:lnTo>
                <a:lnTo>
                  <a:pt x="1621464" y="1169337"/>
                </a:lnTo>
                <a:lnTo>
                  <a:pt x="1658371" y="1291619"/>
                </a:lnTo>
                <a:lnTo>
                  <a:pt x="1686174" y="1417529"/>
                </a:lnTo>
                <a:lnTo>
                  <a:pt x="1704500" y="1546680"/>
                </a:lnTo>
                <a:lnTo>
                  <a:pt x="1712976" y="1678686"/>
                </a:lnTo>
                <a:lnTo>
                  <a:pt x="1712976" y="1974549"/>
                </a:lnTo>
                <a:lnTo>
                  <a:pt x="1723467" y="1900596"/>
                </a:lnTo>
                <a:lnTo>
                  <a:pt x="1732026" y="1767078"/>
                </a:lnTo>
                <a:close/>
              </a:path>
              <a:path w="1732026" h="3445764">
                <a:moveTo>
                  <a:pt x="19050" y="19050"/>
                </a:moveTo>
                <a:lnTo>
                  <a:pt x="19050" y="9144"/>
                </a:lnTo>
                <a:lnTo>
                  <a:pt x="9144" y="19050"/>
                </a:lnTo>
                <a:lnTo>
                  <a:pt x="19050" y="19050"/>
                </a:lnTo>
                <a:close/>
              </a:path>
              <a:path w="1732026" h="3445764">
                <a:moveTo>
                  <a:pt x="19050" y="3426543"/>
                </a:moveTo>
                <a:lnTo>
                  <a:pt x="19050" y="19050"/>
                </a:lnTo>
                <a:lnTo>
                  <a:pt x="9144" y="19050"/>
                </a:lnTo>
                <a:lnTo>
                  <a:pt x="9144" y="3426714"/>
                </a:lnTo>
                <a:lnTo>
                  <a:pt x="19050" y="3426543"/>
                </a:lnTo>
                <a:close/>
              </a:path>
              <a:path w="1732026" h="3445764">
                <a:moveTo>
                  <a:pt x="1712976" y="1974549"/>
                </a:moveTo>
                <a:lnTo>
                  <a:pt x="1712976" y="1767078"/>
                </a:lnTo>
                <a:lnTo>
                  <a:pt x="1704427" y="1899206"/>
                </a:lnTo>
                <a:lnTo>
                  <a:pt x="1686038" y="2028434"/>
                </a:lnTo>
                <a:lnTo>
                  <a:pt x="1658179" y="2154378"/>
                </a:lnTo>
                <a:lnTo>
                  <a:pt x="1621223" y="2276660"/>
                </a:lnTo>
                <a:lnTo>
                  <a:pt x="1575544" y="2394899"/>
                </a:lnTo>
                <a:lnTo>
                  <a:pt x="1521513" y="2508713"/>
                </a:lnTo>
                <a:lnTo>
                  <a:pt x="1459503" y="2617722"/>
                </a:lnTo>
                <a:lnTo>
                  <a:pt x="1389887" y="2721547"/>
                </a:lnTo>
                <a:lnTo>
                  <a:pt x="1313036" y="2819805"/>
                </a:lnTo>
                <a:lnTo>
                  <a:pt x="1229325" y="2912116"/>
                </a:lnTo>
                <a:lnTo>
                  <a:pt x="1139124" y="2998100"/>
                </a:lnTo>
                <a:lnTo>
                  <a:pt x="1042806" y="3077376"/>
                </a:lnTo>
                <a:lnTo>
                  <a:pt x="940745" y="3149564"/>
                </a:lnTo>
                <a:lnTo>
                  <a:pt x="833312" y="3214282"/>
                </a:lnTo>
                <a:lnTo>
                  <a:pt x="720880" y="3271151"/>
                </a:lnTo>
                <a:lnTo>
                  <a:pt x="603822" y="3319790"/>
                </a:lnTo>
                <a:lnTo>
                  <a:pt x="482509" y="3359817"/>
                </a:lnTo>
                <a:lnTo>
                  <a:pt x="357316" y="3390853"/>
                </a:lnTo>
                <a:lnTo>
                  <a:pt x="228613" y="3412517"/>
                </a:lnTo>
                <a:lnTo>
                  <a:pt x="96774" y="3424428"/>
                </a:lnTo>
                <a:lnTo>
                  <a:pt x="53340" y="3425952"/>
                </a:lnTo>
                <a:lnTo>
                  <a:pt x="9144" y="3426714"/>
                </a:lnTo>
                <a:lnTo>
                  <a:pt x="19050" y="3435858"/>
                </a:lnTo>
                <a:lnTo>
                  <a:pt x="19050" y="3445606"/>
                </a:lnTo>
                <a:lnTo>
                  <a:pt x="54102" y="3445002"/>
                </a:lnTo>
                <a:lnTo>
                  <a:pt x="98298" y="3443478"/>
                </a:lnTo>
                <a:lnTo>
                  <a:pt x="231508" y="3431462"/>
                </a:lnTo>
                <a:lnTo>
                  <a:pt x="361569" y="3409561"/>
                </a:lnTo>
                <a:lnTo>
                  <a:pt x="488101" y="3378163"/>
                </a:lnTo>
                <a:lnTo>
                  <a:pt x="610726" y="3337655"/>
                </a:lnTo>
                <a:lnTo>
                  <a:pt x="729064" y="3288425"/>
                </a:lnTo>
                <a:lnTo>
                  <a:pt x="842737" y="3230861"/>
                </a:lnTo>
                <a:lnTo>
                  <a:pt x="951366" y="3165351"/>
                </a:lnTo>
                <a:lnTo>
                  <a:pt x="1054570" y="3092283"/>
                </a:lnTo>
                <a:lnTo>
                  <a:pt x="1151972" y="3012044"/>
                </a:lnTo>
                <a:lnTo>
                  <a:pt x="1243193" y="2925022"/>
                </a:lnTo>
                <a:lnTo>
                  <a:pt x="1327853" y="2831606"/>
                </a:lnTo>
                <a:lnTo>
                  <a:pt x="1405573" y="2732182"/>
                </a:lnTo>
                <a:lnTo>
                  <a:pt x="1475975" y="2627139"/>
                </a:lnTo>
                <a:lnTo>
                  <a:pt x="1538679" y="2516865"/>
                </a:lnTo>
                <a:lnTo>
                  <a:pt x="1593306" y="2401747"/>
                </a:lnTo>
                <a:lnTo>
                  <a:pt x="1639477" y="2282174"/>
                </a:lnTo>
                <a:lnTo>
                  <a:pt x="1676814" y="2158532"/>
                </a:lnTo>
                <a:lnTo>
                  <a:pt x="1704937" y="2031210"/>
                </a:lnTo>
                <a:lnTo>
                  <a:pt x="1712976" y="1974549"/>
                </a:lnTo>
                <a:close/>
              </a:path>
              <a:path w="1732026" h="3445764">
                <a:moveTo>
                  <a:pt x="19050" y="3445606"/>
                </a:moveTo>
                <a:lnTo>
                  <a:pt x="19050" y="3435858"/>
                </a:lnTo>
                <a:lnTo>
                  <a:pt x="9144" y="3426714"/>
                </a:lnTo>
                <a:lnTo>
                  <a:pt x="9144" y="3445764"/>
                </a:lnTo>
                <a:lnTo>
                  <a:pt x="19050" y="344560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5" name="object 5"/>
          <p:cNvSpPr/>
          <p:nvPr/>
        </p:nvSpPr>
        <p:spPr>
          <a:xfrm>
            <a:off x="4584550" y="3594899"/>
            <a:ext cx="1511449" cy="1601044"/>
          </a:xfrm>
          <a:custGeom>
            <a:avLst/>
            <a:gdLst/>
            <a:ahLst/>
            <a:cxnLst/>
            <a:rect l="l" t="t" r="r" b="b"/>
            <a:pathLst>
              <a:path w="1712976" h="1814517">
                <a:moveTo>
                  <a:pt x="1712976" y="1814517"/>
                </a:moveTo>
                <a:lnTo>
                  <a:pt x="1712976" y="101541"/>
                </a:lnTo>
                <a:lnTo>
                  <a:pt x="3189" y="0"/>
                </a:lnTo>
                <a:lnTo>
                  <a:pt x="2496" y="12692"/>
                </a:lnTo>
                <a:lnTo>
                  <a:pt x="868" y="50770"/>
                </a:lnTo>
                <a:lnTo>
                  <a:pt x="225" y="76155"/>
                </a:lnTo>
                <a:lnTo>
                  <a:pt x="0" y="101541"/>
                </a:lnTo>
                <a:lnTo>
                  <a:pt x="5681" y="241976"/>
                </a:lnTo>
                <a:lnTo>
                  <a:pt x="22430" y="379295"/>
                </a:lnTo>
                <a:lnTo>
                  <a:pt x="49807" y="513056"/>
                </a:lnTo>
                <a:lnTo>
                  <a:pt x="87367" y="642817"/>
                </a:lnTo>
                <a:lnTo>
                  <a:pt x="134671" y="768136"/>
                </a:lnTo>
                <a:lnTo>
                  <a:pt x="191276" y="888572"/>
                </a:lnTo>
                <a:lnTo>
                  <a:pt x="256740" y="1003682"/>
                </a:lnTo>
                <a:lnTo>
                  <a:pt x="330622" y="1113026"/>
                </a:lnTo>
                <a:lnTo>
                  <a:pt x="412480" y="1216160"/>
                </a:lnTo>
                <a:lnTo>
                  <a:pt x="501872" y="1312645"/>
                </a:lnTo>
                <a:lnTo>
                  <a:pt x="598356" y="1402036"/>
                </a:lnTo>
                <a:lnTo>
                  <a:pt x="701491" y="1483894"/>
                </a:lnTo>
                <a:lnTo>
                  <a:pt x="810834" y="1557776"/>
                </a:lnTo>
                <a:lnTo>
                  <a:pt x="925945" y="1623240"/>
                </a:lnTo>
                <a:lnTo>
                  <a:pt x="1046380" y="1679845"/>
                </a:lnTo>
                <a:lnTo>
                  <a:pt x="1171699" y="1727149"/>
                </a:lnTo>
                <a:lnTo>
                  <a:pt x="1301460" y="1764710"/>
                </a:lnTo>
                <a:lnTo>
                  <a:pt x="1435221" y="1792086"/>
                </a:lnTo>
                <a:lnTo>
                  <a:pt x="1572540" y="1808835"/>
                </a:lnTo>
                <a:lnTo>
                  <a:pt x="1712976" y="1814517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6" name="object 6"/>
          <p:cNvSpPr/>
          <p:nvPr/>
        </p:nvSpPr>
        <p:spPr>
          <a:xfrm>
            <a:off x="4576922" y="3576918"/>
            <a:ext cx="1527818" cy="1627766"/>
          </a:xfrm>
          <a:custGeom>
            <a:avLst/>
            <a:gdLst/>
            <a:ahLst/>
            <a:cxnLst/>
            <a:rect l="l" t="t" r="r" b="b"/>
            <a:pathLst>
              <a:path w="1731527" h="1844802">
                <a:moveTo>
                  <a:pt x="1731527" y="1837181"/>
                </a:moveTo>
                <a:lnTo>
                  <a:pt x="1731527" y="116585"/>
                </a:lnTo>
                <a:lnTo>
                  <a:pt x="1727717" y="112775"/>
                </a:lnTo>
                <a:lnTo>
                  <a:pt x="1722383" y="112013"/>
                </a:lnTo>
                <a:lnTo>
                  <a:pt x="13217" y="0"/>
                </a:lnTo>
                <a:lnTo>
                  <a:pt x="10169" y="0"/>
                </a:lnTo>
                <a:lnTo>
                  <a:pt x="7883" y="761"/>
                </a:lnTo>
                <a:lnTo>
                  <a:pt x="6359" y="2285"/>
                </a:lnTo>
                <a:lnTo>
                  <a:pt x="4073" y="3809"/>
                </a:lnTo>
                <a:lnTo>
                  <a:pt x="3311" y="6857"/>
                </a:lnTo>
                <a:lnTo>
                  <a:pt x="2549" y="9143"/>
                </a:lnTo>
                <a:lnTo>
                  <a:pt x="1025" y="37337"/>
                </a:lnTo>
                <a:lnTo>
                  <a:pt x="0" y="181119"/>
                </a:lnTo>
                <a:lnTo>
                  <a:pt x="10561" y="322135"/>
                </a:lnTo>
                <a:lnTo>
                  <a:pt x="11693" y="329324"/>
                </a:lnTo>
                <a:lnTo>
                  <a:pt x="11693" y="19049"/>
                </a:lnTo>
                <a:lnTo>
                  <a:pt x="21599" y="9905"/>
                </a:lnTo>
                <a:lnTo>
                  <a:pt x="21599" y="19698"/>
                </a:lnTo>
                <a:lnTo>
                  <a:pt x="1712477" y="130464"/>
                </a:lnTo>
                <a:lnTo>
                  <a:pt x="1712477" y="121919"/>
                </a:lnTo>
                <a:lnTo>
                  <a:pt x="1721621" y="131063"/>
                </a:lnTo>
                <a:lnTo>
                  <a:pt x="1721621" y="1825738"/>
                </a:lnTo>
                <a:lnTo>
                  <a:pt x="1722383" y="1825751"/>
                </a:lnTo>
                <a:lnTo>
                  <a:pt x="1722383" y="1844801"/>
                </a:lnTo>
                <a:lnTo>
                  <a:pt x="1724669" y="1844801"/>
                </a:lnTo>
                <a:lnTo>
                  <a:pt x="1726955" y="1843277"/>
                </a:lnTo>
                <a:lnTo>
                  <a:pt x="1728479" y="1841753"/>
                </a:lnTo>
                <a:lnTo>
                  <a:pt x="1730765" y="1840229"/>
                </a:lnTo>
                <a:lnTo>
                  <a:pt x="1731527" y="1837181"/>
                </a:lnTo>
                <a:close/>
              </a:path>
              <a:path w="1731527" h="1844802">
                <a:moveTo>
                  <a:pt x="21599" y="9905"/>
                </a:moveTo>
                <a:lnTo>
                  <a:pt x="11693" y="19049"/>
                </a:lnTo>
                <a:lnTo>
                  <a:pt x="21072" y="19664"/>
                </a:lnTo>
                <a:lnTo>
                  <a:pt x="21599" y="9905"/>
                </a:lnTo>
                <a:close/>
              </a:path>
              <a:path w="1731527" h="1844802">
                <a:moveTo>
                  <a:pt x="21072" y="19664"/>
                </a:moveTo>
                <a:lnTo>
                  <a:pt x="11693" y="19049"/>
                </a:lnTo>
                <a:lnTo>
                  <a:pt x="11693" y="329324"/>
                </a:lnTo>
                <a:lnTo>
                  <a:pt x="19034" y="375921"/>
                </a:lnTo>
                <a:lnTo>
                  <a:pt x="19034" y="180287"/>
                </a:lnTo>
                <a:lnTo>
                  <a:pt x="20075" y="38099"/>
                </a:lnTo>
                <a:lnTo>
                  <a:pt x="21072" y="19664"/>
                </a:lnTo>
                <a:close/>
              </a:path>
              <a:path w="1731527" h="1844802">
                <a:moveTo>
                  <a:pt x="1722383" y="1825751"/>
                </a:moveTo>
                <a:lnTo>
                  <a:pt x="1678187" y="1824989"/>
                </a:lnTo>
                <a:lnTo>
                  <a:pt x="1536293" y="1815424"/>
                </a:lnTo>
                <a:lnTo>
                  <a:pt x="1397980" y="1794626"/>
                </a:lnTo>
                <a:lnTo>
                  <a:pt x="1263688" y="1763067"/>
                </a:lnTo>
                <a:lnTo>
                  <a:pt x="1133853" y="1721220"/>
                </a:lnTo>
                <a:lnTo>
                  <a:pt x="1008915" y="1669557"/>
                </a:lnTo>
                <a:lnTo>
                  <a:pt x="889310" y="1608551"/>
                </a:lnTo>
                <a:lnTo>
                  <a:pt x="775477" y="1538675"/>
                </a:lnTo>
                <a:lnTo>
                  <a:pt x="667853" y="1460401"/>
                </a:lnTo>
                <a:lnTo>
                  <a:pt x="566876" y="1374202"/>
                </a:lnTo>
                <a:lnTo>
                  <a:pt x="472984" y="1280550"/>
                </a:lnTo>
                <a:lnTo>
                  <a:pt x="386615" y="1179918"/>
                </a:lnTo>
                <a:lnTo>
                  <a:pt x="308208" y="1072778"/>
                </a:lnTo>
                <a:lnTo>
                  <a:pt x="238198" y="959604"/>
                </a:lnTo>
                <a:lnTo>
                  <a:pt x="177025" y="840867"/>
                </a:lnTo>
                <a:lnTo>
                  <a:pt x="125127" y="717040"/>
                </a:lnTo>
                <a:lnTo>
                  <a:pt x="82941" y="588596"/>
                </a:lnTo>
                <a:lnTo>
                  <a:pt x="50905" y="456008"/>
                </a:lnTo>
                <a:lnTo>
                  <a:pt x="29456" y="319747"/>
                </a:lnTo>
                <a:lnTo>
                  <a:pt x="19034" y="180287"/>
                </a:lnTo>
                <a:lnTo>
                  <a:pt x="19034" y="375921"/>
                </a:lnTo>
                <a:lnTo>
                  <a:pt x="32266" y="459909"/>
                </a:lnTo>
                <a:lnTo>
                  <a:pt x="64672" y="593964"/>
                </a:lnTo>
                <a:lnTo>
                  <a:pt x="107338" y="723824"/>
                </a:lnTo>
                <a:lnTo>
                  <a:pt x="159820" y="849012"/>
                </a:lnTo>
                <a:lnTo>
                  <a:pt x="221675" y="969051"/>
                </a:lnTo>
                <a:lnTo>
                  <a:pt x="292462" y="1083464"/>
                </a:lnTo>
                <a:lnTo>
                  <a:pt x="371737" y="1191774"/>
                </a:lnTo>
                <a:lnTo>
                  <a:pt x="459059" y="1293504"/>
                </a:lnTo>
                <a:lnTo>
                  <a:pt x="553983" y="1388178"/>
                </a:lnTo>
                <a:lnTo>
                  <a:pt x="656068" y="1475319"/>
                </a:lnTo>
                <a:lnTo>
                  <a:pt x="764872" y="1554450"/>
                </a:lnTo>
                <a:lnTo>
                  <a:pt x="879951" y="1625095"/>
                </a:lnTo>
                <a:lnTo>
                  <a:pt x="1000863" y="1686776"/>
                </a:lnTo>
                <a:lnTo>
                  <a:pt x="1127165" y="1739016"/>
                </a:lnTo>
                <a:lnTo>
                  <a:pt x="1258415" y="1781340"/>
                </a:lnTo>
                <a:lnTo>
                  <a:pt x="1394170" y="1813269"/>
                </a:lnTo>
                <a:lnTo>
                  <a:pt x="1533988" y="1834328"/>
                </a:lnTo>
                <a:lnTo>
                  <a:pt x="1677425" y="1844039"/>
                </a:lnTo>
                <a:lnTo>
                  <a:pt x="1712477" y="1844644"/>
                </a:lnTo>
                <a:lnTo>
                  <a:pt x="1712477" y="1834895"/>
                </a:lnTo>
                <a:lnTo>
                  <a:pt x="1722383" y="1825751"/>
                </a:lnTo>
                <a:close/>
              </a:path>
              <a:path w="1731527" h="1844802">
                <a:moveTo>
                  <a:pt x="21599" y="19698"/>
                </a:moveTo>
                <a:lnTo>
                  <a:pt x="21599" y="9905"/>
                </a:lnTo>
                <a:lnTo>
                  <a:pt x="21072" y="19664"/>
                </a:lnTo>
                <a:lnTo>
                  <a:pt x="21599" y="19698"/>
                </a:lnTo>
                <a:close/>
              </a:path>
              <a:path w="1731527" h="1844802">
                <a:moveTo>
                  <a:pt x="1721621" y="131063"/>
                </a:moveTo>
                <a:lnTo>
                  <a:pt x="1712477" y="121919"/>
                </a:lnTo>
                <a:lnTo>
                  <a:pt x="1712477" y="130464"/>
                </a:lnTo>
                <a:lnTo>
                  <a:pt x="1721621" y="131063"/>
                </a:lnTo>
                <a:close/>
              </a:path>
              <a:path w="1731527" h="1844802">
                <a:moveTo>
                  <a:pt x="1721621" y="1825738"/>
                </a:moveTo>
                <a:lnTo>
                  <a:pt x="1721621" y="131063"/>
                </a:lnTo>
                <a:lnTo>
                  <a:pt x="1712477" y="130464"/>
                </a:lnTo>
                <a:lnTo>
                  <a:pt x="1712477" y="1825581"/>
                </a:lnTo>
                <a:lnTo>
                  <a:pt x="1721621" y="1825738"/>
                </a:lnTo>
                <a:close/>
              </a:path>
              <a:path w="1731527" h="1844802">
                <a:moveTo>
                  <a:pt x="1722383" y="1844801"/>
                </a:moveTo>
                <a:lnTo>
                  <a:pt x="1722383" y="1825751"/>
                </a:lnTo>
                <a:lnTo>
                  <a:pt x="1712477" y="1834895"/>
                </a:lnTo>
                <a:lnTo>
                  <a:pt x="1712477" y="1844644"/>
                </a:lnTo>
                <a:lnTo>
                  <a:pt x="1721621" y="1844801"/>
                </a:lnTo>
                <a:lnTo>
                  <a:pt x="1722383" y="18448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7" name="object 7"/>
          <p:cNvSpPr/>
          <p:nvPr/>
        </p:nvSpPr>
        <p:spPr>
          <a:xfrm>
            <a:off x="4587913" y="2427195"/>
            <a:ext cx="1508087" cy="1257299"/>
          </a:xfrm>
          <a:custGeom>
            <a:avLst/>
            <a:gdLst/>
            <a:ahLst/>
            <a:cxnLst/>
            <a:rect l="l" t="t" r="r" b="b"/>
            <a:pathLst>
              <a:path w="1709165" h="1424939">
                <a:moveTo>
                  <a:pt x="1709166" y="1424939"/>
                </a:moveTo>
                <a:lnTo>
                  <a:pt x="757427" y="0"/>
                </a:lnTo>
                <a:lnTo>
                  <a:pt x="692252" y="45753"/>
                </a:lnTo>
                <a:lnTo>
                  <a:pt x="629584" y="94245"/>
                </a:lnTo>
                <a:lnTo>
                  <a:pt x="569485" y="145369"/>
                </a:lnTo>
                <a:lnTo>
                  <a:pt x="512015" y="199016"/>
                </a:lnTo>
                <a:lnTo>
                  <a:pt x="457235" y="255079"/>
                </a:lnTo>
                <a:lnTo>
                  <a:pt x="405207" y="313451"/>
                </a:lnTo>
                <a:lnTo>
                  <a:pt x="355993" y="374025"/>
                </a:lnTo>
                <a:lnTo>
                  <a:pt x="309652" y="436693"/>
                </a:lnTo>
                <a:lnTo>
                  <a:pt x="266246" y="501347"/>
                </a:lnTo>
                <a:lnTo>
                  <a:pt x="225837" y="567880"/>
                </a:lnTo>
                <a:lnTo>
                  <a:pt x="188486" y="636185"/>
                </a:lnTo>
                <a:lnTo>
                  <a:pt x="154253" y="706154"/>
                </a:lnTo>
                <a:lnTo>
                  <a:pt x="123200" y="777680"/>
                </a:lnTo>
                <a:lnTo>
                  <a:pt x="95387" y="850655"/>
                </a:lnTo>
                <a:lnTo>
                  <a:pt x="70877" y="924972"/>
                </a:lnTo>
                <a:lnTo>
                  <a:pt x="49731" y="1000524"/>
                </a:lnTo>
                <a:lnTo>
                  <a:pt x="32008" y="1077202"/>
                </a:lnTo>
                <a:lnTo>
                  <a:pt x="17772" y="1154900"/>
                </a:lnTo>
                <a:lnTo>
                  <a:pt x="7082" y="1233511"/>
                </a:lnTo>
                <a:lnTo>
                  <a:pt x="0" y="1312926"/>
                </a:lnTo>
                <a:lnTo>
                  <a:pt x="1709166" y="1424939"/>
                </a:lnTo>
                <a:close/>
              </a:path>
            </a:pathLst>
          </a:custGeom>
          <a:solidFill>
            <a:srgbClr val="9BBB59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8" name="object 8"/>
          <p:cNvSpPr/>
          <p:nvPr/>
        </p:nvSpPr>
        <p:spPr>
          <a:xfrm>
            <a:off x="4579172" y="2418454"/>
            <a:ext cx="1526241" cy="1274108"/>
          </a:xfrm>
          <a:custGeom>
            <a:avLst/>
            <a:gdLst/>
            <a:ahLst/>
            <a:cxnLst/>
            <a:rect l="l" t="t" r="r" b="b"/>
            <a:pathLst>
              <a:path w="1729740" h="1443989">
                <a:moveTo>
                  <a:pt x="1729740" y="1436370"/>
                </a:moveTo>
                <a:lnTo>
                  <a:pt x="1729740" y="1432559"/>
                </a:lnTo>
                <a:lnTo>
                  <a:pt x="1727454" y="1429511"/>
                </a:lnTo>
                <a:lnTo>
                  <a:pt x="774192" y="2285"/>
                </a:lnTo>
                <a:lnTo>
                  <a:pt x="771906" y="762"/>
                </a:lnTo>
                <a:lnTo>
                  <a:pt x="769620" y="762"/>
                </a:lnTo>
                <a:lnTo>
                  <a:pt x="766572" y="0"/>
                </a:lnTo>
                <a:lnTo>
                  <a:pt x="720852" y="30479"/>
                </a:lnTo>
                <a:lnTo>
                  <a:pt x="660900" y="75122"/>
                </a:lnTo>
                <a:lnTo>
                  <a:pt x="603161" y="122147"/>
                </a:lnTo>
                <a:lnTo>
                  <a:pt x="547691" y="171462"/>
                </a:lnTo>
                <a:lnTo>
                  <a:pt x="494542" y="222978"/>
                </a:lnTo>
                <a:lnTo>
                  <a:pt x="443771" y="276601"/>
                </a:lnTo>
                <a:lnTo>
                  <a:pt x="395431" y="332242"/>
                </a:lnTo>
                <a:lnTo>
                  <a:pt x="349578" y="389807"/>
                </a:lnTo>
                <a:lnTo>
                  <a:pt x="306265" y="449207"/>
                </a:lnTo>
                <a:lnTo>
                  <a:pt x="265548" y="510349"/>
                </a:lnTo>
                <a:lnTo>
                  <a:pt x="227480" y="573143"/>
                </a:lnTo>
                <a:lnTo>
                  <a:pt x="192118" y="637496"/>
                </a:lnTo>
                <a:lnTo>
                  <a:pt x="159514" y="703317"/>
                </a:lnTo>
                <a:lnTo>
                  <a:pt x="129725" y="770515"/>
                </a:lnTo>
                <a:lnTo>
                  <a:pt x="102803" y="838999"/>
                </a:lnTo>
                <a:lnTo>
                  <a:pt x="78805" y="908677"/>
                </a:lnTo>
                <a:lnTo>
                  <a:pt x="57785" y="979457"/>
                </a:lnTo>
                <a:lnTo>
                  <a:pt x="39796" y="1051249"/>
                </a:lnTo>
                <a:lnTo>
                  <a:pt x="24895" y="1123961"/>
                </a:lnTo>
                <a:lnTo>
                  <a:pt x="13135" y="1197500"/>
                </a:lnTo>
                <a:lnTo>
                  <a:pt x="4572" y="1271778"/>
                </a:lnTo>
                <a:lnTo>
                  <a:pt x="0" y="1322070"/>
                </a:lnTo>
                <a:lnTo>
                  <a:pt x="0" y="1324356"/>
                </a:lnTo>
                <a:lnTo>
                  <a:pt x="762" y="1326642"/>
                </a:lnTo>
                <a:lnTo>
                  <a:pt x="2286" y="1328928"/>
                </a:lnTo>
                <a:lnTo>
                  <a:pt x="6858" y="1331976"/>
                </a:lnTo>
                <a:lnTo>
                  <a:pt x="10668" y="1332075"/>
                </a:lnTo>
                <a:lnTo>
                  <a:pt x="10668" y="1312926"/>
                </a:lnTo>
                <a:lnTo>
                  <a:pt x="19964" y="1313535"/>
                </a:lnTo>
                <a:lnTo>
                  <a:pt x="23622" y="1273302"/>
                </a:lnTo>
                <a:lnTo>
                  <a:pt x="32108" y="1199811"/>
                </a:lnTo>
                <a:lnTo>
                  <a:pt x="43750" y="1127057"/>
                </a:lnTo>
                <a:lnTo>
                  <a:pt x="58495" y="1055128"/>
                </a:lnTo>
                <a:lnTo>
                  <a:pt x="76290" y="984115"/>
                </a:lnTo>
                <a:lnTo>
                  <a:pt x="97081" y="914107"/>
                </a:lnTo>
                <a:lnTo>
                  <a:pt x="120815" y="845194"/>
                </a:lnTo>
                <a:lnTo>
                  <a:pt x="147438" y="777466"/>
                </a:lnTo>
                <a:lnTo>
                  <a:pt x="176899" y="711013"/>
                </a:lnTo>
                <a:lnTo>
                  <a:pt x="209142" y="645925"/>
                </a:lnTo>
                <a:lnTo>
                  <a:pt x="244116" y="582291"/>
                </a:lnTo>
                <a:lnTo>
                  <a:pt x="281766" y="520202"/>
                </a:lnTo>
                <a:lnTo>
                  <a:pt x="322040" y="459747"/>
                </a:lnTo>
                <a:lnTo>
                  <a:pt x="364883" y="401016"/>
                </a:lnTo>
                <a:lnTo>
                  <a:pt x="410244" y="344099"/>
                </a:lnTo>
                <a:lnTo>
                  <a:pt x="458069" y="289086"/>
                </a:lnTo>
                <a:lnTo>
                  <a:pt x="508303" y="236066"/>
                </a:lnTo>
                <a:lnTo>
                  <a:pt x="560895" y="185130"/>
                </a:lnTo>
                <a:lnTo>
                  <a:pt x="615791" y="136366"/>
                </a:lnTo>
                <a:lnTo>
                  <a:pt x="672938" y="89867"/>
                </a:lnTo>
                <a:lnTo>
                  <a:pt x="732282" y="45719"/>
                </a:lnTo>
                <a:lnTo>
                  <a:pt x="759714" y="26569"/>
                </a:lnTo>
                <a:lnTo>
                  <a:pt x="759714" y="15239"/>
                </a:lnTo>
                <a:lnTo>
                  <a:pt x="772668" y="17525"/>
                </a:lnTo>
                <a:lnTo>
                  <a:pt x="772668" y="34634"/>
                </a:lnTo>
                <a:lnTo>
                  <a:pt x="1700423" y="1423667"/>
                </a:lnTo>
                <a:lnTo>
                  <a:pt x="1719834" y="1424939"/>
                </a:lnTo>
                <a:lnTo>
                  <a:pt x="1719834" y="1443989"/>
                </a:lnTo>
                <a:lnTo>
                  <a:pt x="1722120" y="1443989"/>
                </a:lnTo>
                <a:lnTo>
                  <a:pt x="1725930" y="1442465"/>
                </a:lnTo>
                <a:lnTo>
                  <a:pt x="1727454" y="1439417"/>
                </a:lnTo>
                <a:lnTo>
                  <a:pt x="1729740" y="1436370"/>
                </a:lnTo>
                <a:close/>
              </a:path>
              <a:path w="1729740" h="1443989">
                <a:moveTo>
                  <a:pt x="19964" y="1313535"/>
                </a:moveTo>
                <a:lnTo>
                  <a:pt x="10668" y="1312926"/>
                </a:lnTo>
                <a:lnTo>
                  <a:pt x="19050" y="1323594"/>
                </a:lnTo>
                <a:lnTo>
                  <a:pt x="19964" y="1313535"/>
                </a:lnTo>
                <a:close/>
              </a:path>
              <a:path w="1729740" h="1443989">
                <a:moveTo>
                  <a:pt x="1719834" y="1443989"/>
                </a:moveTo>
                <a:lnTo>
                  <a:pt x="1719834" y="1424939"/>
                </a:lnTo>
                <a:lnTo>
                  <a:pt x="1711452" y="1440180"/>
                </a:lnTo>
                <a:lnTo>
                  <a:pt x="1700423" y="1423667"/>
                </a:lnTo>
                <a:lnTo>
                  <a:pt x="19964" y="1313535"/>
                </a:lnTo>
                <a:lnTo>
                  <a:pt x="19050" y="1323594"/>
                </a:lnTo>
                <a:lnTo>
                  <a:pt x="10668" y="1312926"/>
                </a:lnTo>
                <a:lnTo>
                  <a:pt x="10668" y="1332075"/>
                </a:lnTo>
                <a:lnTo>
                  <a:pt x="1719072" y="1443989"/>
                </a:lnTo>
                <a:lnTo>
                  <a:pt x="1719834" y="1443989"/>
                </a:lnTo>
                <a:close/>
              </a:path>
              <a:path w="1729740" h="1443989">
                <a:moveTo>
                  <a:pt x="772668" y="17525"/>
                </a:moveTo>
                <a:lnTo>
                  <a:pt x="759714" y="15239"/>
                </a:lnTo>
                <a:lnTo>
                  <a:pt x="764874" y="22966"/>
                </a:lnTo>
                <a:lnTo>
                  <a:pt x="772668" y="17525"/>
                </a:lnTo>
                <a:close/>
              </a:path>
              <a:path w="1729740" h="1443989">
                <a:moveTo>
                  <a:pt x="764874" y="22966"/>
                </a:moveTo>
                <a:lnTo>
                  <a:pt x="759714" y="15239"/>
                </a:lnTo>
                <a:lnTo>
                  <a:pt x="759714" y="26569"/>
                </a:lnTo>
                <a:lnTo>
                  <a:pt x="764874" y="22966"/>
                </a:lnTo>
                <a:close/>
              </a:path>
              <a:path w="1729740" h="1443989">
                <a:moveTo>
                  <a:pt x="772668" y="34634"/>
                </a:moveTo>
                <a:lnTo>
                  <a:pt x="772668" y="17525"/>
                </a:lnTo>
                <a:lnTo>
                  <a:pt x="764874" y="22966"/>
                </a:lnTo>
                <a:lnTo>
                  <a:pt x="772668" y="34634"/>
                </a:lnTo>
                <a:close/>
              </a:path>
              <a:path w="1729740" h="1443989">
                <a:moveTo>
                  <a:pt x="1719834" y="1424939"/>
                </a:moveTo>
                <a:lnTo>
                  <a:pt x="1700423" y="1423667"/>
                </a:lnTo>
                <a:lnTo>
                  <a:pt x="1711452" y="1440180"/>
                </a:lnTo>
                <a:lnTo>
                  <a:pt x="1719834" y="142493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9" name="object 9"/>
          <p:cNvSpPr/>
          <p:nvPr/>
        </p:nvSpPr>
        <p:spPr>
          <a:xfrm>
            <a:off x="5256230" y="2172372"/>
            <a:ext cx="839769" cy="1512122"/>
          </a:xfrm>
          <a:custGeom>
            <a:avLst/>
            <a:gdLst/>
            <a:ahLst/>
            <a:cxnLst/>
            <a:rect l="l" t="t" r="r" b="b"/>
            <a:pathLst>
              <a:path w="951738" h="1713738">
                <a:moveTo>
                  <a:pt x="951738" y="1713738"/>
                </a:moveTo>
                <a:lnTo>
                  <a:pt x="951738" y="0"/>
                </a:lnTo>
                <a:lnTo>
                  <a:pt x="901045" y="752"/>
                </a:lnTo>
                <a:lnTo>
                  <a:pt x="850488" y="3004"/>
                </a:lnTo>
                <a:lnTo>
                  <a:pt x="800097" y="6745"/>
                </a:lnTo>
                <a:lnTo>
                  <a:pt x="749905" y="11966"/>
                </a:lnTo>
                <a:lnTo>
                  <a:pt x="699944" y="18657"/>
                </a:lnTo>
                <a:lnTo>
                  <a:pt x="650246" y="26807"/>
                </a:lnTo>
                <a:lnTo>
                  <a:pt x="600843" y="36409"/>
                </a:lnTo>
                <a:lnTo>
                  <a:pt x="551767" y="47451"/>
                </a:lnTo>
                <a:lnTo>
                  <a:pt x="503049" y="59924"/>
                </a:lnTo>
                <a:lnTo>
                  <a:pt x="454723" y="73818"/>
                </a:lnTo>
                <a:lnTo>
                  <a:pt x="406819" y="89124"/>
                </a:lnTo>
                <a:lnTo>
                  <a:pt x="359371" y="105832"/>
                </a:lnTo>
                <a:lnTo>
                  <a:pt x="312409" y="123932"/>
                </a:lnTo>
                <a:lnTo>
                  <a:pt x="265966" y="143415"/>
                </a:lnTo>
                <a:lnTo>
                  <a:pt x="220075" y="164270"/>
                </a:lnTo>
                <a:lnTo>
                  <a:pt x="174766" y="186488"/>
                </a:lnTo>
                <a:lnTo>
                  <a:pt x="130072" y="210060"/>
                </a:lnTo>
                <a:lnTo>
                  <a:pt x="86025" y="234975"/>
                </a:lnTo>
                <a:lnTo>
                  <a:pt x="42657" y="261224"/>
                </a:lnTo>
                <a:lnTo>
                  <a:pt x="0" y="288798"/>
                </a:lnTo>
                <a:lnTo>
                  <a:pt x="951738" y="1713738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0" name="object 10"/>
          <p:cNvSpPr/>
          <p:nvPr/>
        </p:nvSpPr>
        <p:spPr>
          <a:xfrm>
            <a:off x="5247490" y="2164303"/>
            <a:ext cx="857250" cy="1528931"/>
          </a:xfrm>
          <a:custGeom>
            <a:avLst/>
            <a:gdLst/>
            <a:ahLst/>
            <a:cxnLst/>
            <a:rect l="l" t="t" r="r" b="b"/>
            <a:pathLst>
              <a:path w="971550" h="1732788">
                <a:moveTo>
                  <a:pt x="971550" y="1726691"/>
                </a:moveTo>
                <a:lnTo>
                  <a:pt x="971550" y="6857"/>
                </a:lnTo>
                <a:lnTo>
                  <a:pt x="970788" y="4571"/>
                </a:lnTo>
                <a:lnTo>
                  <a:pt x="966978" y="761"/>
                </a:lnTo>
                <a:lnTo>
                  <a:pt x="964692" y="0"/>
                </a:lnTo>
                <a:lnTo>
                  <a:pt x="952500" y="110"/>
                </a:lnTo>
                <a:lnTo>
                  <a:pt x="898398" y="761"/>
                </a:lnTo>
                <a:lnTo>
                  <a:pt x="854098" y="3049"/>
                </a:lnTo>
                <a:lnTo>
                  <a:pt x="809863" y="6463"/>
                </a:lnTo>
                <a:lnTo>
                  <a:pt x="765722" y="11001"/>
                </a:lnTo>
                <a:lnTo>
                  <a:pt x="721705" y="16657"/>
                </a:lnTo>
                <a:lnTo>
                  <a:pt x="677842" y="23429"/>
                </a:lnTo>
                <a:lnTo>
                  <a:pt x="634163" y="31312"/>
                </a:lnTo>
                <a:lnTo>
                  <a:pt x="590697" y="40302"/>
                </a:lnTo>
                <a:lnTo>
                  <a:pt x="547475" y="50394"/>
                </a:lnTo>
                <a:lnTo>
                  <a:pt x="504526" y="61585"/>
                </a:lnTo>
                <a:lnTo>
                  <a:pt x="461881" y="73871"/>
                </a:lnTo>
                <a:lnTo>
                  <a:pt x="419569" y="87247"/>
                </a:lnTo>
                <a:lnTo>
                  <a:pt x="377619" y="101709"/>
                </a:lnTo>
                <a:lnTo>
                  <a:pt x="336063" y="117254"/>
                </a:lnTo>
                <a:lnTo>
                  <a:pt x="294929" y="133878"/>
                </a:lnTo>
                <a:lnTo>
                  <a:pt x="254247" y="151575"/>
                </a:lnTo>
                <a:lnTo>
                  <a:pt x="214048" y="170342"/>
                </a:lnTo>
                <a:lnTo>
                  <a:pt x="174362" y="190176"/>
                </a:lnTo>
                <a:lnTo>
                  <a:pt x="135217" y="211071"/>
                </a:lnTo>
                <a:lnTo>
                  <a:pt x="96644" y="233025"/>
                </a:lnTo>
                <a:lnTo>
                  <a:pt x="58674" y="256031"/>
                </a:lnTo>
                <a:lnTo>
                  <a:pt x="5334" y="290321"/>
                </a:lnTo>
                <a:lnTo>
                  <a:pt x="3048" y="291083"/>
                </a:lnTo>
                <a:lnTo>
                  <a:pt x="1524" y="293369"/>
                </a:lnTo>
                <a:lnTo>
                  <a:pt x="762" y="296417"/>
                </a:lnTo>
                <a:lnTo>
                  <a:pt x="0" y="298703"/>
                </a:lnTo>
                <a:lnTo>
                  <a:pt x="762" y="300989"/>
                </a:lnTo>
                <a:lnTo>
                  <a:pt x="15240" y="322670"/>
                </a:lnTo>
                <a:lnTo>
                  <a:pt x="15240" y="306323"/>
                </a:lnTo>
                <a:lnTo>
                  <a:pt x="18288" y="292607"/>
                </a:lnTo>
                <a:lnTo>
                  <a:pt x="23781" y="300832"/>
                </a:lnTo>
                <a:lnTo>
                  <a:pt x="68580" y="272033"/>
                </a:lnTo>
                <a:lnTo>
                  <a:pt x="106189" y="249387"/>
                </a:lnTo>
                <a:lnTo>
                  <a:pt x="144382" y="227762"/>
                </a:lnTo>
                <a:lnTo>
                  <a:pt x="183130" y="207165"/>
                </a:lnTo>
                <a:lnTo>
                  <a:pt x="222406" y="187600"/>
                </a:lnTo>
                <a:lnTo>
                  <a:pt x="262180" y="169075"/>
                </a:lnTo>
                <a:lnTo>
                  <a:pt x="302424" y="151594"/>
                </a:lnTo>
                <a:lnTo>
                  <a:pt x="343108" y="135164"/>
                </a:lnTo>
                <a:lnTo>
                  <a:pt x="384206" y="119790"/>
                </a:lnTo>
                <a:lnTo>
                  <a:pt x="425688" y="105479"/>
                </a:lnTo>
                <a:lnTo>
                  <a:pt x="467525" y="92235"/>
                </a:lnTo>
                <a:lnTo>
                  <a:pt x="509689" y="80065"/>
                </a:lnTo>
                <a:lnTo>
                  <a:pt x="552151" y="68975"/>
                </a:lnTo>
                <a:lnTo>
                  <a:pt x="594883" y="58969"/>
                </a:lnTo>
                <a:lnTo>
                  <a:pt x="637856" y="50056"/>
                </a:lnTo>
                <a:lnTo>
                  <a:pt x="681042" y="42239"/>
                </a:lnTo>
                <a:lnTo>
                  <a:pt x="724412" y="35525"/>
                </a:lnTo>
                <a:lnTo>
                  <a:pt x="767937" y="29919"/>
                </a:lnTo>
                <a:lnTo>
                  <a:pt x="811589" y="25428"/>
                </a:lnTo>
                <a:lnTo>
                  <a:pt x="855339" y="22057"/>
                </a:lnTo>
                <a:lnTo>
                  <a:pt x="899160" y="19811"/>
                </a:lnTo>
                <a:lnTo>
                  <a:pt x="952500" y="19169"/>
                </a:lnTo>
                <a:lnTo>
                  <a:pt x="952500" y="9143"/>
                </a:lnTo>
                <a:lnTo>
                  <a:pt x="962406" y="19049"/>
                </a:lnTo>
                <a:lnTo>
                  <a:pt x="962406" y="1706139"/>
                </a:lnTo>
                <a:lnTo>
                  <a:pt x="970026" y="1717548"/>
                </a:lnTo>
                <a:lnTo>
                  <a:pt x="970026" y="1728596"/>
                </a:lnTo>
                <a:lnTo>
                  <a:pt x="971550" y="1726691"/>
                </a:lnTo>
                <a:close/>
              </a:path>
              <a:path w="971550" h="1732788">
                <a:moveTo>
                  <a:pt x="23781" y="300832"/>
                </a:moveTo>
                <a:lnTo>
                  <a:pt x="18288" y="292607"/>
                </a:lnTo>
                <a:lnTo>
                  <a:pt x="15240" y="306323"/>
                </a:lnTo>
                <a:lnTo>
                  <a:pt x="23781" y="300832"/>
                </a:lnTo>
                <a:close/>
              </a:path>
              <a:path w="971550" h="1732788">
                <a:moveTo>
                  <a:pt x="970026" y="1717548"/>
                </a:moveTo>
                <a:lnTo>
                  <a:pt x="23781" y="300832"/>
                </a:lnTo>
                <a:lnTo>
                  <a:pt x="15240" y="306323"/>
                </a:lnTo>
                <a:lnTo>
                  <a:pt x="15240" y="322670"/>
                </a:lnTo>
                <a:lnTo>
                  <a:pt x="952500" y="1725934"/>
                </a:lnTo>
                <a:lnTo>
                  <a:pt x="952500" y="1722882"/>
                </a:lnTo>
                <a:lnTo>
                  <a:pt x="970026" y="1717548"/>
                </a:lnTo>
                <a:close/>
              </a:path>
              <a:path w="971550" h="1732788">
                <a:moveTo>
                  <a:pt x="962406" y="19049"/>
                </a:moveTo>
                <a:lnTo>
                  <a:pt x="952500" y="9143"/>
                </a:lnTo>
                <a:lnTo>
                  <a:pt x="952500" y="19169"/>
                </a:lnTo>
                <a:lnTo>
                  <a:pt x="962406" y="19049"/>
                </a:lnTo>
                <a:close/>
              </a:path>
              <a:path w="971550" h="1732788">
                <a:moveTo>
                  <a:pt x="962406" y="1706139"/>
                </a:moveTo>
                <a:lnTo>
                  <a:pt x="962406" y="19049"/>
                </a:lnTo>
                <a:lnTo>
                  <a:pt x="952500" y="19169"/>
                </a:lnTo>
                <a:lnTo>
                  <a:pt x="952500" y="1691308"/>
                </a:lnTo>
                <a:lnTo>
                  <a:pt x="962406" y="1706139"/>
                </a:lnTo>
                <a:close/>
              </a:path>
              <a:path w="971550" h="1732788">
                <a:moveTo>
                  <a:pt x="970026" y="1728596"/>
                </a:moveTo>
                <a:lnTo>
                  <a:pt x="970026" y="1717548"/>
                </a:lnTo>
                <a:lnTo>
                  <a:pt x="952500" y="1722882"/>
                </a:lnTo>
                <a:lnTo>
                  <a:pt x="952500" y="1725934"/>
                </a:lnTo>
                <a:lnTo>
                  <a:pt x="954024" y="1728215"/>
                </a:lnTo>
                <a:lnTo>
                  <a:pt x="956310" y="1731264"/>
                </a:lnTo>
                <a:lnTo>
                  <a:pt x="960882" y="1732788"/>
                </a:lnTo>
                <a:lnTo>
                  <a:pt x="964692" y="1732026"/>
                </a:lnTo>
                <a:lnTo>
                  <a:pt x="968502" y="1730502"/>
                </a:lnTo>
                <a:lnTo>
                  <a:pt x="970026" y="172859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1" name="object 11"/>
          <p:cNvSpPr txBox="1"/>
          <p:nvPr/>
        </p:nvSpPr>
        <p:spPr>
          <a:xfrm>
            <a:off x="7429500" y="3617931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48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25841" y="4576034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25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816067" y="2928773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3F3F3F"/>
                </a:solidFill>
                <a:latin typeface="Calibri"/>
                <a:cs typeface="Calibri"/>
              </a:rPr>
              <a:t>14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64573" y="2273228"/>
            <a:ext cx="7395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dirty="0">
                <a:solidFill>
                  <a:srgbClr val="3F3F3F"/>
                </a:solidFill>
                <a:latin typeface="Calibri"/>
                <a:cs typeface="Calibri"/>
              </a:rPr>
              <a:t>9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548071" y="2440641"/>
            <a:ext cx="55805" cy="55133"/>
          </a:xfrm>
          <a:custGeom>
            <a:avLst/>
            <a:gdLst/>
            <a:ahLst/>
            <a:cxnLst/>
            <a:rect l="l" t="t" r="r" b="b"/>
            <a:pathLst>
              <a:path w="63246" h="62484">
                <a:moveTo>
                  <a:pt x="0" y="0"/>
                </a:moveTo>
                <a:lnTo>
                  <a:pt x="0" y="62484"/>
                </a:lnTo>
                <a:lnTo>
                  <a:pt x="63246" y="62484"/>
                </a:lnTo>
                <a:lnTo>
                  <a:pt x="63246" y="0"/>
                </a:lnTo>
                <a:lnTo>
                  <a:pt x="0" y="0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6" name="object 16"/>
          <p:cNvSpPr/>
          <p:nvPr/>
        </p:nvSpPr>
        <p:spPr>
          <a:xfrm>
            <a:off x="8540002" y="2431901"/>
            <a:ext cx="71941" cy="72613"/>
          </a:xfrm>
          <a:custGeom>
            <a:avLst/>
            <a:gdLst/>
            <a:ahLst/>
            <a:cxnLst/>
            <a:rect l="l" t="t" r="r" b="b"/>
            <a:pathLst>
              <a:path w="81533" h="82295">
                <a:moveTo>
                  <a:pt x="81534" y="77723"/>
                </a:moveTo>
                <a:lnTo>
                  <a:pt x="81534" y="4571"/>
                </a:lnTo>
                <a:lnTo>
                  <a:pt x="77724" y="0"/>
                </a:lnTo>
                <a:lnTo>
                  <a:pt x="3809" y="0"/>
                </a:lnTo>
                <a:lnTo>
                  <a:pt x="0" y="4571"/>
                </a:lnTo>
                <a:lnTo>
                  <a:pt x="0" y="77723"/>
                </a:lnTo>
                <a:lnTo>
                  <a:pt x="3810" y="82295"/>
                </a:lnTo>
                <a:lnTo>
                  <a:pt x="9144" y="82295"/>
                </a:lnTo>
                <a:lnTo>
                  <a:pt x="9144" y="19049"/>
                </a:lnTo>
                <a:lnTo>
                  <a:pt x="19050" y="9905"/>
                </a:lnTo>
                <a:lnTo>
                  <a:pt x="19050" y="19049"/>
                </a:lnTo>
                <a:lnTo>
                  <a:pt x="62484" y="19049"/>
                </a:lnTo>
                <a:lnTo>
                  <a:pt x="62484" y="9905"/>
                </a:lnTo>
                <a:lnTo>
                  <a:pt x="72390" y="19049"/>
                </a:lnTo>
                <a:lnTo>
                  <a:pt x="72390" y="82295"/>
                </a:lnTo>
                <a:lnTo>
                  <a:pt x="77724" y="82295"/>
                </a:lnTo>
                <a:lnTo>
                  <a:pt x="81534" y="77723"/>
                </a:lnTo>
                <a:close/>
              </a:path>
              <a:path w="81533" h="82295">
                <a:moveTo>
                  <a:pt x="19050" y="19049"/>
                </a:moveTo>
                <a:lnTo>
                  <a:pt x="19050" y="9905"/>
                </a:lnTo>
                <a:lnTo>
                  <a:pt x="9144" y="19049"/>
                </a:lnTo>
                <a:lnTo>
                  <a:pt x="19050" y="19049"/>
                </a:lnTo>
                <a:close/>
              </a:path>
              <a:path w="81533" h="82295">
                <a:moveTo>
                  <a:pt x="19050" y="63245"/>
                </a:moveTo>
                <a:lnTo>
                  <a:pt x="19050" y="19049"/>
                </a:lnTo>
                <a:lnTo>
                  <a:pt x="9144" y="19049"/>
                </a:lnTo>
                <a:lnTo>
                  <a:pt x="9144" y="63245"/>
                </a:lnTo>
                <a:lnTo>
                  <a:pt x="19050" y="63245"/>
                </a:lnTo>
                <a:close/>
              </a:path>
              <a:path w="81533" h="82295">
                <a:moveTo>
                  <a:pt x="72390" y="63245"/>
                </a:moveTo>
                <a:lnTo>
                  <a:pt x="9144" y="63245"/>
                </a:lnTo>
                <a:lnTo>
                  <a:pt x="19050" y="72389"/>
                </a:lnTo>
                <a:lnTo>
                  <a:pt x="19049" y="82295"/>
                </a:lnTo>
                <a:lnTo>
                  <a:pt x="62484" y="82295"/>
                </a:lnTo>
                <a:lnTo>
                  <a:pt x="62484" y="72389"/>
                </a:lnTo>
                <a:lnTo>
                  <a:pt x="72390" y="63245"/>
                </a:lnTo>
                <a:close/>
              </a:path>
              <a:path w="81533" h="82295">
                <a:moveTo>
                  <a:pt x="19049" y="82295"/>
                </a:moveTo>
                <a:lnTo>
                  <a:pt x="19050" y="72389"/>
                </a:lnTo>
                <a:lnTo>
                  <a:pt x="9144" y="63245"/>
                </a:lnTo>
                <a:lnTo>
                  <a:pt x="9144" y="82295"/>
                </a:lnTo>
                <a:lnTo>
                  <a:pt x="19049" y="82295"/>
                </a:lnTo>
                <a:close/>
              </a:path>
              <a:path w="81533" h="82295">
                <a:moveTo>
                  <a:pt x="72390" y="19049"/>
                </a:moveTo>
                <a:lnTo>
                  <a:pt x="62484" y="9905"/>
                </a:lnTo>
                <a:lnTo>
                  <a:pt x="62484" y="19049"/>
                </a:lnTo>
                <a:lnTo>
                  <a:pt x="72390" y="19049"/>
                </a:lnTo>
                <a:close/>
              </a:path>
              <a:path w="81533" h="82295">
                <a:moveTo>
                  <a:pt x="72390" y="63245"/>
                </a:moveTo>
                <a:lnTo>
                  <a:pt x="72390" y="19049"/>
                </a:lnTo>
                <a:lnTo>
                  <a:pt x="62484" y="19049"/>
                </a:lnTo>
                <a:lnTo>
                  <a:pt x="62484" y="63245"/>
                </a:lnTo>
                <a:lnTo>
                  <a:pt x="72390" y="63245"/>
                </a:lnTo>
                <a:close/>
              </a:path>
              <a:path w="81533" h="82295">
                <a:moveTo>
                  <a:pt x="72390" y="82295"/>
                </a:moveTo>
                <a:lnTo>
                  <a:pt x="72390" y="63245"/>
                </a:lnTo>
                <a:lnTo>
                  <a:pt x="62484" y="72389"/>
                </a:lnTo>
                <a:lnTo>
                  <a:pt x="62484" y="82295"/>
                </a:lnTo>
                <a:lnTo>
                  <a:pt x="72390" y="822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7" name="object 17"/>
          <p:cNvSpPr txBox="1"/>
          <p:nvPr/>
        </p:nvSpPr>
        <p:spPr>
          <a:xfrm>
            <a:off x="8615531" y="2396265"/>
            <a:ext cx="424143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dirty="0">
                <a:solidFill>
                  <a:srgbClr val="585858"/>
                </a:solidFill>
                <a:latin typeface="Calibri"/>
                <a:cs typeface="Calibri"/>
              </a:rPr>
              <a:t>Approv</a:t>
            </a:r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e</a:t>
            </a:r>
            <a:r>
              <a:rPr sz="794" dirty="0">
                <a:solidFill>
                  <a:srgbClr val="585858"/>
                </a:solidFill>
                <a:latin typeface="Calibri"/>
                <a:cs typeface="Calibri"/>
              </a:rPr>
              <a:t>d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8548071" y="2792955"/>
            <a:ext cx="55805" cy="55804"/>
          </a:xfrm>
          <a:custGeom>
            <a:avLst/>
            <a:gdLst/>
            <a:ahLst/>
            <a:cxnLst/>
            <a:rect l="l" t="t" r="r" b="b"/>
            <a:pathLst>
              <a:path w="63246" h="63245">
                <a:moveTo>
                  <a:pt x="0" y="0"/>
                </a:moveTo>
                <a:lnTo>
                  <a:pt x="0" y="63245"/>
                </a:lnTo>
                <a:lnTo>
                  <a:pt x="63246" y="63245"/>
                </a:lnTo>
                <a:lnTo>
                  <a:pt x="63246" y="0"/>
                </a:lnTo>
                <a:lnTo>
                  <a:pt x="0" y="0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9" name="object 19"/>
          <p:cNvSpPr/>
          <p:nvPr/>
        </p:nvSpPr>
        <p:spPr>
          <a:xfrm>
            <a:off x="8540002" y="2784886"/>
            <a:ext cx="71941" cy="71942"/>
          </a:xfrm>
          <a:custGeom>
            <a:avLst/>
            <a:gdLst/>
            <a:ahLst/>
            <a:cxnLst/>
            <a:rect l="l" t="t" r="r" b="b"/>
            <a:pathLst>
              <a:path w="81533" h="81534">
                <a:moveTo>
                  <a:pt x="81534" y="77724"/>
                </a:moveTo>
                <a:lnTo>
                  <a:pt x="81534" y="3810"/>
                </a:lnTo>
                <a:lnTo>
                  <a:pt x="77724" y="0"/>
                </a:lnTo>
                <a:lnTo>
                  <a:pt x="3809" y="0"/>
                </a:lnTo>
                <a:lnTo>
                  <a:pt x="0" y="3810"/>
                </a:lnTo>
                <a:lnTo>
                  <a:pt x="0" y="77724"/>
                </a:lnTo>
                <a:lnTo>
                  <a:pt x="3810" y="81534"/>
                </a:lnTo>
                <a:lnTo>
                  <a:pt x="9144" y="81534"/>
                </a:lnTo>
                <a:lnTo>
                  <a:pt x="9144" y="19050"/>
                </a:lnTo>
                <a:lnTo>
                  <a:pt x="19050" y="9144"/>
                </a:lnTo>
                <a:lnTo>
                  <a:pt x="19050" y="19050"/>
                </a:lnTo>
                <a:lnTo>
                  <a:pt x="62484" y="19050"/>
                </a:lnTo>
                <a:lnTo>
                  <a:pt x="62484" y="9144"/>
                </a:lnTo>
                <a:lnTo>
                  <a:pt x="72390" y="19050"/>
                </a:lnTo>
                <a:lnTo>
                  <a:pt x="72390" y="81534"/>
                </a:lnTo>
                <a:lnTo>
                  <a:pt x="77724" y="81534"/>
                </a:lnTo>
                <a:lnTo>
                  <a:pt x="81534" y="77724"/>
                </a:lnTo>
                <a:close/>
              </a:path>
              <a:path w="81533" h="81534">
                <a:moveTo>
                  <a:pt x="19050" y="19050"/>
                </a:moveTo>
                <a:lnTo>
                  <a:pt x="19050" y="9144"/>
                </a:lnTo>
                <a:lnTo>
                  <a:pt x="9144" y="19050"/>
                </a:lnTo>
                <a:lnTo>
                  <a:pt x="19050" y="19050"/>
                </a:lnTo>
                <a:close/>
              </a:path>
              <a:path w="81533" h="81534">
                <a:moveTo>
                  <a:pt x="19050" y="62484"/>
                </a:moveTo>
                <a:lnTo>
                  <a:pt x="19050" y="19050"/>
                </a:lnTo>
                <a:lnTo>
                  <a:pt x="9144" y="19050"/>
                </a:lnTo>
                <a:lnTo>
                  <a:pt x="9144" y="62484"/>
                </a:lnTo>
                <a:lnTo>
                  <a:pt x="19050" y="62484"/>
                </a:lnTo>
                <a:close/>
              </a:path>
              <a:path w="81533" h="81534">
                <a:moveTo>
                  <a:pt x="72390" y="62484"/>
                </a:moveTo>
                <a:lnTo>
                  <a:pt x="9144" y="62484"/>
                </a:lnTo>
                <a:lnTo>
                  <a:pt x="19050" y="72390"/>
                </a:lnTo>
                <a:lnTo>
                  <a:pt x="19050" y="81534"/>
                </a:lnTo>
                <a:lnTo>
                  <a:pt x="62484" y="81534"/>
                </a:lnTo>
                <a:lnTo>
                  <a:pt x="62484" y="72390"/>
                </a:lnTo>
                <a:lnTo>
                  <a:pt x="72390" y="62484"/>
                </a:lnTo>
                <a:close/>
              </a:path>
              <a:path w="81533" h="81534">
                <a:moveTo>
                  <a:pt x="19050" y="81534"/>
                </a:moveTo>
                <a:lnTo>
                  <a:pt x="19050" y="72390"/>
                </a:lnTo>
                <a:lnTo>
                  <a:pt x="9144" y="62484"/>
                </a:lnTo>
                <a:lnTo>
                  <a:pt x="9144" y="81534"/>
                </a:lnTo>
                <a:lnTo>
                  <a:pt x="19050" y="81534"/>
                </a:lnTo>
                <a:close/>
              </a:path>
              <a:path w="81533" h="81534">
                <a:moveTo>
                  <a:pt x="72390" y="19050"/>
                </a:moveTo>
                <a:lnTo>
                  <a:pt x="62484" y="9144"/>
                </a:lnTo>
                <a:lnTo>
                  <a:pt x="62484" y="19050"/>
                </a:lnTo>
                <a:lnTo>
                  <a:pt x="72390" y="19050"/>
                </a:lnTo>
                <a:close/>
              </a:path>
              <a:path w="81533" h="81534">
                <a:moveTo>
                  <a:pt x="72390" y="62484"/>
                </a:moveTo>
                <a:lnTo>
                  <a:pt x="72390" y="19050"/>
                </a:lnTo>
                <a:lnTo>
                  <a:pt x="62484" y="19050"/>
                </a:lnTo>
                <a:lnTo>
                  <a:pt x="62484" y="62484"/>
                </a:lnTo>
                <a:lnTo>
                  <a:pt x="72390" y="62484"/>
                </a:lnTo>
                <a:close/>
              </a:path>
              <a:path w="81533" h="81534">
                <a:moveTo>
                  <a:pt x="72390" y="81534"/>
                </a:moveTo>
                <a:lnTo>
                  <a:pt x="72390" y="62484"/>
                </a:lnTo>
                <a:lnTo>
                  <a:pt x="62484" y="72390"/>
                </a:lnTo>
                <a:lnTo>
                  <a:pt x="62484" y="81534"/>
                </a:lnTo>
                <a:lnTo>
                  <a:pt x="72390" y="8153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0" name="object 20"/>
          <p:cNvSpPr txBox="1"/>
          <p:nvPr/>
        </p:nvSpPr>
        <p:spPr>
          <a:xfrm>
            <a:off x="8615531" y="2748578"/>
            <a:ext cx="598954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dirty="0">
                <a:solidFill>
                  <a:srgbClr val="585858"/>
                </a:solidFill>
                <a:latin typeface="Calibri"/>
                <a:cs typeface="Calibri"/>
              </a:rPr>
              <a:t>Not Approv</a:t>
            </a:r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e</a:t>
            </a:r>
            <a:r>
              <a:rPr sz="794" dirty="0">
                <a:solidFill>
                  <a:srgbClr val="585858"/>
                </a:solidFill>
                <a:latin typeface="Calibri"/>
                <a:cs typeface="Calibri"/>
              </a:rPr>
              <a:t>d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8548071" y="3145939"/>
            <a:ext cx="55805" cy="55133"/>
          </a:xfrm>
          <a:custGeom>
            <a:avLst/>
            <a:gdLst/>
            <a:ahLst/>
            <a:cxnLst/>
            <a:rect l="l" t="t" r="r" b="b"/>
            <a:pathLst>
              <a:path w="63246" h="62484">
                <a:moveTo>
                  <a:pt x="0" y="0"/>
                </a:moveTo>
                <a:lnTo>
                  <a:pt x="0" y="62484"/>
                </a:lnTo>
                <a:lnTo>
                  <a:pt x="63246" y="62484"/>
                </a:lnTo>
                <a:lnTo>
                  <a:pt x="63246" y="0"/>
                </a:lnTo>
                <a:lnTo>
                  <a:pt x="0" y="0"/>
                </a:lnTo>
                <a:close/>
              </a:path>
            </a:pathLst>
          </a:custGeom>
          <a:solidFill>
            <a:srgbClr val="9BBB59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2" name="object 22"/>
          <p:cNvSpPr/>
          <p:nvPr/>
        </p:nvSpPr>
        <p:spPr>
          <a:xfrm>
            <a:off x="8540002" y="3137199"/>
            <a:ext cx="71941" cy="72613"/>
          </a:xfrm>
          <a:custGeom>
            <a:avLst/>
            <a:gdLst/>
            <a:ahLst/>
            <a:cxnLst/>
            <a:rect l="l" t="t" r="r" b="b"/>
            <a:pathLst>
              <a:path w="81533" h="82295">
                <a:moveTo>
                  <a:pt x="81534" y="77723"/>
                </a:moveTo>
                <a:lnTo>
                  <a:pt x="81534" y="4571"/>
                </a:lnTo>
                <a:lnTo>
                  <a:pt x="77724" y="0"/>
                </a:lnTo>
                <a:lnTo>
                  <a:pt x="3809" y="0"/>
                </a:lnTo>
                <a:lnTo>
                  <a:pt x="0" y="4571"/>
                </a:lnTo>
                <a:lnTo>
                  <a:pt x="0" y="77723"/>
                </a:lnTo>
                <a:lnTo>
                  <a:pt x="3810" y="82295"/>
                </a:lnTo>
                <a:lnTo>
                  <a:pt x="9144" y="82295"/>
                </a:lnTo>
                <a:lnTo>
                  <a:pt x="9144" y="19049"/>
                </a:lnTo>
                <a:lnTo>
                  <a:pt x="19050" y="9905"/>
                </a:lnTo>
                <a:lnTo>
                  <a:pt x="19050" y="19049"/>
                </a:lnTo>
                <a:lnTo>
                  <a:pt x="62484" y="19049"/>
                </a:lnTo>
                <a:lnTo>
                  <a:pt x="62484" y="9905"/>
                </a:lnTo>
                <a:lnTo>
                  <a:pt x="72390" y="19049"/>
                </a:lnTo>
                <a:lnTo>
                  <a:pt x="72390" y="82295"/>
                </a:lnTo>
                <a:lnTo>
                  <a:pt x="77724" y="82295"/>
                </a:lnTo>
                <a:lnTo>
                  <a:pt x="81534" y="77723"/>
                </a:lnTo>
                <a:close/>
              </a:path>
              <a:path w="81533" h="82295">
                <a:moveTo>
                  <a:pt x="19050" y="19049"/>
                </a:moveTo>
                <a:lnTo>
                  <a:pt x="19050" y="9905"/>
                </a:lnTo>
                <a:lnTo>
                  <a:pt x="9144" y="19049"/>
                </a:lnTo>
                <a:lnTo>
                  <a:pt x="19050" y="19049"/>
                </a:lnTo>
                <a:close/>
              </a:path>
              <a:path w="81533" h="82295">
                <a:moveTo>
                  <a:pt x="19050" y="63245"/>
                </a:moveTo>
                <a:lnTo>
                  <a:pt x="19050" y="19049"/>
                </a:lnTo>
                <a:lnTo>
                  <a:pt x="9144" y="19049"/>
                </a:lnTo>
                <a:lnTo>
                  <a:pt x="9144" y="63245"/>
                </a:lnTo>
                <a:lnTo>
                  <a:pt x="19050" y="63245"/>
                </a:lnTo>
                <a:close/>
              </a:path>
              <a:path w="81533" h="82295">
                <a:moveTo>
                  <a:pt x="72390" y="63245"/>
                </a:moveTo>
                <a:lnTo>
                  <a:pt x="9144" y="63245"/>
                </a:lnTo>
                <a:lnTo>
                  <a:pt x="19050" y="72389"/>
                </a:lnTo>
                <a:lnTo>
                  <a:pt x="19049" y="82295"/>
                </a:lnTo>
                <a:lnTo>
                  <a:pt x="62484" y="82295"/>
                </a:lnTo>
                <a:lnTo>
                  <a:pt x="62484" y="72389"/>
                </a:lnTo>
                <a:lnTo>
                  <a:pt x="72390" y="63245"/>
                </a:lnTo>
                <a:close/>
              </a:path>
              <a:path w="81533" h="82295">
                <a:moveTo>
                  <a:pt x="19049" y="82295"/>
                </a:moveTo>
                <a:lnTo>
                  <a:pt x="19050" y="72389"/>
                </a:lnTo>
                <a:lnTo>
                  <a:pt x="9144" y="63245"/>
                </a:lnTo>
                <a:lnTo>
                  <a:pt x="9144" y="82295"/>
                </a:lnTo>
                <a:lnTo>
                  <a:pt x="19049" y="82295"/>
                </a:lnTo>
                <a:close/>
              </a:path>
              <a:path w="81533" h="82295">
                <a:moveTo>
                  <a:pt x="72390" y="19049"/>
                </a:moveTo>
                <a:lnTo>
                  <a:pt x="62484" y="9905"/>
                </a:lnTo>
                <a:lnTo>
                  <a:pt x="62484" y="19049"/>
                </a:lnTo>
                <a:lnTo>
                  <a:pt x="72390" y="19049"/>
                </a:lnTo>
                <a:close/>
              </a:path>
              <a:path w="81533" h="82295">
                <a:moveTo>
                  <a:pt x="72390" y="63245"/>
                </a:moveTo>
                <a:lnTo>
                  <a:pt x="72390" y="19049"/>
                </a:lnTo>
                <a:lnTo>
                  <a:pt x="62484" y="19049"/>
                </a:lnTo>
                <a:lnTo>
                  <a:pt x="62484" y="63245"/>
                </a:lnTo>
                <a:lnTo>
                  <a:pt x="72390" y="63245"/>
                </a:lnTo>
                <a:close/>
              </a:path>
              <a:path w="81533" h="82295">
                <a:moveTo>
                  <a:pt x="72390" y="82295"/>
                </a:moveTo>
                <a:lnTo>
                  <a:pt x="72390" y="63245"/>
                </a:lnTo>
                <a:lnTo>
                  <a:pt x="62484" y="72389"/>
                </a:lnTo>
                <a:lnTo>
                  <a:pt x="62484" y="82295"/>
                </a:lnTo>
                <a:lnTo>
                  <a:pt x="72390" y="822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3" name="object 23"/>
          <p:cNvSpPr txBox="1"/>
          <p:nvPr/>
        </p:nvSpPr>
        <p:spPr>
          <a:xfrm>
            <a:off x="8615531" y="3101564"/>
            <a:ext cx="597834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dirty="0">
                <a:solidFill>
                  <a:srgbClr val="585858"/>
                </a:solidFill>
                <a:latin typeface="Calibri"/>
                <a:cs typeface="Calibri"/>
              </a:rPr>
              <a:t>Under Review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8548071" y="3498252"/>
            <a:ext cx="55805" cy="55805"/>
          </a:xfrm>
          <a:custGeom>
            <a:avLst/>
            <a:gdLst/>
            <a:ahLst/>
            <a:cxnLst/>
            <a:rect l="l" t="t" r="r" b="b"/>
            <a:pathLst>
              <a:path w="63246" h="63246">
                <a:moveTo>
                  <a:pt x="0" y="0"/>
                </a:moveTo>
                <a:lnTo>
                  <a:pt x="0" y="63246"/>
                </a:lnTo>
                <a:lnTo>
                  <a:pt x="63246" y="63246"/>
                </a:lnTo>
                <a:lnTo>
                  <a:pt x="63246" y="0"/>
                </a:lnTo>
                <a:lnTo>
                  <a:pt x="0" y="0"/>
                </a:lnTo>
                <a:close/>
              </a:path>
            </a:pathLst>
          </a:custGeom>
          <a:solidFill>
            <a:srgbClr val="8064A2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5" name="object 25"/>
          <p:cNvSpPr/>
          <p:nvPr/>
        </p:nvSpPr>
        <p:spPr>
          <a:xfrm>
            <a:off x="8540002" y="3490183"/>
            <a:ext cx="71941" cy="71942"/>
          </a:xfrm>
          <a:custGeom>
            <a:avLst/>
            <a:gdLst/>
            <a:ahLst/>
            <a:cxnLst/>
            <a:rect l="l" t="t" r="r" b="b"/>
            <a:pathLst>
              <a:path w="81533" h="81534">
                <a:moveTo>
                  <a:pt x="81534" y="77724"/>
                </a:moveTo>
                <a:lnTo>
                  <a:pt x="81534" y="3810"/>
                </a:lnTo>
                <a:lnTo>
                  <a:pt x="77724" y="0"/>
                </a:lnTo>
                <a:lnTo>
                  <a:pt x="3809" y="0"/>
                </a:lnTo>
                <a:lnTo>
                  <a:pt x="0" y="3810"/>
                </a:lnTo>
                <a:lnTo>
                  <a:pt x="0" y="77724"/>
                </a:lnTo>
                <a:lnTo>
                  <a:pt x="3810" y="81534"/>
                </a:lnTo>
                <a:lnTo>
                  <a:pt x="9144" y="81534"/>
                </a:lnTo>
                <a:lnTo>
                  <a:pt x="9144" y="19050"/>
                </a:lnTo>
                <a:lnTo>
                  <a:pt x="19050" y="9144"/>
                </a:lnTo>
                <a:lnTo>
                  <a:pt x="19050" y="19050"/>
                </a:lnTo>
                <a:lnTo>
                  <a:pt x="62484" y="19050"/>
                </a:lnTo>
                <a:lnTo>
                  <a:pt x="62484" y="9144"/>
                </a:lnTo>
                <a:lnTo>
                  <a:pt x="72390" y="19050"/>
                </a:lnTo>
                <a:lnTo>
                  <a:pt x="72390" y="81534"/>
                </a:lnTo>
                <a:lnTo>
                  <a:pt x="77724" y="81534"/>
                </a:lnTo>
                <a:lnTo>
                  <a:pt x="81534" y="77724"/>
                </a:lnTo>
                <a:close/>
              </a:path>
              <a:path w="81533" h="81534">
                <a:moveTo>
                  <a:pt x="19050" y="19050"/>
                </a:moveTo>
                <a:lnTo>
                  <a:pt x="19050" y="9144"/>
                </a:lnTo>
                <a:lnTo>
                  <a:pt x="9144" y="19050"/>
                </a:lnTo>
                <a:lnTo>
                  <a:pt x="19050" y="19050"/>
                </a:lnTo>
                <a:close/>
              </a:path>
              <a:path w="81533" h="81534">
                <a:moveTo>
                  <a:pt x="19050" y="62484"/>
                </a:moveTo>
                <a:lnTo>
                  <a:pt x="19050" y="19050"/>
                </a:lnTo>
                <a:lnTo>
                  <a:pt x="9144" y="19050"/>
                </a:lnTo>
                <a:lnTo>
                  <a:pt x="9144" y="62484"/>
                </a:lnTo>
                <a:lnTo>
                  <a:pt x="19050" y="62484"/>
                </a:lnTo>
                <a:close/>
              </a:path>
              <a:path w="81533" h="81534">
                <a:moveTo>
                  <a:pt x="72390" y="62484"/>
                </a:moveTo>
                <a:lnTo>
                  <a:pt x="9144" y="62484"/>
                </a:lnTo>
                <a:lnTo>
                  <a:pt x="19050" y="72390"/>
                </a:lnTo>
                <a:lnTo>
                  <a:pt x="19050" y="81534"/>
                </a:lnTo>
                <a:lnTo>
                  <a:pt x="62484" y="81534"/>
                </a:lnTo>
                <a:lnTo>
                  <a:pt x="62484" y="72390"/>
                </a:lnTo>
                <a:lnTo>
                  <a:pt x="72390" y="62484"/>
                </a:lnTo>
                <a:close/>
              </a:path>
              <a:path w="81533" h="81534">
                <a:moveTo>
                  <a:pt x="19050" y="81534"/>
                </a:moveTo>
                <a:lnTo>
                  <a:pt x="19050" y="72390"/>
                </a:lnTo>
                <a:lnTo>
                  <a:pt x="9144" y="62484"/>
                </a:lnTo>
                <a:lnTo>
                  <a:pt x="9144" y="81534"/>
                </a:lnTo>
                <a:lnTo>
                  <a:pt x="19050" y="81534"/>
                </a:lnTo>
                <a:close/>
              </a:path>
              <a:path w="81533" h="81534">
                <a:moveTo>
                  <a:pt x="72390" y="19050"/>
                </a:moveTo>
                <a:lnTo>
                  <a:pt x="62484" y="9144"/>
                </a:lnTo>
                <a:lnTo>
                  <a:pt x="62484" y="19050"/>
                </a:lnTo>
                <a:lnTo>
                  <a:pt x="72390" y="19050"/>
                </a:lnTo>
                <a:close/>
              </a:path>
              <a:path w="81533" h="81534">
                <a:moveTo>
                  <a:pt x="72390" y="62484"/>
                </a:moveTo>
                <a:lnTo>
                  <a:pt x="72390" y="19050"/>
                </a:lnTo>
                <a:lnTo>
                  <a:pt x="62484" y="19050"/>
                </a:lnTo>
                <a:lnTo>
                  <a:pt x="62484" y="62484"/>
                </a:lnTo>
                <a:lnTo>
                  <a:pt x="72390" y="62484"/>
                </a:lnTo>
                <a:close/>
              </a:path>
              <a:path w="81533" h="81534">
                <a:moveTo>
                  <a:pt x="72390" y="81534"/>
                </a:moveTo>
                <a:lnTo>
                  <a:pt x="72390" y="62484"/>
                </a:lnTo>
                <a:lnTo>
                  <a:pt x="62484" y="72390"/>
                </a:lnTo>
                <a:lnTo>
                  <a:pt x="62484" y="81534"/>
                </a:lnTo>
                <a:lnTo>
                  <a:pt x="72390" y="8153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6" name="object 26"/>
          <p:cNvSpPr txBox="1"/>
          <p:nvPr/>
        </p:nvSpPr>
        <p:spPr>
          <a:xfrm>
            <a:off x="8615531" y="3453878"/>
            <a:ext cx="547407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Resubm</a:t>
            </a:r>
            <a:r>
              <a:rPr sz="794" dirty="0">
                <a:solidFill>
                  <a:srgbClr val="585858"/>
                </a:solidFill>
                <a:latin typeface="Calibri"/>
                <a:cs typeface="Calibri"/>
              </a:rPr>
              <a:t>i</a:t>
            </a:r>
            <a:r>
              <a:rPr sz="794" spc="-4" dirty="0">
                <a:solidFill>
                  <a:srgbClr val="585858"/>
                </a:solidFill>
                <a:latin typeface="Calibri"/>
                <a:cs typeface="Calibri"/>
              </a:rPr>
              <a:t>tted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8684111" y="3922956"/>
            <a:ext cx="288551" cy="1652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971" spc="-9" dirty="0">
                <a:latin typeface="Calibri"/>
                <a:cs typeface="Calibri"/>
              </a:rPr>
              <a:t>N=87</a:t>
            </a:r>
            <a:endParaRPr sz="971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684110" y="4218795"/>
            <a:ext cx="694765" cy="75695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 marR="11206"/>
            <a:r>
              <a:rPr sz="971" spc="-9" dirty="0">
                <a:latin typeface="Calibri"/>
                <a:cs typeface="Calibri"/>
              </a:rPr>
              <a:t>Si</a:t>
            </a:r>
            <a:r>
              <a:rPr sz="971" spc="-4" dirty="0">
                <a:latin typeface="Calibri"/>
                <a:cs typeface="Calibri"/>
              </a:rPr>
              <a:t>x </a:t>
            </a:r>
            <a:r>
              <a:rPr sz="971" spc="-13" dirty="0">
                <a:latin typeface="Calibri"/>
                <a:cs typeface="Calibri"/>
              </a:rPr>
              <a:t>o</a:t>
            </a:r>
            <a:r>
              <a:rPr sz="971" spc="-4" dirty="0">
                <a:latin typeface="Calibri"/>
                <a:cs typeface="Calibri"/>
              </a:rPr>
              <a:t>f </a:t>
            </a:r>
            <a:r>
              <a:rPr sz="971" spc="-9" dirty="0">
                <a:latin typeface="Calibri"/>
                <a:cs typeface="Calibri"/>
              </a:rPr>
              <a:t>the</a:t>
            </a:r>
            <a:r>
              <a:rPr sz="971" spc="-4" dirty="0">
                <a:latin typeface="Calibri"/>
                <a:cs typeface="Calibri"/>
              </a:rPr>
              <a:t> </a:t>
            </a:r>
            <a:r>
              <a:rPr sz="971" spc="-9" dirty="0">
                <a:latin typeface="Calibri"/>
                <a:cs typeface="Calibri"/>
              </a:rPr>
              <a:t>9</a:t>
            </a:r>
            <a:r>
              <a:rPr sz="971" spc="-4" dirty="0">
                <a:latin typeface="Calibri"/>
                <a:cs typeface="Calibri"/>
              </a:rPr>
              <a:t> </a:t>
            </a:r>
            <a:r>
              <a:rPr sz="971" spc="-9" dirty="0">
                <a:latin typeface="Calibri"/>
                <a:cs typeface="Calibri"/>
              </a:rPr>
              <a:t>resubmitted </a:t>
            </a:r>
            <a:r>
              <a:rPr sz="971" spc="-4" dirty="0">
                <a:latin typeface="Calibri"/>
                <a:cs typeface="Calibri"/>
              </a:rPr>
              <a:t>projects</a:t>
            </a:r>
            <a:r>
              <a:rPr sz="971" spc="-9" dirty="0">
                <a:latin typeface="Calibri"/>
                <a:cs typeface="Calibri"/>
              </a:rPr>
              <a:t> </a:t>
            </a:r>
            <a:r>
              <a:rPr sz="971" spc="-13" dirty="0">
                <a:latin typeface="Calibri"/>
                <a:cs typeface="Calibri"/>
              </a:rPr>
              <a:t>h</a:t>
            </a:r>
            <a:r>
              <a:rPr sz="971" spc="-9" dirty="0">
                <a:latin typeface="Calibri"/>
                <a:cs typeface="Calibri"/>
              </a:rPr>
              <a:t>ave</a:t>
            </a:r>
            <a:r>
              <a:rPr sz="971" spc="-4" dirty="0">
                <a:latin typeface="Calibri"/>
                <a:cs typeface="Calibri"/>
              </a:rPr>
              <a:t> </a:t>
            </a:r>
            <a:r>
              <a:rPr sz="971" spc="-13" dirty="0">
                <a:latin typeface="Calibri"/>
                <a:cs typeface="Calibri"/>
              </a:rPr>
              <a:t>been</a:t>
            </a:r>
            <a:r>
              <a:rPr sz="971" spc="-9" dirty="0">
                <a:latin typeface="Calibri"/>
                <a:cs typeface="Calibri"/>
              </a:rPr>
              <a:t> </a:t>
            </a:r>
            <a:r>
              <a:rPr sz="971" spc="-4" dirty="0">
                <a:latin typeface="Calibri"/>
                <a:cs typeface="Calibri"/>
              </a:rPr>
              <a:t>approved.</a:t>
            </a:r>
            <a:endParaRPr sz="971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583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What is a Federal Statistical Research Data Center </a:t>
            </a:r>
            <a:br>
              <a:rPr lang="en-US" b="1" dirty="0"/>
            </a:br>
            <a:r>
              <a:rPr lang="en-US" b="1" dirty="0"/>
              <a:t>(</a:t>
            </a:r>
            <a:r>
              <a:rPr lang="en-US" b="1" dirty="0" err="1"/>
              <a:t>FSRDC</a:t>
            </a:r>
            <a:r>
              <a:rPr lang="en-US" b="1" dirty="0"/>
              <a:t>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Secure </a:t>
            </a:r>
            <a:r>
              <a:rPr lang="en-US" dirty="0"/>
              <a:t>computing lab that is linked with the Census Bureau’s internal computing </a:t>
            </a:r>
            <a:r>
              <a:rPr lang="en-US" dirty="0" smtClean="0"/>
              <a:t>network</a:t>
            </a:r>
          </a:p>
          <a:p>
            <a:pPr lvl="1"/>
            <a:r>
              <a:rPr lang="en-US" dirty="0" err="1" smtClean="0"/>
              <a:t>Hrestricted</a:t>
            </a:r>
            <a:r>
              <a:rPr lang="en-US" dirty="0" smtClean="0"/>
              <a:t>-access </a:t>
            </a:r>
            <a:r>
              <a:rPr lang="en-US" dirty="0"/>
              <a:t>data from multiple federal agencies </a:t>
            </a:r>
            <a:r>
              <a:rPr lang="en-US" dirty="0" smtClean="0"/>
              <a:t>for statistical purposes only</a:t>
            </a:r>
          </a:p>
          <a:p>
            <a:r>
              <a:rPr lang="en-US" dirty="0" smtClean="0"/>
              <a:t>A </a:t>
            </a:r>
            <a:r>
              <a:rPr lang="en-US" dirty="0"/>
              <a:t>contractual agreement between a leading research institution and the U.S. Census Bureau</a:t>
            </a:r>
          </a:p>
          <a:p>
            <a:r>
              <a:rPr lang="en-US" dirty="0" err="1" smtClean="0"/>
              <a:t>FSRDCs</a:t>
            </a:r>
            <a:r>
              <a:rPr lang="en-US" dirty="0" smtClean="0"/>
              <a:t> </a:t>
            </a:r>
            <a:r>
              <a:rPr lang="en-US" dirty="0"/>
              <a:t>are managed by an on-site Census employee—the </a:t>
            </a:r>
            <a:r>
              <a:rPr lang="en-US" dirty="0" smtClean="0"/>
              <a:t>administrator (</a:t>
            </a:r>
            <a:r>
              <a:rPr lang="en-US" dirty="0" err="1" smtClean="0"/>
              <a:t>RDCA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33096" y="-1206061"/>
            <a:ext cx="10602310" cy="2561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15909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1162" rIns="0" bIns="0" rtlCol="0" anchor="ctr">
            <a:noAutofit/>
          </a:bodyPr>
          <a:lstStyle/>
          <a:p>
            <a:pPr marL="2493442" marR="11206" indent="-1522400">
              <a:lnSpc>
                <a:spcPct val="100000"/>
              </a:lnSpc>
            </a:pPr>
            <a:r>
              <a:rPr sz="2824" b="1" i="1" u="sng" spc="-26" dirty="0" smtClean="0">
                <a:latin typeface="Arial"/>
                <a:cs typeface="Arial"/>
              </a:rPr>
              <a:t>Mea</a:t>
            </a:r>
            <a:r>
              <a:rPr sz="2824" b="1" i="1" u="sng" spc="-18" dirty="0" smtClean="0">
                <a:latin typeface="Arial"/>
                <a:cs typeface="Arial"/>
              </a:rPr>
              <a:t>n</a:t>
            </a:r>
            <a:r>
              <a:rPr sz="2824" b="1" i="1" u="sng" spc="-4" dirty="0" smtClean="0">
                <a:latin typeface="Arial"/>
                <a:cs typeface="Arial"/>
              </a:rPr>
              <a:t> </a:t>
            </a:r>
            <a:r>
              <a:rPr sz="2824" b="1" spc="-22" dirty="0" smtClean="0">
                <a:latin typeface="Arial"/>
                <a:cs typeface="Arial"/>
              </a:rPr>
              <a:t>IRS</a:t>
            </a:r>
            <a:r>
              <a:rPr sz="2824" b="1" spc="-4" dirty="0" smtClean="0">
                <a:latin typeface="Arial"/>
                <a:cs typeface="Arial"/>
              </a:rPr>
              <a:t> </a:t>
            </a:r>
            <a:r>
              <a:rPr sz="2824" b="1" spc="-22" dirty="0">
                <a:latin typeface="Arial"/>
                <a:cs typeface="Arial"/>
              </a:rPr>
              <a:t>Review</a:t>
            </a:r>
            <a:r>
              <a:rPr sz="2824" b="1" spc="-18" dirty="0">
                <a:latin typeface="Arial"/>
                <a:cs typeface="Arial"/>
              </a:rPr>
              <a:t>s</a:t>
            </a:r>
            <a:r>
              <a:rPr sz="2824" b="1" spc="-4" dirty="0">
                <a:latin typeface="Arial"/>
                <a:cs typeface="Arial"/>
              </a:rPr>
              <a:t> </a:t>
            </a:r>
            <a:r>
              <a:rPr sz="2824" b="1" spc="-13" dirty="0">
                <a:latin typeface="Arial"/>
                <a:cs typeface="Arial"/>
              </a:rPr>
              <a:t>(i</a:t>
            </a:r>
            <a:r>
              <a:rPr sz="2824" b="1" spc="-18" dirty="0">
                <a:latin typeface="Arial"/>
                <a:cs typeface="Arial"/>
              </a:rPr>
              <a:t>n</a:t>
            </a:r>
            <a:r>
              <a:rPr sz="2824" b="1" spc="-4" dirty="0">
                <a:latin typeface="Arial"/>
                <a:cs typeface="Arial"/>
              </a:rPr>
              <a:t> </a:t>
            </a:r>
            <a:r>
              <a:rPr sz="2824" b="1" spc="-22" dirty="0">
                <a:latin typeface="Arial"/>
                <a:cs typeface="Arial"/>
              </a:rPr>
              <a:t>Days) 2013-2018</a:t>
            </a:r>
            <a:endParaRPr sz="2824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785334" y="4835898"/>
            <a:ext cx="6818330" cy="0"/>
          </a:xfrm>
          <a:custGeom>
            <a:avLst/>
            <a:gdLst/>
            <a:ahLst/>
            <a:cxnLst/>
            <a:rect l="l" t="t" r="r" b="b"/>
            <a:pathLst>
              <a:path w="7727441">
                <a:moveTo>
                  <a:pt x="7727441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4E3F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" name="object 4"/>
          <p:cNvSpPr/>
          <p:nvPr/>
        </p:nvSpPr>
        <p:spPr>
          <a:xfrm>
            <a:off x="2785334" y="4406264"/>
            <a:ext cx="6818330" cy="0"/>
          </a:xfrm>
          <a:custGeom>
            <a:avLst/>
            <a:gdLst/>
            <a:ahLst/>
            <a:cxnLst/>
            <a:rect l="l" t="t" r="r" b="b"/>
            <a:pathLst>
              <a:path w="7727441">
                <a:moveTo>
                  <a:pt x="7727441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4E3F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5" name="object 5"/>
          <p:cNvSpPr/>
          <p:nvPr/>
        </p:nvSpPr>
        <p:spPr>
          <a:xfrm>
            <a:off x="2785334" y="3977303"/>
            <a:ext cx="6818330" cy="0"/>
          </a:xfrm>
          <a:custGeom>
            <a:avLst/>
            <a:gdLst/>
            <a:ahLst/>
            <a:cxnLst/>
            <a:rect l="l" t="t" r="r" b="b"/>
            <a:pathLst>
              <a:path w="7727441">
                <a:moveTo>
                  <a:pt x="7727441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4E3F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6" name="object 6"/>
          <p:cNvSpPr/>
          <p:nvPr/>
        </p:nvSpPr>
        <p:spPr>
          <a:xfrm>
            <a:off x="2785334" y="3547669"/>
            <a:ext cx="6818330" cy="0"/>
          </a:xfrm>
          <a:custGeom>
            <a:avLst/>
            <a:gdLst/>
            <a:ahLst/>
            <a:cxnLst/>
            <a:rect l="l" t="t" r="r" b="b"/>
            <a:pathLst>
              <a:path w="7727441">
                <a:moveTo>
                  <a:pt x="7727441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4E3F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7" name="object 7"/>
          <p:cNvSpPr/>
          <p:nvPr/>
        </p:nvSpPr>
        <p:spPr>
          <a:xfrm>
            <a:off x="2785334" y="3118037"/>
            <a:ext cx="6818330" cy="0"/>
          </a:xfrm>
          <a:custGeom>
            <a:avLst/>
            <a:gdLst/>
            <a:ahLst/>
            <a:cxnLst/>
            <a:rect l="l" t="t" r="r" b="b"/>
            <a:pathLst>
              <a:path w="7727441">
                <a:moveTo>
                  <a:pt x="7727441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4E3F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8" name="object 8"/>
          <p:cNvSpPr/>
          <p:nvPr/>
        </p:nvSpPr>
        <p:spPr>
          <a:xfrm>
            <a:off x="2785334" y="2688403"/>
            <a:ext cx="6818330" cy="0"/>
          </a:xfrm>
          <a:custGeom>
            <a:avLst/>
            <a:gdLst/>
            <a:ahLst/>
            <a:cxnLst/>
            <a:rect l="l" t="t" r="r" b="b"/>
            <a:pathLst>
              <a:path w="7727441">
                <a:moveTo>
                  <a:pt x="7727441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4E3F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9" name="object 9"/>
          <p:cNvSpPr/>
          <p:nvPr/>
        </p:nvSpPr>
        <p:spPr>
          <a:xfrm>
            <a:off x="2785334" y="2258769"/>
            <a:ext cx="6818330" cy="0"/>
          </a:xfrm>
          <a:custGeom>
            <a:avLst/>
            <a:gdLst/>
            <a:ahLst/>
            <a:cxnLst/>
            <a:rect l="l" t="t" r="r" b="b"/>
            <a:pathLst>
              <a:path w="7727441">
                <a:moveTo>
                  <a:pt x="7727441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4E3F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0" name="object 10"/>
          <p:cNvSpPr/>
          <p:nvPr/>
        </p:nvSpPr>
        <p:spPr>
          <a:xfrm>
            <a:off x="2919804" y="4000500"/>
            <a:ext cx="429634" cy="12774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1" name="object 11"/>
          <p:cNvSpPr/>
          <p:nvPr/>
        </p:nvSpPr>
        <p:spPr>
          <a:xfrm>
            <a:off x="4056753" y="3248809"/>
            <a:ext cx="429634" cy="202916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2" name="object 12"/>
          <p:cNvSpPr/>
          <p:nvPr/>
        </p:nvSpPr>
        <p:spPr>
          <a:xfrm>
            <a:off x="5193702" y="3699958"/>
            <a:ext cx="429634" cy="15780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3" name="object 13"/>
          <p:cNvSpPr/>
          <p:nvPr/>
        </p:nvSpPr>
        <p:spPr>
          <a:xfrm>
            <a:off x="6330651" y="3934609"/>
            <a:ext cx="429634" cy="13433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4" name="object 14"/>
          <p:cNvSpPr/>
          <p:nvPr/>
        </p:nvSpPr>
        <p:spPr>
          <a:xfrm>
            <a:off x="7466928" y="2519307"/>
            <a:ext cx="430306" cy="275866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5" name="object 15"/>
          <p:cNvSpPr/>
          <p:nvPr/>
        </p:nvSpPr>
        <p:spPr>
          <a:xfrm>
            <a:off x="8603876" y="2903892"/>
            <a:ext cx="430306" cy="237407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6" name="object 16"/>
          <p:cNvSpPr/>
          <p:nvPr/>
        </p:nvSpPr>
        <p:spPr>
          <a:xfrm>
            <a:off x="3356162" y="3744334"/>
            <a:ext cx="429634" cy="153363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7" name="object 17"/>
          <p:cNvSpPr/>
          <p:nvPr/>
        </p:nvSpPr>
        <p:spPr>
          <a:xfrm>
            <a:off x="4493110" y="4022688"/>
            <a:ext cx="429634" cy="125528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8" name="object 18"/>
          <p:cNvSpPr/>
          <p:nvPr/>
        </p:nvSpPr>
        <p:spPr>
          <a:xfrm>
            <a:off x="5630059" y="4022688"/>
            <a:ext cx="429634" cy="125528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9" name="object 19"/>
          <p:cNvSpPr/>
          <p:nvPr/>
        </p:nvSpPr>
        <p:spPr>
          <a:xfrm>
            <a:off x="6767008" y="4022688"/>
            <a:ext cx="425599" cy="125528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0" name="object 20"/>
          <p:cNvSpPr/>
          <p:nvPr/>
        </p:nvSpPr>
        <p:spPr>
          <a:xfrm>
            <a:off x="7899922" y="3850565"/>
            <a:ext cx="429634" cy="142740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1" name="object 21"/>
          <p:cNvSpPr/>
          <p:nvPr/>
        </p:nvSpPr>
        <p:spPr>
          <a:xfrm>
            <a:off x="9036872" y="4279526"/>
            <a:ext cx="429634" cy="99844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2" name="object 22"/>
          <p:cNvSpPr/>
          <p:nvPr/>
        </p:nvSpPr>
        <p:spPr>
          <a:xfrm>
            <a:off x="2960819" y="4019997"/>
            <a:ext cx="350295" cy="124587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3" name="object 23"/>
          <p:cNvSpPr/>
          <p:nvPr/>
        </p:nvSpPr>
        <p:spPr>
          <a:xfrm>
            <a:off x="4097094" y="3268307"/>
            <a:ext cx="350967" cy="199756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4" name="object 24"/>
          <p:cNvSpPr/>
          <p:nvPr/>
        </p:nvSpPr>
        <p:spPr>
          <a:xfrm>
            <a:off x="5233370" y="3719456"/>
            <a:ext cx="350968" cy="154641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5" name="object 25"/>
          <p:cNvSpPr/>
          <p:nvPr/>
        </p:nvSpPr>
        <p:spPr>
          <a:xfrm>
            <a:off x="6369648" y="3955452"/>
            <a:ext cx="350968" cy="1310416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6" name="object 26"/>
          <p:cNvSpPr/>
          <p:nvPr/>
        </p:nvSpPr>
        <p:spPr>
          <a:xfrm>
            <a:off x="7506597" y="2538133"/>
            <a:ext cx="350295" cy="272773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7" name="object 27"/>
          <p:cNvSpPr/>
          <p:nvPr/>
        </p:nvSpPr>
        <p:spPr>
          <a:xfrm>
            <a:off x="8642873" y="2924736"/>
            <a:ext cx="350295" cy="234113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8" name="object 28"/>
          <p:cNvSpPr/>
          <p:nvPr/>
        </p:nvSpPr>
        <p:spPr>
          <a:xfrm>
            <a:off x="3395830" y="3762488"/>
            <a:ext cx="350295" cy="150338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9" name="object 29"/>
          <p:cNvSpPr/>
          <p:nvPr/>
        </p:nvSpPr>
        <p:spPr>
          <a:xfrm>
            <a:off x="4532107" y="4041513"/>
            <a:ext cx="350968" cy="1224355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0" name="object 30"/>
          <p:cNvSpPr/>
          <p:nvPr/>
        </p:nvSpPr>
        <p:spPr>
          <a:xfrm>
            <a:off x="5668383" y="4041513"/>
            <a:ext cx="350968" cy="1224355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1" name="object 31"/>
          <p:cNvSpPr/>
          <p:nvPr/>
        </p:nvSpPr>
        <p:spPr>
          <a:xfrm>
            <a:off x="6804659" y="4041513"/>
            <a:ext cx="350968" cy="1224355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2" name="object 32"/>
          <p:cNvSpPr/>
          <p:nvPr/>
        </p:nvSpPr>
        <p:spPr>
          <a:xfrm>
            <a:off x="7940937" y="3869390"/>
            <a:ext cx="350968" cy="1396477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3" name="object 33"/>
          <p:cNvSpPr/>
          <p:nvPr/>
        </p:nvSpPr>
        <p:spPr>
          <a:xfrm>
            <a:off x="9077885" y="4299025"/>
            <a:ext cx="350295" cy="96684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4" name="object 34"/>
          <p:cNvSpPr/>
          <p:nvPr/>
        </p:nvSpPr>
        <p:spPr>
          <a:xfrm>
            <a:off x="2785334" y="5265867"/>
            <a:ext cx="6818330" cy="0"/>
          </a:xfrm>
          <a:custGeom>
            <a:avLst/>
            <a:gdLst/>
            <a:ahLst/>
            <a:cxnLst/>
            <a:rect l="l" t="t" r="r" b="b"/>
            <a:pathLst>
              <a:path w="7727441">
                <a:moveTo>
                  <a:pt x="7727441" y="0"/>
                </a:moveTo>
                <a:lnTo>
                  <a:pt x="0" y="0"/>
                </a:lnTo>
              </a:path>
            </a:pathLst>
          </a:custGeom>
          <a:ln w="10413">
            <a:solidFill>
              <a:srgbClr val="D4E3F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5" name="object 35"/>
          <p:cNvSpPr txBox="1"/>
          <p:nvPr/>
        </p:nvSpPr>
        <p:spPr>
          <a:xfrm>
            <a:off x="3073997" y="3841152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58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210277" y="3089465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93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346557" y="3540610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72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483502" y="3777282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61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527385" y="2186498"/>
            <a:ext cx="6378949" cy="69700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140</a:t>
            </a:r>
            <a:endParaRPr sz="794">
              <a:latin typeface="Calibri"/>
              <a:cs typeface="Calibri"/>
            </a:endParaRPr>
          </a:p>
          <a:p>
            <a:pPr marR="1147544" algn="r">
              <a:spcBef>
                <a:spcPts val="405"/>
              </a:spcBef>
            </a:pPr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127</a:t>
            </a:r>
            <a:endParaRPr sz="794">
              <a:latin typeface="Calibri"/>
              <a:cs typeface="Calibri"/>
            </a:endParaRPr>
          </a:p>
          <a:p>
            <a:pPr>
              <a:lnSpc>
                <a:spcPts val="1059"/>
              </a:lnSpc>
              <a:spcBef>
                <a:spcPts val="11"/>
              </a:spcBef>
            </a:pPr>
            <a:endParaRPr sz="1059"/>
          </a:p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120</a:t>
            </a:r>
            <a:endParaRPr sz="794">
              <a:latin typeface="Calibri"/>
              <a:cs typeface="Calibri"/>
            </a:endParaRPr>
          </a:p>
          <a:p>
            <a:pPr marR="11206" algn="r">
              <a:spcBef>
                <a:spcPts val="66"/>
              </a:spcBef>
            </a:pPr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109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509016" y="3583644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70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645296" y="3862674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57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781606" y="3862674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57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918583" y="3862674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57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8054802" y="3691224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65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578487" y="4120858"/>
            <a:ext cx="6737537" cy="35130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1206" algn="r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45</a:t>
            </a:r>
            <a:endParaRPr sz="794">
              <a:latin typeface="Calibri"/>
              <a:cs typeface="Calibri"/>
            </a:endParaRPr>
          </a:p>
          <a:p>
            <a:pPr>
              <a:lnSpc>
                <a:spcPts val="706"/>
              </a:lnSpc>
              <a:spcBef>
                <a:spcPts val="25"/>
              </a:spcBef>
            </a:pPr>
            <a:endParaRPr sz="706"/>
          </a:p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40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629589" y="5193933"/>
            <a:ext cx="7395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dirty="0">
                <a:solidFill>
                  <a:srgbClr val="1F497C"/>
                </a:solidFill>
                <a:latin typeface="Calibri"/>
                <a:cs typeface="Calibri"/>
              </a:rPr>
              <a:t>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578487" y="4764300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20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578487" y="3905033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60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578487" y="3475399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80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527385" y="3045765"/>
            <a:ext cx="175932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100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240748" y="5325042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2013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377078" y="5325042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2014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513408" y="5325042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2015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6649739" y="5325042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2016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7786069" y="5325042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2017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8923075" y="5325042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2018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3511699" y="1916429"/>
            <a:ext cx="3268756" cy="23588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Ex</a:t>
            </a:r>
            <a:r>
              <a:rPr sz="1412" b="1" spc="-18" dirty="0">
                <a:solidFill>
                  <a:srgbClr val="1F497C"/>
                </a:solidFill>
                <a:latin typeface="Calibri"/>
                <a:cs typeface="Calibri"/>
              </a:rPr>
              <a:t>t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erna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l</a:t>
            </a:r>
            <a:r>
              <a:rPr sz="1412" b="1" spc="-13" dirty="0">
                <a:solidFill>
                  <a:srgbClr val="1F497C"/>
                </a:solidFill>
                <a:latin typeface="Calibri"/>
                <a:cs typeface="Calibri"/>
              </a:rPr>
              <a:t> 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P</a:t>
            </a:r>
            <a:r>
              <a:rPr sz="1412" b="1" spc="-18" dirty="0">
                <a:solidFill>
                  <a:srgbClr val="1F497C"/>
                </a:solidFill>
                <a:latin typeface="Calibri"/>
                <a:cs typeface="Calibri"/>
              </a:rPr>
              <a:t>r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o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ject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s</a:t>
            </a:r>
            <a:r>
              <a:rPr sz="1412" b="1" spc="-13" dirty="0">
                <a:solidFill>
                  <a:srgbClr val="1F497C"/>
                </a:solidFill>
                <a:latin typeface="Calibri"/>
                <a:cs typeface="Calibri"/>
              </a:rPr>
              <a:t> 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‐ 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Mea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n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 I</a:t>
            </a:r>
            <a:r>
              <a:rPr sz="1412" b="1" spc="-18" dirty="0">
                <a:solidFill>
                  <a:srgbClr val="1F497C"/>
                </a:solidFill>
                <a:latin typeface="Calibri"/>
                <a:cs typeface="Calibri"/>
              </a:rPr>
              <a:t>R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S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 </a:t>
            </a:r>
            <a:r>
              <a:rPr sz="1412" b="1" spc="-26" dirty="0">
                <a:solidFill>
                  <a:srgbClr val="1F497C"/>
                </a:solidFill>
                <a:latin typeface="Calibri"/>
                <a:cs typeface="Calibri"/>
              </a:rPr>
              <a:t>R</a:t>
            </a:r>
            <a:r>
              <a:rPr sz="1412" b="1" spc="-9" dirty="0">
                <a:solidFill>
                  <a:srgbClr val="1F497C"/>
                </a:solidFill>
                <a:latin typeface="Calibri"/>
                <a:cs typeface="Calibri"/>
              </a:rPr>
              <a:t>e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vie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w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 i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n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 D</a:t>
            </a:r>
            <a:r>
              <a:rPr sz="1412" b="1" spc="-26" dirty="0">
                <a:solidFill>
                  <a:srgbClr val="1F497C"/>
                </a:solidFill>
                <a:latin typeface="Calibri"/>
                <a:cs typeface="Calibri"/>
              </a:rPr>
              <a:t>a</a:t>
            </a:r>
            <a:r>
              <a:rPr sz="1412" b="1" spc="-13" dirty="0">
                <a:solidFill>
                  <a:srgbClr val="1F497C"/>
                </a:solidFill>
                <a:latin typeface="Calibri"/>
                <a:cs typeface="Calibri"/>
              </a:rPr>
              <a:t>y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s</a:t>
            </a:r>
            <a:endParaRPr sz="1412">
              <a:latin typeface="Calibri"/>
              <a:cs typeface="Calibri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5797475" y="5600027"/>
            <a:ext cx="67235" cy="67908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59" name="object 59"/>
          <p:cNvSpPr/>
          <p:nvPr/>
        </p:nvSpPr>
        <p:spPr>
          <a:xfrm>
            <a:off x="6130289" y="5600027"/>
            <a:ext cx="67235" cy="67908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60" name="object 60"/>
          <p:cNvSpPr txBox="1"/>
          <p:nvPr/>
        </p:nvSpPr>
        <p:spPr>
          <a:xfrm>
            <a:off x="5883760" y="5546015"/>
            <a:ext cx="569819" cy="1652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>
              <a:tabLst>
                <a:tab pos="343479" algn="l"/>
              </a:tabLst>
            </a:pPr>
            <a:r>
              <a:rPr sz="971" spc="-4" dirty="0">
                <a:solidFill>
                  <a:srgbClr val="1F497C"/>
                </a:solidFill>
                <a:latin typeface="Calibri"/>
                <a:cs typeface="Calibri"/>
              </a:rPr>
              <a:t>IRS	</a:t>
            </a:r>
            <a:r>
              <a:rPr sz="971" spc="-9" dirty="0">
                <a:solidFill>
                  <a:srgbClr val="1F497C"/>
                </a:solidFill>
                <a:latin typeface="Calibri"/>
                <a:cs typeface="Calibri"/>
              </a:rPr>
              <a:t>BOC</a:t>
            </a:r>
            <a:endParaRPr sz="971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370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1162" rIns="0" bIns="0" rtlCol="0" anchor="ctr">
            <a:noAutofit/>
          </a:bodyPr>
          <a:lstStyle/>
          <a:p>
            <a:pPr marL="2493442" marR="11206" indent="-1680972">
              <a:lnSpc>
                <a:spcPct val="100000"/>
              </a:lnSpc>
            </a:pPr>
            <a:r>
              <a:rPr sz="2824" b="1" i="1" u="sng" spc="-22" dirty="0">
                <a:latin typeface="Arial"/>
                <a:cs typeface="Arial"/>
              </a:rPr>
              <a:t>Media</a:t>
            </a:r>
            <a:r>
              <a:rPr sz="2824" b="1" i="1" u="sng" spc="-18" dirty="0">
                <a:latin typeface="Arial"/>
                <a:cs typeface="Arial"/>
              </a:rPr>
              <a:t>n</a:t>
            </a:r>
            <a:r>
              <a:rPr sz="2824" b="1" spc="-4" dirty="0">
                <a:latin typeface="Arial"/>
                <a:cs typeface="Arial"/>
              </a:rPr>
              <a:t> </a:t>
            </a:r>
            <a:r>
              <a:rPr sz="2824" b="1" spc="-22" dirty="0">
                <a:latin typeface="Arial"/>
                <a:cs typeface="Arial"/>
              </a:rPr>
              <a:t>IRS</a:t>
            </a:r>
            <a:r>
              <a:rPr sz="2824" b="1" spc="-4" dirty="0">
                <a:latin typeface="Arial"/>
                <a:cs typeface="Arial"/>
              </a:rPr>
              <a:t> </a:t>
            </a:r>
            <a:r>
              <a:rPr sz="2824" b="1" spc="-22" dirty="0">
                <a:latin typeface="Arial"/>
                <a:cs typeface="Arial"/>
              </a:rPr>
              <a:t>Review</a:t>
            </a:r>
            <a:r>
              <a:rPr sz="2824" b="1" spc="-18" dirty="0">
                <a:latin typeface="Arial"/>
                <a:cs typeface="Arial"/>
              </a:rPr>
              <a:t>s</a:t>
            </a:r>
            <a:r>
              <a:rPr sz="2824" b="1" spc="-4" dirty="0">
                <a:latin typeface="Arial"/>
                <a:cs typeface="Arial"/>
              </a:rPr>
              <a:t> </a:t>
            </a:r>
            <a:r>
              <a:rPr sz="2824" b="1" spc="-13" dirty="0">
                <a:latin typeface="Arial"/>
                <a:cs typeface="Arial"/>
              </a:rPr>
              <a:t>(i</a:t>
            </a:r>
            <a:r>
              <a:rPr sz="2824" b="1" spc="-18" dirty="0">
                <a:latin typeface="Arial"/>
                <a:cs typeface="Arial"/>
              </a:rPr>
              <a:t>n</a:t>
            </a:r>
            <a:r>
              <a:rPr sz="2824" b="1" spc="-4" dirty="0">
                <a:latin typeface="Arial"/>
                <a:cs typeface="Arial"/>
              </a:rPr>
              <a:t> </a:t>
            </a:r>
            <a:r>
              <a:rPr sz="2824" b="1" spc="-22" dirty="0">
                <a:latin typeface="Arial"/>
                <a:cs typeface="Arial"/>
              </a:rPr>
              <a:t>Days) 2013-2018</a:t>
            </a:r>
            <a:endParaRPr sz="2824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785334" y="4764629"/>
            <a:ext cx="6818330" cy="0"/>
          </a:xfrm>
          <a:custGeom>
            <a:avLst/>
            <a:gdLst/>
            <a:ahLst/>
            <a:cxnLst/>
            <a:rect l="l" t="t" r="r" b="b"/>
            <a:pathLst>
              <a:path w="7727441">
                <a:moveTo>
                  <a:pt x="7727441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4E3F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4" name="object 4"/>
          <p:cNvSpPr/>
          <p:nvPr/>
        </p:nvSpPr>
        <p:spPr>
          <a:xfrm>
            <a:off x="2785334" y="4263725"/>
            <a:ext cx="6818330" cy="0"/>
          </a:xfrm>
          <a:custGeom>
            <a:avLst/>
            <a:gdLst/>
            <a:ahLst/>
            <a:cxnLst/>
            <a:rect l="l" t="t" r="r" b="b"/>
            <a:pathLst>
              <a:path w="7727441">
                <a:moveTo>
                  <a:pt x="7727441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4E3F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5" name="object 5"/>
          <p:cNvSpPr/>
          <p:nvPr/>
        </p:nvSpPr>
        <p:spPr>
          <a:xfrm>
            <a:off x="2785334" y="3261247"/>
            <a:ext cx="6818330" cy="0"/>
          </a:xfrm>
          <a:custGeom>
            <a:avLst/>
            <a:gdLst/>
            <a:ahLst/>
            <a:cxnLst/>
            <a:rect l="l" t="t" r="r" b="b"/>
            <a:pathLst>
              <a:path w="7727441">
                <a:moveTo>
                  <a:pt x="7727441" y="0"/>
                </a:moveTo>
                <a:lnTo>
                  <a:pt x="0" y="0"/>
                </a:lnTo>
              </a:path>
            </a:pathLst>
          </a:custGeom>
          <a:ln w="11175">
            <a:solidFill>
              <a:srgbClr val="D4E3F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6" name="object 6"/>
          <p:cNvSpPr/>
          <p:nvPr/>
        </p:nvSpPr>
        <p:spPr>
          <a:xfrm>
            <a:off x="2785334" y="2759673"/>
            <a:ext cx="6818330" cy="0"/>
          </a:xfrm>
          <a:custGeom>
            <a:avLst/>
            <a:gdLst/>
            <a:ahLst/>
            <a:cxnLst/>
            <a:rect l="l" t="t" r="r" b="b"/>
            <a:pathLst>
              <a:path w="7727441">
                <a:moveTo>
                  <a:pt x="7727441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4E3F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7" name="object 7"/>
          <p:cNvSpPr/>
          <p:nvPr/>
        </p:nvSpPr>
        <p:spPr>
          <a:xfrm>
            <a:off x="2785334" y="2258769"/>
            <a:ext cx="6818330" cy="0"/>
          </a:xfrm>
          <a:custGeom>
            <a:avLst/>
            <a:gdLst/>
            <a:ahLst/>
            <a:cxnLst/>
            <a:rect l="l" t="t" r="r" b="b"/>
            <a:pathLst>
              <a:path w="7727441">
                <a:moveTo>
                  <a:pt x="7727441" y="0"/>
                </a:moveTo>
                <a:lnTo>
                  <a:pt x="0" y="0"/>
                </a:lnTo>
              </a:path>
            </a:pathLst>
          </a:custGeom>
          <a:ln w="11176">
            <a:solidFill>
              <a:srgbClr val="D4E3F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8" name="object 8"/>
          <p:cNvSpPr/>
          <p:nvPr/>
        </p:nvSpPr>
        <p:spPr>
          <a:xfrm>
            <a:off x="2919804" y="3942005"/>
            <a:ext cx="429634" cy="133596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9" name="object 9"/>
          <p:cNvSpPr/>
          <p:nvPr/>
        </p:nvSpPr>
        <p:spPr>
          <a:xfrm>
            <a:off x="4056753" y="3142578"/>
            <a:ext cx="429634" cy="21353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0" name="object 10"/>
          <p:cNvSpPr/>
          <p:nvPr/>
        </p:nvSpPr>
        <p:spPr>
          <a:xfrm>
            <a:off x="5193702" y="3744334"/>
            <a:ext cx="429634" cy="153363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1" name="object 11"/>
          <p:cNvSpPr/>
          <p:nvPr/>
        </p:nvSpPr>
        <p:spPr>
          <a:xfrm>
            <a:off x="6330651" y="3843170"/>
            <a:ext cx="429634" cy="1434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2" name="object 12"/>
          <p:cNvSpPr/>
          <p:nvPr/>
        </p:nvSpPr>
        <p:spPr>
          <a:xfrm>
            <a:off x="7466928" y="4216998"/>
            <a:ext cx="430306" cy="106097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3" name="object 13"/>
          <p:cNvSpPr/>
          <p:nvPr/>
        </p:nvSpPr>
        <p:spPr>
          <a:xfrm>
            <a:off x="8603876" y="2540822"/>
            <a:ext cx="430306" cy="27371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4" name="object 14"/>
          <p:cNvSpPr/>
          <p:nvPr/>
        </p:nvSpPr>
        <p:spPr>
          <a:xfrm>
            <a:off x="3356162" y="3718111"/>
            <a:ext cx="429634" cy="155985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5" name="object 15"/>
          <p:cNvSpPr/>
          <p:nvPr/>
        </p:nvSpPr>
        <p:spPr>
          <a:xfrm>
            <a:off x="4493110" y="4470475"/>
            <a:ext cx="429634" cy="80749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6" name="object 16"/>
          <p:cNvSpPr/>
          <p:nvPr/>
        </p:nvSpPr>
        <p:spPr>
          <a:xfrm>
            <a:off x="5630059" y="4470475"/>
            <a:ext cx="429634" cy="80749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7" name="object 17"/>
          <p:cNvSpPr/>
          <p:nvPr/>
        </p:nvSpPr>
        <p:spPr>
          <a:xfrm>
            <a:off x="6767008" y="4645959"/>
            <a:ext cx="425599" cy="63201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8" name="object 18"/>
          <p:cNvSpPr/>
          <p:nvPr/>
        </p:nvSpPr>
        <p:spPr>
          <a:xfrm>
            <a:off x="7899922" y="2966421"/>
            <a:ext cx="429634" cy="231154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19" name="object 19"/>
          <p:cNvSpPr/>
          <p:nvPr/>
        </p:nvSpPr>
        <p:spPr>
          <a:xfrm>
            <a:off x="9036872" y="4143711"/>
            <a:ext cx="429634" cy="113425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0" name="object 20"/>
          <p:cNvSpPr/>
          <p:nvPr/>
        </p:nvSpPr>
        <p:spPr>
          <a:xfrm>
            <a:off x="2960819" y="3962849"/>
            <a:ext cx="350295" cy="130301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1" name="object 21"/>
          <p:cNvSpPr/>
          <p:nvPr/>
        </p:nvSpPr>
        <p:spPr>
          <a:xfrm>
            <a:off x="4097094" y="3160730"/>
            <a:ext cx="350967" cy="210513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2" name="object 22"/>
          <p:cNvSpPr/>
          <p:nvPr/>
        </p:nvSpPr>
        <p:spPr>
          <a:xfrm>
            <a:off x="5233370" y="3762488"/>
            <a:ext cx="350968" cy="150338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3" name="object 23"/>
          <p:cNvSpPr/>
          <p:nvPr/>
        </p:nvSpPr>
        <p:spPr>
          <a:xfrm>
            <a:off x="6369648" y="3862668"/>
            <a:ext cx="350968" cy="140320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4" name="object 24"/>
          <p:cNvSpPr/>
          <p:nvPr/>
        </p:nvSpPr>
        <p:spPr>
          <a:xfrm>
            <a:off x="7506597" y="4238512"/>
            <a:ext cx="350295" cy="102735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5" name="object 25"/>
          <p:cNvSpPr/>
          <p:nvPr/>
        </p:nvSpPr>
        <p:spPr>
          <a:xfrm>
            <a:off x="8642873" y="2559647"/>
            <a:ext cx="350295" cy="270622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6" name="object 26"/>
          <p:cNvSpPr/>
          <p:nvPr/>
        </p:nvSpPr>
        <p:spPr>
          <a:xfrm>
            <a:off x="3395830" y="3736937"/>
            <a:ext cx="350295" cy="152893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7" name="object 27"/>
          <p:cNvSpPr/>
          <p:nvPr/>
        </p:nvSpPr>
        <p:spPr>
          <a:xfrm>
            <a:off x="4532107" y="4488627"/>
            <a:ext cx="350968" cy="77724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8" name="object 28"/>
          <p:cNvSpPr/>
          <p:nvPr/>
        </p:nvSpPr>
        <p:spPr>
          <a:xfrm>
            <a:off x="5668383" y="4488627"/>
            <a:ext cx="350968" cy="77724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29" name="object 29"/>
          <p:cNvSpPr/>
          <p:nvPr/>
        </p:nvSpPr>
        <p:spPr>
          <a:xfrm>
            <a:off x="6804659" y="4664112"/>
            <a:ext cx="350968" cy="60175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0" name="object 30"/>
          <p:cNvSpPr/>
          <p:nvPr/>
        </p:nvSpPr>
        <p:spPr>
          <a:xfrm>
            <a:off x="7940937" y="2985246"/>
            <a:ext cx="350968" cy="2280621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1" name="object 31"/>
          <p:cNvSpPr/>
          <p:nvPr/>
        </p:nvSpPr>
        <p:spPr>
          <a:xfrm>
            <a:off x="9077885" y="4163209"/>
            <a:ext cx="350295" cy="1102658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2" name="object 32"/>
          <p:cNvSpPr/>
          <p:nvPr/>
        </p:nvSpPr>
        <p:spPr>
          <a:xfrm>
            <a:off x="2785334" y="5265867"/>
            <a:ext cx="6818330" cy="0"/>
          </a:xfrm>
          <a:custGeom>
            <a:avLst/>
            <a:gdLst/>
            <a:ahLst/>
            <a:cxnLst/>
            <a:rect l="l" t="t" r="r" b="b"/>
            <a:pathLst>
              <a:path w="7727441">
                <a:moveTo>
                  <a:pt x="7727441" y="0"/>
                </a:moveTo>
                <a:lnTo>
                  <a:pt x="0" y="0"/>
                </a:lnTo>
              </a:path>
            </a:pathLst>
          </a:custGeom>
          <a:ln w="10413">
            <a:solidFill>
              <a:srgbClr val="D4E3F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33" name="object 33"/>
          <p:cNvSpPr txBox="1"/>
          <p:nvPr/>
        </p:nvSpPr>
        <p:spPr>
          <a:xfrm>
            <a:off x="2774127" y="3704882"/>
            <a:ext cx="6841191" cy="21683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10980" marR="11206" indent="-300334">
              <a:lnSpc>
                <a:spcPts val="785"/>
              </a:lnSpc>
              <a:tabLst>
                <a:tab pos="3720551" algn="l"/>
                <a:tab pos="6829789" algn="l"/>
              </a:tabLst>
            </a:pPr>
            <a:r>
              <a:rPr sz="794" b="1" strike="sngStrike" spc="202" dirty="0">
                <a:solidFill>
                  <a:srgbClr val="1F497C"/>
                </a:solidFill>
                <a:latin typeface="Calibri"/>
                <a:cs typeface="Calibri"/>
              </a:rPr>
              <a:t> 		</a:t>
            </a:r>
            <a:r>
              <a:rPr sz="794" b="1" strike="sngStrike" spc="-4" dirty="0">
                <a:solidFill>
                  <a:srgbClr val="1F497C"/>
                </a:solidFill>
                <a:latin typeface="Calibri"/>
                <a:cs typeface="Calibri"/>
              </a:rPr>
              <a:t>56</a:t>
            </a:r>
            <a:r>
              <a:rPr sz="794" b="1" strike="sngStrike" spc="202" dirty="0">
                <a:solidFill>
                  <a:srgbClr val="1F497C"/>
                </a:solidFill>
                <a:latin typeface="Calibri"/>
                <a:cs typeface="Calibri"/>
              </a:rPr>
              <a:t> </a:t>
            </a:r>
            <a:endParaRPr lang="en-US" sz="794" b="1" strike="sngStrike" spc="202" dirty="0">
              <a:solidFill>
                <a:srgbClr val="1F497C"/>
              </a:solidFill>
              <a:latin typeface="Calibri"/>
              <a:cs typeface="Calibri"/>
            </a:endParaRPr>
          </a:p>
          <a:p>
            <a:pPr marL="310980" marR="11206" indent="-300334">
              <a:lnSpc>
                <a:spcPts val="785"/>
              </a:lnSpc>
              <a:tabLst>
                <a:tab pos="3720551" algn="l"/>
                <a:tab pos="6829789" algn="l"/>
              </a:tabLst>
            </a:pPr>
            <a:r>
              <a:rPr lang="en-US" sz="794" b="1" strike="sngStrike" spc="202" dirty="0">
                <a:solidFill>
                  <a:srgbClr val="1F497C"/>
                </a:solidFill>
                <a:latin typeface="Calibri"/>
                <a:cs typeface="Calibri"/>
              </a:rPr>
              <a:t> </a:t>
            </a:r>
            <a:r>
              <a:rPr lang="en-US" sz="794" b="1" strike="sngStrike" spc="202" dirty="0" smtClean="0">
                <a:solidFill>
                  <a:srgbClr val="1F497C"/>
                </a:solidFill>
                <a:latin typeface="Calibri"/>
                <a:cs typeface="Calibri"/>
              </a:rPr>
              <a:t>     </a:t>
            </a:r>
            <a:r>
              <a:rPr sz="794" b="1" spc="-4" dirty="0" smtClean="0">
                <a:solidFill>
                  <a:srgbClr val="1F497C"/>
                </a:solidFill>
                <a:latin typeface="Calibri"/>
                <a:cs typeface="Calibri"/>
              </a:rPr>
              <a:t>52</a:t>
            </a:r>
            <a:endParaRPr sz="794" dirty="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527385" y="2186472"/>
            <a:ext cx="6378949" cy="114019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120</a:t>
            </a:r>
            <a:endParaRPr sz="794" dirty="0">
              <a:latin typeface="Calibri"/>
              <a:cs typeface="Calibri"/>
            </a:endParaRPr>
          </a:p>
          <a:p>
            <a:pPr>
              <a:lnSpc>
                <a:spcPts val="574"/>
              </a:lnSpc>
              <a:spcBef>
                <a:spcPts val="4"/>
              </a:spcBef>
            </a:pPr>
            <a:endParaRPr sz="574" dirty="0"/>
          </a:p>
          <a:p>
            <a:pPr marR="11206" algn="r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108</a:t>
            </a:r>
            <a:endParaRPr sz="794" dirty="0">
              <a:latin typeface="Calibri"/>
              <a:cs typeface="Calibri"/>
            </a:endParaRPr>
          </a:p>
          <a:p>
            <a:pPr>
              <a:lnSpc>
                <a:spcPts val="574"/>
              </a:lnSpc>
              <a:spcBef>
                <a:spcPts val="10"/>
              </a:spcBef>
            </a:pPr>
            <a:endParaRPr sz="574" dirty="0"/>
          </a:p>
          <a:p>
            <a:pPr>
              <a:lnSpc>
                <a:spcPts val="882"/>
              </a:lnSpc>
            </a:pPr>
            <a:endParaRPr sz="882" dirty="0"/>
          </a:p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100</a:t>
            </a:r>
            <a:endParaRPr sz="794" dirty="0">
              <a:latin typeface="Calibri"/>
              <a:cs typeface="Calibri"/>
            </a:endParaRPr>
          </a:p>
          <a:p>
            <a:pPr marR="737946" algn="r">
              <a:lnSpc>
                <a:spcPts val="935"/>
              </a:lnSpc>
            </a:pPr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91</a:t>
            </a:r>
            <a:endParaRPr sz="794" dirty="0">
              <a:latin typeface="Calibri"/>
              <a:cs typeface="Calibri"/>
            </a:endParaRPr>
          </a:p>
          <a:p>
            <a:pPr marL="1693859">
              <a:spcBef>
                <a:spcPts val="427"/>
              </a:spcBef>
            </a:pPr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84</a:t>
            </a:r>
            <a:endParaRPr sz="794" dirty="0">
              <a:latin typeface="Calibri"/>
              <a:cs typeface="Calibri"/>
            </a:endParaRPr>
          </a:p>
          <a:p>
            <a:pPr>
              <a:lnSpc>
                <a:spcPts val="662"/>
              </a:lnSpc>
              <a:spcBef>
                <a:spcPts val="10"/>
              </a:spcBef>
            </a:pPr>
            <a:endParaRPr sz="662" dirty="0"/>
          </a:p>
          <a:p>
            <a:pPr marL="6219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80</a:t>
            </a:r>
            <a:endParaRPr sz="794" dirty="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346557" y="3583638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60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619782" y="4059664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41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509016" y="3558758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61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645296" y="4310445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31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781606" y="4310445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31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578487" y="4485928"/>
            <a:ext cx="4464984" cy="3440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1206" algn="r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24</a:t>
            </a:r>
            <a:endParaRPr sz="794">
              <a:latin typeface="Calibri"/>
              <a:cs typeface="Calibri"/>
            </a:endParaRPr>
          </a:p>
          <a:p>
            <a:pPr>
              <a:lnSpc>
                <a:spcPts val="662"/>
              </a:lnSpc>
              <a:spcBef>
                <a:spcPts val="10"/>
              </a:spcBef>
            </a:pPr>
            <a:endParaRPr sz="662"/>
          </a:p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20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9191081" y="3984346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44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629589" y="5193907"/>
            <a:ext cx="7395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dirty="0">
                <a:solidFill>
                  <a:srgbClr val="1F497C"/>
                </a:solidFill>
                <a:latin typeface="Calibri"/>
                <a:cs typeface="Calibri"/>
              </a:rPr>
              <a:t>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578487" y="4191428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40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578487" y="3689856"/>
            <a:ext cx="124946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60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240748" y="5325015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2013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377078" y="5325015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2014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513408" y="5325015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2015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649739" y="5325015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2016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7786069" y="5325015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2017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8923075" y="5325015"/>
            <a:ext cx="226919" cy="1372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794" b="1" spc="-4" dirty="0">
                <a:solidFill>
                  <a:srgbClr val="1F497C"/>
                </a:solidFill>
                <a:latin typeface="Calibri"/>
                <a:cs typeface="Calibri"/>
              </a:rPr>
              <a:t>2018</a:t>
            </a:r>
            <a:endParaRPr sz="794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391809" y="1890880"/>
            <a:ext cx="3409390" cy="23588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/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Ex</a:t>
            </a:r>
            <a:r>
              <a:rPr sz="1412" b="1" spc="-18" dirty="0">
                <a:solidFill>
                  <a:srgbClr val="1F497C"/>
                </a:solidFill>
                <a:latin typeface="Calibri"/>
                <a:cs typeface="Calibri"/>
              </a:rPr>
              <a:t>t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erna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l</a:t>
            </a:r>
            <a:r>
              <a:rPr sz="1412" b="1" spc="-13" dirty="0">
                <a:solidFill>
                  <a:srgbClr val="1F497C"/>
                </a:solidFill>
                <a:latin typeface="Calibri"/>
                <a:cs typeface="Calibri"/>
              </a:rPr>
              <a:t> 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P</a:t>
            </a:r>
            <a:r>
              <a:rPr sz="1412" b="1" spc="-18" dirty="0">
                <a:solidFill>
                  <a:srgbClr val="1F497C"/>
                </a:solidFill>
                <a:latin typeface="Calibri"/>
                <a:cs typeface="Calibri"/>
              </a:rPr>
              <a:t>r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o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ject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s</a:t>
            </a:r>
            <a:r>
              <a:rPr sz="1412" b="1" spc="-13" dirty="0">
                <a:solidFill>
                  <a:srgbClr val="1F497C"/>
                </a:solidFill>
                <a:latin typeface="Calibri"/>
                <a:cs typeface="Calibri"/>
              </a:rPr>
              <a:t> 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‐ 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Media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n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 I</a:t>
            </a:r>
            <a:r>
              <a:rPr sz="1412" b="1" spc="-18" dirty="0">
                <a:solidFill>
                  <a:srgbClr val="1F497C"/>
                </a:solidFill>
                <a:latin typeface="Calibri"/>
                <a:cs typeface="Calibri"/>
              </a:rPr>
              <a:t>R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S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 </a:t>
            </a:r>
            <a:r>
              <a:rPr sz="1412" b="1" spc="-26" dirty="0">
                <a:solidFill>
                  <a:srgbClr val="1F497C"/>
                </a:solidFill>
                <a:latin typeface="Calibri"/>
                <a:cs typeface="Calibri"/>
              </a:rPr>
              <a:t>R</a:t>
            </a:r>
            <a:r>
              <a:rPr sz="1412" b="1" spc="-9" dirty="0">
                <a:solidFill>
                  <a:srgbClr val="1F497C"/>
                </a:solidFill>
                <a:latin typeface="Calibri"/>
                <a:cs typeface="Calibri"/>
              </a:rPr>
              <a:t>e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vie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w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 i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n</a:t>
            </a:r>
            <a:r>
              <a:rPr sz="1412" b="1" spc="-4" dirty="0">
                <a:solidFill>
                  <a:srgbClr val="1F497C"/>
                </a:solidFill>
                <a:latin typeface="Calibri"/>
                <a:cs typeface="Calibri"/>
              </a:rPr>
              <a:t> D</a:t>
            </a:r>
            <a:r>
              <a:rPr sz="1412" b="1" spc="-26" dirty="0">
                <a:solidFill>
                  <a:srgbClr val="1F497C"/>
                </a:solidFill>
                <a:latin typeface="Calibri"/>
                <a:cs typeface="Calibri"/>
              </a:rPr>
              <a:t>a</a:t>
            </a:r>
            <a:r>
              <a:rPr sz="1412" b="1" spc="-13" dirty="0">
                <a:solidFill>
                  <a:srgbClr val="1F497C"/>
                </a:solidFill>
                <a:latin typeface="Calibri"/>
                <a:cs typeface="Calibri"/>
              </a:rPr>
              <a:t>y</a:t>
            </a:r>
            <a:r>
              <a:rPr sz="1412" b="1" dirty="0">
                <a:solidFill>
                  <a:srgbClr val="1F497C"/>
                </a:solidFill>
                <a:latin typeface="Calibri"/>
                <a:cs typeface="Calibri"/>
              </a:rPr>
              <a:t>s</a:t>
            </a:r>
            <a:endParaRPr sz="1412">
              <a:latin typeface="Calibri"/>
              <a:cs typeface="Calibri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5797475" y="5600027"/>
            <a:ext cx="67235" cy="67908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53" name="object 53"/>
          <p:cNvSpPr/>
          <p:nvPr/>
        </p:nvSpPr>
        <p:spPr>
          <a:xfrm>
            <a:off x="6130289" y="5600027"/>
            <a:ext cx="67235" cy="67908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588"/>
          </a:p>
        </p:txBody>
      </p:sp>
      <p:sp>
        <p:nvSpPr>
          <p:cNvPr id="54" name="object 54"/>
          <p:cNvSpPr txBox="1"/>
          <p:nvPr/>
        </p:nvSpPr>
        <p:spPr>
          <a:xfrm>
            <a:off x="5883760" y="5546015"/>
            <a:ext cx="836856" cy="2207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206">
              <a:tabLst>
                <a:tab pos="343479" algn="l"/>
              </a:tabLst>
            </a:pPr>
            <a:r>
              <a:rPr sz="1400" spc="-4" dirty="0">
                <a:solidFill>
                  <a:srgbClr val="1F497C"/>
                </a:solidFill>
                <a:latin typeface="Calibri"/>
                <a:cs typeface="Calibri"/>
              </a:rPr>
              <a:t>IRS	</a:t>
            </a:r>
            <a:r>
              <a:rPr sz="1400" spc="-9" dirty="0">
                <a:solidFill>
                  <a:srgbClr val="1F497C"/>
                </a:solidFill>
                <a:latin typeface="Calibri"/>
                <a:cs typeface="Calibri"/>
              </a:rPr>
              <a:t>BOC</a:t>
            </a:r>
            <a:endParaRPr sz="1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410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WFRDC Advisory Committee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1.	Ken Smith (Director) (PI)</a:t>
            </a:r>
          </a:p>
          <a:p>
            <a:pPr marL="0" indent="0">
              <a:buNone/>
            </a:pPr>
            <a:r>
              <a:rPr lang="en-US" dirty="0" smtClean="0"/>
              <a:t>2.	Pam Perlich (Advisory Committee Chair) (co-I)</a:t>
            </a:r>
          </a:p>
          <a:p>
            <a:pPr marL="0" indent="0">
              <a:buNone/>
            </a:pPr>
            <a:r>
              <a:rPr lang="en-US" dirty="0" smtClean="0"/>
              <a:t>3.	Lori Kowaleski-Jones (UU) (co-I)</a:t>
            </a:r>
          </a:p>
          <a:p>
            <a:pPr marL="0" indent="0">
              <a:buNone/>
            </a:pPr>
            <a:r>
              <a:rPr lang="en-US" dirty="0" smtClean="0"/>
              <a:t>4.	Norman Waitzman (UU) (co-I)</a:t>
            </a:r>
          </a:p>
          <a:p>
            <a:pPr marL="0" indent="0">
              <a:buNone/>
            </a:pPr>
            <a:r>
              <a:rPr lang="en-US" dirty="0" smtClean="0"/>
              <a:t>5.	Tom Cova (UU) (co-I)</a:t>
            </a:r>
          </a:p>
          <a:p>
            <a:pPr marL="0" indent="0">
              <a:buNone/>
            </a:pPr>
            <a:r>
              <a:rPr lang="en-US" dirty="0" smtClean="0"/>
              <a:t>6.	Ming Wen (Sociology UU)</a:t>
            </a:r>
          </a:p>
          <a:p>
            <a:pPr marL="0" indent="0">
              <a:buNone/>
            </a:pPr>
            <a:r>
              <a:rPr lang="en-US" dirty="0" smtClean="0"/>
              <a:t>7.	Mark Showalter (Economics BYU)</a:t>
            </a:r>
          </a:p>
          <a:p>
            <a:pPr marL="0" indent="0">
              <a:buNone/>
            </a:pPr>
            <a:r>
              <a:rPr lang="en-US" dirty="0" smtClean="0"/>
              <a:t>8.	Mia Hashibe (Huntsman Cancer Institute UU, Epidemiology) </a:t>
            </a:r>
          </a:p>
          <a:p>
            <a:pPr marL="0" indent="0">
              <a:buNone/>
            </a:pPr>
            <a:r>
              <a:rPr lang="en-US" dirty="0" smtClean="0"/>
              <a:t>9.	JoAnn Tschanz (Psychology USU)</a:t>
            </a:r>
          </a:p>
          <a:p>
            <a:pPr marL="0" indent="0">
              <a:buNone/>
            </a:pPr>
            <a:r>
              <a:rPr lang="en-US" dirty="0" smtClean="0"/>
              <a:t>10.	Wu Xu (UDOH, Demography/Sociology)</a:t>
            </a:r>
          </a:p>
          <a:p>
            <a:pPr marL="0" indent="0">
              <a:buNone/>
            </a:pPr>
            <a:r>
              <a:rPr lang="en-US" dirty="0" smtClean="0"/>
              <a:t>11.	Vikrant Deshmukh (UUHSC, Bioinformatics)</a:t>
            </a:r>
          </a:p>
          <a:p>
            <a:pPr marL="0" indent="0">
              <a:buNone/>
            </a:pPr>
            <a:r>
              <a:rPr lang="en-US" dirty="0" smtClean="0"/>
              <a:t>12.	John Fairbanks (DLD)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57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704" y="167076"/>
            <a:ext cx="10107312" cy="64737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2385" y="756458"/>
            <a:ext cx="4748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Opening Date: Late Spring or Early Summer 2019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26459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Novel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0400"/>
            <a:ext cx="10515600" cy="4686563"/>
          </a:xfrm>
        </p:spPr>
        <p:txBody>
          <a:bodyPr>
            <a:normAutofit/>
          </a:bodyPr>
          <a:lstStyle/>
          <a:p>
            <a:r>
              <a:rPr lang="en-US" dirty="0" smtClean="0"/>
              <a:t>Domestic </a:t>
            </a:r>
            <a:r>
              <a:rPr lang="en-US" dirty="0"/>
              <a:t>violence </a:t>
            </a:r>
            <a:r>
              <a:rPr lang="en-US" dirty="0" smtClean="0"/>
              <a:t>and help-seeking </a:t>
            </a:r>
            <a:r>
              <a:rPr lang="en-US" dirty="0"/>
              <a:t>behavior </a:t>
            </a:r>
          </a:p>
          <a:p>
            <a:pPr lvl="1"/>
            <a:r>
              <a:rPr lang="en-US" dirty="0"/>
              <a:t>Restricted National </a:t>
            </a:r>
            <a:r>
              <a:rPr lang="en-US" dirty="0" smtClean="0"/>
              <a:t>Crime Victimization Survey</a:t>
            </a:r>
          </a:p>
          <a:p>
            <a:pPr lvl="2"/>
            <a:r>
              <a:rPr lang="en-US" dirty="0" smtClean="0"/>
              <a:t>Report a range of crimes </a:t>
            </a:r>
            <a:endParaRPr lang="en-US" dirty="0"/>
          </a:p>
          <a:p>
            <a:pPr lvl="1"/>
            <a:r>
              <a:rPr lang="en-US" dirty="0" smtClean="0"/>
              <a:t>Uses geocodes </a:t>
            </a:r>
            <a:r>
              <a:rPr lang="en-US" dirty="0"/>
              <a:t>to see county level </a:t>
            </a:r>
            <a:r>
              <a:rPr lang="en-US" dirty="0" smtClean="0"/>
              <a:t>data to observe police </a:t>
            </a:r>
            <a:r>
              <a:rPr lang="en-US" dirty="0"/>
              <a:t>per </a:t>
            </a:r>
            <a:r>
              <a:rPr lang="en-US" dirty="0" smtClean="0"/>
              <a:t>capita and social </a:t>
            </a:r>
            <a:r>
              <a:rPr lang="en-US" dirty="0"/>
              <a:t>service per </a:t>
            </a:r>
            <a:r>
              <a:rPr lang="en-US" dirty="0" smtClean="0"/>
              <a:t>capita</a:t>
            </a:r>
          </a:p>
          <a:p>
            <a:pPr lvl="1"/>
            <a:r>
              <a:rPr lang="en-US" dirty="0" smtClean="0"/>
              <a:t>Assesses how local resources affect help-seeking</a:t>
            </a:r>
          </a:p>
          <a:p>
            <a:r>
              <a:rPr lang="en-US" dirty="0" smtClean="0"/>
              <a:t>Labor Force Participation after Childbirth</a:t>
            </a:r>
            <a:endParaRPr lang="en-US" dirty="0"/>
          </a:p>
          <a:p>
            <a:pPr lvl="1"/>
            <a:r>
              <a:rPr lang="en-US" dirty="0" smtClean="0"/>
              <a:t>Dates of birth are restricted because they are identifying</a:t>
            </a:r>
          </a:p>
          <a:p>
            <a:pPr lvl="1"/>
            <a:r>
              <a:rPr lang="en-US" dirty="0" smtClean="0"/>
              <a:t>Use DOBs of children linked to mother’s employment, income and program use</a:t>
            </a:r>
            <a:endParaRPr lang="en-US" dirty="0"/>
          </a:p>
          <a:p>
            <a:pPr lvl="1"/>
            <a:r>
              <a:rPr lang="en-US" dirty="0" smtClean="0"/>
              <a:t>Links Survey of Income and Program Participation (</a:t>
            </a:r>
            <a:r>
              <a:rPr lang="en-US" dirty="0" err="1" smtClean="0"/>
              <a:t>SIPP</a:t>
            </a:r>
            <a:r>
              <a:rPr lang="en-US" dirty="0" smtClean="0"/>
              <a:t>) with the Longitudinal Employer-Household Dynamics (</a:t>
            </a:r>
            <a:r>
              <a:rPr lang="en-US" dirty="0" err="1" smtClean="0"/>
              <a:t>LEHD</a:t>
            </a:r>
            <a:r>
              <a:rPr lang="en-US" dirty="0" smtClean="0"/>
              <a:t>) Survey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82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200" y="80493"/>
            <a:ext cx="9138074" cy="677750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256175" y="306734"/>
            <a:ext cx="3468450" cy="369332"/>
          </a:xfrm>
          <a:prstGeom prst="rect">
            <a:avLst/>
          </a:prstGeom>
          <a:solidFill>
            <a:srgbClr val="CCFF99"/>
          </a:solidFill>
        </p:spPr>
        <p:txBody>
          <a:bodyPr wrap="none">
            <a:spAutoFit/>
          </a:bodyPr>
          <a:lstStyle/>
          <a:p>
            <a:r>
              <a:rPr lang="en-US" dirty="0"/>
              <a:t>https://www.opportunityatlas.org/</a:t>
            </a:r>
          </a:p>
        </p:txBody>
      </p:sp>
    </p:spTree>
    <p:extLst>
      <p:ext uri="{BB962C8B-B14F-4D97-AF65-F5344CB8AC3E}">
        <p14:creationId xmlns:p14="http://schemas.microsoft.com/office/powerpoint/2010/main" val="240279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RDC Rollout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248" y="1690688"/>
            <a:ext cx="10515600" cy="4351338"/>
          </a:xfrm>
        </p:spPr>
        <p:txBody>
          <a:bodyPr/>
          <a:lstStyle/>
          <a:p>
            <a:r>
              <a:rPr lang="en-US" dirty="0" smtClean="0"/>
              <a:t>Mid 2019 Opening</a:t>
            </a:r>
          </a:p>
          <a:p>
            <a:r>
              <a:rPr lang="en-US" dirty="0" smtClean="0"/>
              <a:t>Security and architectural audit</a:t>
            </a:r>
          </a:p>
          <a:p>
            <a:r>
              <a:rPr lang="en-US" dirty="0" smtClean="0"/>
              <a:t>Hiring RDC Administrator</a:t>
            </a:r>
          </a:p>
          <a:p>
            <a:r>
              <a:rPr lang="en-US" dirty="0" smtClean="0"/>
              <a:t>Generating Proposals</a:t>
            </a:r>
          </a:p>
          <a:p>
            <a:r>
              <a:rPr lang="en-US" dirty="0" smtClean="0"/>
              <a:t>Fee Structure in progress</a:t>
            </a:r>
          </a:p>
          <a:p>
            <a:r>
              <a:rPr lang="en-US" dirty="0" smtClean="0"/>
              <a:t>Consortium with BYU and </a:t>
            </a:r>
            <a:r>
              <a:rPr lang="en-US" dirty="0" err="1" smtClean="0"/>
              <a:t>USU</a:t>
            </a:r>
            <a:endParaRPr lang="en-US" dirty="0" smtClean="0"/>
          </a:p>
          <a:p>
            <a:pPr lvl="1"/>
            <a:r>
              <a:rPr lang="en-US" dirty="0" smtClean="0"/>
              <a:t>Branch?</a:t>
            </a:r>
          </a:p>
          <a:p>
            <a:r>
              <a:rPr lang="en-US" dirty="0" smtClean="0"/>
              <a:t>Questions?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773" y="1349829"/>
            <a:ext cx="6381953" cy="427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38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400" y="125893"/>
            <a:ext cx="9792000" cy="642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35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Wasatch Front Research Data Center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17863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Most micro-level </a:t>
            </a:r>
            <a:r>
              <a:rPr lang="en-US" b="1" dirty="0" smtClean="0"/>
              <a:t>demographic </a:t>
            </a:r>
            <a:r>
              <a:rPr lang="en-US" b="1" dirty="0"/>
              <a:t>and health data </a:t>
            </a:r>
            <a:r>
              <a:rPr lang="en-US" dirty="0"/>
              <a:t>sets contain </a:t>
            </a:r>
            <a:r>
              <a:rPr lang="en-US" b="1" dirty="0"/>
              <a:t>geographic detail </a:t>
            </a:r>
            <a:r>
              <a:rPr lang="en-US" dirty="0"/>
              <a:t>and </a:t>
            </a:r>
            <a:r>
              <a:rPr lang="en-US" dirty="0" smtClean="0"/>
              <a:t>key measures unavailable </a:t>
            </a:r>
            <a:r>
              <a:rPr lang="en-US" dirty="0"/>
              <a:t>in </a:t>
            </a:r>
            <a:r>
              <a:rPr lang="en-US" dirty="0" smtClean="0"/>
              <a:t>public </a:t>
            </a:r>
            <a:r>
              <a:rPr lang="en-US" dirty="0"/>
              <a:t>use versions of the surveys.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Economic </a:t>
            </a:r>
            <a:r>
              <a:rPr lang="en-US" b="1" dirty="0"/>
              <a:t>data </a:t>
            </a:r>
            <a:r>
              <a:rPr lang="en-US" dirty="0" smtClean="0"/>
              <a:t>include </a:t>
            </a:r>
            <a:r>
              <a:rPr lang="en-US" dirty="0"/>
              <a:t>longitudinal data on </a:t>
            </a:r>
            <a:r>
              <a:rPr lang="en-US" dirty="0" smtClean="0"/>
              <a:t>firms, </a:t>
            </a:r>
            <a:r>
              <a:rPr lang="en-US" dirty="0"/>
              <a:t>including detailed </a:t>
            </a:r>
            <a:r>
              <a:rPr lang="en-US" b="1" dirty="0"/>
              <a:t>geographic information</a:t>
            </a:r>
            <a:r>
              <a:rPr lang="en-US" dirty="0"/>
              <a:t>, and </a:t>
            </a:r>
            <a:r>
              <a:rPr lang="en-US" b="1" dirty="0"/>
              <a:t>matched employee-employer data</a:t>
            </a:r>
            <a:r>
              <a:rPr lang="en-US" dirty="0"/>
              <a:t>.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Many </a:t>
            </a:r>
            <a:r>
              <a:rPr lang="en-US" dirty="0"/>
              <a:t>of the data sets can be </a:t>
            </a:r>
            <a:r>
              <a:rPr lang="en-US" b="1" dirty="0"/>
              <a:t>linked</a:t>
            </a:r>
            <a:r>
              <a:rPr lang="en-US" dirty="0"/>
              <a:t> across surveys or with external data sources providing a rich set of opportunities for researchers.</a:t>
            </a:r>
          </a:p>
        </p:txBody>
      </p:sp>
      <p:pic>
        <p:nvPicPr>
          <p:cNvPr id="1032" name="Picture 8" descr="Image result for link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258" y="5004262"/>
            <a:ext cx="1681538" cy="168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64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7695" y="365125"/>
            <a:ext cx="11096105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Providing Secure Access to Governmental Restricted Economic, Demographic and Health Data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810017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790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530750" y="6199116"/>
            <a:ext cx="77195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https://www2.census.gov/about/linkage/data-file-inventory.pdf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39156" y="1154277"/>
            <a:ext cx="13771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>
              <a:hlinkClick r:id="rId3"/>
            </a:endParaRPr>
          </a:p>
          <a:p>
            <a:r>
              <a:rPr lang="en-US" dirty="0" smtClean="0">
                <a:hlinkClick r:id="rId3"/>
              </a:rPr>
              <a:t>Employment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39156" y="1154277"/>
            <a:ext cx="3085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Bureau of Labor Statistics (BLS)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39156" y="2178126"/>
            <a:ext cx="2489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 Bureau of the Census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40235" y="2482144"/>
            <a:ext cx="81901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Demographics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Economic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Longitudinal Employer–Household Dynamics (</a:t>
            </a:r>
            <a:r>
              <a:rPr lang="en-US" dirty="0" err="1" smtClean="0">
                <a:hlinkClick r:id="rId6"/>
              </a:rPr>
              <a:t>LEHD</a:t>
            </a:r>
            <a:r>
              <a:rPr lang="en-US" dirty="0" smtClean="0">
                <a:hlinkClick r:id="rId6"/>
              </a:rPr>
              <a:t>)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Research Using the Innovation Measurement Initiative's (IMI) </a:t>
            </a:r>
            <a:r>
              <a:rPr lang="en-US" dirty="0" err="1" smtClean="0">
                <a:hlinkClick r:id="rId7"/>
              </a:rPr>
              <a:t>UMETRICS</a:t>
            </a:r>
            <a:r>
              <a:rPr lang="en-US" dirty="0" smtClean="0">
                <a:hlinkClick r:id="rId7"/>
              </a:rPr>
              <a:t> Data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039156" y="3986491"/>
            <a:ext cx="4248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National Center for Health Statistics (NCHS)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39156" y="4253314"/>
            <a:ext cx="4241610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8"/>
              </a:rPr>
              <a:t>Health Files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Geocodes</a:t>
            </a:r>
            <a:endParaRPr lang="en-US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DHHS</a:t>
            </a:r>
          </a:p>
          <a:p>
            <a:r>
              <a:rPr lang="en-US" dirty="0" smtClean="0">
                <a:hlinkClick r:id="rId10"/>
              </a:rPr>
              <a:t>Restricted Files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Agency </a:t>
            </a:r>
            <a:r>
              <a:rPr lang="en-US" dirty="0"/>
              <a:t>for Health Research </a:t>
            </a:r>
            <a:r>
              <a:rPr lang="en-US" dirty="0" smtClean="0"/>
              <a:t>Quality (AHRQ)</a:t>
            </a:r>
          </a:p>
          <a:p>
            <a:r>
              <a:rPr lang="en-US" dirty="0" smtClean="0"/>
              <a:t> (</a:t>
            </a:r>
            <a:r>
              <a:rPr lang="en-US" dirty="0" smtClean="0">
                <a:hlinkClick r:id="rId11"/>
              </a:rPr>
              <a:t>Medical Expenditure Panel Survey (MEPS)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5181"/>
          </a:xfrm>
        </p:spPr>
        <p:txBody>
          <a:bodyPr/>
          <a:lstStyle/>
          <a:p>
            <a:pPr algn="ctr"/>
            <a:r>
              <a:rPr lang="en-US" dirty="0" smtClean="0"/>
              <a:t>Key Federal Agencies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75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01" y="370556"/>
            <a:ext cx="11980800" cy="6210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83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99" y="194231"/>
            <a:ext cx="12038401" cy="647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67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1251</Words>
  <Application>Microsoft Office PowerPoint</Application>
  <PresentationFormat>Widescreen</PresentationFormat>
  <Paragraphs>388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Calibri Light</vt:lpstr>
      <vt:lpstr>Office Theme</vt:lpstr>
      <vt:lpstr>Wasatch Front Research Data Center</vt:lpstr>
      <vt:lpstr>Acknowledgement </vt:lpstr>
      <vt:lpstr>What is a Federal Statistical Research Data Center  (FSRDC)?</vt:lpstr>
      <vt:lpstr>PowerPoint Presentation</vt:lpstr>
      <vt:lpstr>Wasatch Front Research Data Center</vt:lpstr>
      <vt:lpstr>Providing Secure Access to Governmental Restricted Economic, Demographic and Health Data</vt:lpstr>
      <vt:lpstr>Key Federal Agencies</vt:lpstr>
      <vt:lpstr>PowerPoint Presentation</vt:lpstr>
      <vt:lpstr>PowerPoint Presentation</vt:lpstr>
      <vt:lpstr>PowerPoint Presentation</vt:lpstr>
      <vt:lpstr>PowerPoint Presentation</vt:lpstr>
      <vt:lpstr>Members Faculty, Grad Students, and Affiliated Researchers:</vt:lpstr>
      <vt:lpstr>Requirements</vt:lpstr>
      <vt:lpstr>WFRDC Facility</vt:lpstr>
      <vt:lpstr>Graduate Students Research Opportunities</vt:lpstr>
      <vt:lpstr>RDC – What Can’t It Do </vt:lpstr>
      <vt:lpstr>PowerPoint Presentation</vt:lpstr>
      <vt:lpstr>FSRDC Active Projects by Type 2015-2018</vt:lpstr>
      <vt:lpstr>PowerPoint Presentation</vt:lpstr>
      <vt:lpstr>Projects by Type and RDC August 2018</vt:lpstr>
      <vt:lpstr>All Active Projects 2018</vt:lpstr>
      <vt:lpstr>External Projects 2018</vt:lpstr>
      <vt:lpstr>Internal Projects 2018</vt:lpstr>
      <vt:lpstr>Health Projects 2018</vt:lpstr>
      <vt:lpstr>Special Sworn Status</vt:lpstr>
      <vt:lpstr>Census Review Durations 2014-2018</vt:lpstr>
      <vt:lpstr>Proposal Development (in Days) 2016-2018</vt:lpstr>
      <vt:lpstr>Census Approval Rates 2013-2018</vt:lpstr>
      <vt:lpstr>Projects Submitted Aug 15, 2017 – Aug 14, 2018</vt:lpstr>
      <vt:lpstr>Mean IRS Reviews (in Days) 2013-2018</vt:lpstr>
      <vt:lpstr>Median IRS Reviews (in Days) 2013-2018</vt:lpstr>
      <vt:lpstr>WFRDC Advisory Committee </vt:lpstr>
      <vt:lpstr>PowerPoint Presentation</vt:lpstr>
      <vt:lpstr>Novel Projects</vt:lpstr>
      <vt:lpstr>PowerPoint Presentation</vt:lpstr>
      <vt:lpstr>RDC Rollout </vt:lpstr>
    </vt:vector>
  </TitlesOfParts>
  <Company>Huntsman Cancer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 Smith</dc:creator>
  <cp:lastModifiedBy>Ken Robert Smith</cp:lastModifiedBy>
  <cp:revision>41</cp:revision>
  <dcterms:created xsi:type="dcterms:W3CDTF">2018-08-15T22:42:54Z</dcterms:created>
  <dcterms:modified xsi:type="dcterms:W3CDTF">2019-02-20T03:38:40Z</dcterms:modified>
</cp:coreProperties>
</file>