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0" r:id="rId5"/>
    <p:sldId id="262" r:id="rId6"/>
    <p:sldId id="269" r:id="rId7"/>
    <p:sldId id="270" r:id="rId8"/>
    <p:sldId id="271" r:id="rId9"/>
    <p:sldId id="272" r:id="rId10"/>
    <p:sldId id="273" r:id="rId11"/>
    <p:sldId id="275" r:id="rId12"/>
    <p:sldId id="274" r:id="rId13"/>
    <p:sldId id="276" r:id="rId14"/>
    <p:sldId id="277" r:id="rId15"/>
    <p:sldId id="278" r:id="rId16"/>
    <p:sldId id="279" r:id="rId17"/>
    <p:sldId id="261" r:id="rId18"/>
    <p:sldId id="28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8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306A3-2C4F-6C8D-80D9-913A0D8A02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92C224-22FE-1671-B02D-0ED31001CC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D6A91-7557-B6BC-B0BA-F56FAED1D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1AF7D-4AC1-42E3-5749-6B504D3B2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B4911-AA53-67A9-D836-EA98918A9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53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085E8-3C85-9F0C-AA9B-0685A3E7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57F2B4-F7E5-0394-7D55-DD4972DCC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2E026-AA92-FC45-19AA-3571CB639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90975-5CBC-BDF8-04B3-2F59B19FA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1CD31-A7DB-9AEC-390F-1BB7E7FFD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0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B2AF3C-7D3B-EB4B-1C43-23C7BA0308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35C916-5E4D-7E65-0608-3FB08E3DE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D9700-5325-2A7A-CEAA-C989C8A7D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DDC44-94B1-2F44-7AEE-7B00B25EA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260AE-20E3-A2A6-4CFE-DC635B58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F203D-CD44-7C05-9504-2751E4FAD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F7BE4-6DA1-A5CC-BC88-73333DDAD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00327-79C2-1ABE-9910-83262FAC9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45B55-0504-A657-7C77-80BD87E65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5D680-411A-8FF9-2336-6CC02C6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1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7EC0F-98B1-2063-47AB-CFDA83993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04E23-8E77-A2C1-E621-98209E0D0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1BA08-B552-ACEF-2CD0-A50FE1AE3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2B88E-26B6-A902-BA66-467D2F7D5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01EF7-EE64-94E8-DD5A-41EAB468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7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24E20-4520-5ABC-2FD7-809586179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46564-3857-FCD2-3E78-D5206B62FC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02B4A-5E45-835C-AB4A-D89632FC9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CAACC2-6679-2CDB-34C8-0DC506C5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3ACE5-D1CF-53B3-CA56-B97505D9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3A9B4-82B0-425E-D33D-D9B7C7BB1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4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C76E1-AD1F-064E-1A15-DC4B4C11D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42501-8439-F0EC-43D7-3714338FB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EDDAC-1EF8-0C83-FF65-88DEE6358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8DCD-9FA7-673B-E347-F83542132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D9B7D8-6F00-EFEF-0452-DFBA9751F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41C3C8-77C5-B31B-5416-A59221CC2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CE47D-A00C-3858-B69E-FC003BEA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6F41D9-1A7A-2402-D465-EF4B662D4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5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58781-1D59-11F2-9805-8D73D29FE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73D33-A84B-2EF4-C147-4DB69688B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DC6F1-D881-7E28-B24D-A54CA644F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7E183D-6FEA-D581-C0B8-9945B58D8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0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D245B-1454-F88F-B80A-A8673789D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895416-1E07-A7A5-FFAD-CAEFEE77B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6893A-68CB-4E15-8540-F6C2F49F4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0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BE6DF-6597-D6CD-097E-F028549C7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41120-BBBB-6B26-18D5-9585A1D28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A2FD6-1FAB-88A8-F466-ED62E65B6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9E86FC-EF6E-F631-5E4B-08685A4FA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2D6B6-D665-B3DF-C187-1EFA91A3C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F8E54-4307-B2D8-64CF-4FBB5B1AB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3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E293-13E5-6779-E5D6-44F0DB6D2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72F167-5E2A-F663-548C-E3E940F25D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80CEC6-3F93-EE86-EBCC-951BA2C302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26EA6-9AA9-A53E-3249-898256868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DE38E-58FE-B732-2282-9FC94C24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45F8A-442A-536F-1B5B-B34FFC06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35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EAC570-0F46-1276-334C-335293D0D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AE142-339B-4370-066B-F7C2AE4B3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466E2-7B83-8D4E-8936-07C2AEF7B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09176-A1CF-453A-BBFF-8064F8B7BDC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1B8FE-4C33-401E-784A-82E21D2F46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2FDB6-84DA-C707-EFDA-DC20343B54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AA437-011C-4834-9942-294E40211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knowthymoney.com/2014/06/3-personal-loan.html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pngall.com/denied-stamp-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esearchdevelopment.byu.edu/interdisciplinary-research-idr-origination-awards" TargetMode="External"/><Relationship Id="rId4" Type="http://schemas.openxmlformats.org/officeDocument/2006/relationships/hyperlink" Target="mailto:rdadmin@byu.edu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kckellems@byu.ed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esearchdevelopment.byu.edu/overvie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esearchdevelopment.byu.edu/idr-winner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esearchdevelopment.byu.edu/idr-winner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rdadmin@byu.ed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ngall.com/calendar-png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A90A359-DCEB-9801-7FEA-EF9BC47567F7}"/>
              </a:ext>
            </a:extLst>
          </p:cNvPr>
          <p:cNvSpPr/>
          <p:nvPr/>
        </p:nvSpPr>
        <p:spPr>
          <a:xfrm>
            <a:off x="-1455749" y="2729484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A48F32B1-E700-7BE9-3795-251565BA756F}"/>
              </a:ext>
            </a:extLst>
          </p:cNvPr>
          <p:cNvSpPr/>
          <p:nvPr/>
        </p:nvSpPr>
        <p:spPr>
          <a:xfrm rot="5400000">
            <a:off x="-1131137" y="-964692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AFF0C76-B6AD-C9BD-E9EF-CBBB99818422}"/>
              </a:ext>
            </a:extLst>
          </p:cNvPr>
          <p:cNvSpPr/>
          <p:nvPr/>
        </p:nvSpPr>
        <p:spPr>
          <a:xfrm rot="5238823">
            <a:off x="116659" y="-1144669"/>
            <a:ext cx="2616167" cy="4787273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96" y="5595257"/>
            <a:ext cx="1414008" cy="14140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ACEC10-6F05-FD0C-5B02-728DEAD80A51}"/>
              </a:ext>
            </a:extLst>
          </p:cNvPr>
          <p:cNvSpPr/>
          <p:nvPr/>
        </p:nvSpPr>
        <p:spPr>
          <a:xfrm>
            <a:off x="1885871" y="1186916"/>
            <a:ext cx="7804395" cy="212365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dirty="0"/>
              <a:t>The Interdisciplinary Research (IDR) Origination Awards Informational Seminar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1155ED87-B159-7689-A8BC-0E29280E2B7C}"/>
              </a:ext>
            </a:extLst>
          </p:cNvPr>
          <p:cNvSpPr txBox="1"/>
          <p:nvPr/>
        </p:nvSpPr>
        <p:spPr>
          <a:xfrm>
            <a:off x="2310882" y="3658460"/>
            <a:ext cx="6948711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/>
              <a:t>The Office of Research Development</a:t>
            </a:r>
            <a:endParaRPr lang="en-US" sz="2800">
              <a:cs typeface="Calibri"/>
            </a:endParaRPr>
          </a:p>
          <a:p>
            <a:pPr algn="ctr"/>
            <a:r>
              <a:rPr lang="en-US" sz="2800" dirty="0"/>
              <a:t>December 1, 2022</a:t>
            </a:r>
            <a:endParaRPr lang="en-US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3979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68" y="-111125"/>
            <a:ext cx="10515600" cy="1325563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Proposal Components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E25D90-54AC-F38F-B371-BDDB9B8F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64" y="968376"/>
            <a:ext cx="11424803" cy="412620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Cover page: </a:t>
            </a:r>
            <a:r>
              <a:rPr lang="en-US" dirty="0">
                <a:ea typeface="+mn-lt"/>
                <a:cs typeface="+mn-lt"/>
              </a:rPr>
              <a:t>1 page that includes title, team members, abstract, summary of plans for external funding </a:t>
            </a:r>
            <a:endParaRPr lang="en-US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Project narrative: </a:t>
            </a:r>
            <a:r>
              <a:rPr lang="en-US" dirty="0">
                <a:ea typeface="+mn-lt"/>
                <a:cs typeface="+mn-lt"/>
              </a:rPr>
              <a:t>up to 5 pages, including expected outcomes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Budget and budget narrative: </a:t>
            </a:r>
            <a:r>
              <a:rPr lang="en-US" dirty="0">
                <a:ea typeface="+mn-lt"/>
                <a:cs typeface="+mn-lt"/>
              </a:rPr>
              <a:t>up to 1 page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References:</a:t>
            </a:r>
            <a:r>
              <a:rPr lang="en-US" dirty="0">
                <a:ea typeface="+mn-lt"/>
                <a:cs typeface="+mn-lt"/>
              </a:rPr>
              <a:t> limited to sources cited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Plans for external funding: </a:t>
            </a:r>
            <a:r>
              <a:rPr lang="en-US" dirty="0">
                <a:ea typeface="+mn-lt"/>
                <a:cs typeface="+mn-lt"/>
              </a:rPr>
              <a:t>up to 1 page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Biographical sketches: </a:t>
            </a:r>
            <a:r>
              <a:rPr lang="en-US" dirty="0">
                <a:ea typeface="+mn-lt"/>
                <a:cs typeface="+mn-lt"/>
              </a:rPr>
              <a:t>up to 2 pages for each faculty member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•</a:t>
            </a:r>
            <a:r>
              <a:rPr lang="en-US" b="1" dirty="0">
                <a:ea typeface="+mn-lt"/>
                <a:cs typeface="+mn-lt"/>
              </a:rPr>
              <a:t>Current and pending support </a:t>
            </a:r>
            <a:r>
              <a:rPr lang="en-US" dirty="0">
                <a:ea typeface="+mn-lt"/>
                <a:cs typeface="+mn-lt"/>
              </a:rPr>
              <a:t>no page limit; list all funding- not just funding related to your project- with title, source, and amount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19604A-4562-E324-88B1-B9F1BE0794E7}"/>
              </a:ext>
            </a:extLst>
          </p:cNvPr>
          <p:cNvSpPr txBox="1"/>
          <p:nvPr/>
        </p:nvSpPr>
        <p:spPr>
          <a:xfrm>
            <a:off x="819151" y="5148696"/>
            <a:ext cx="106835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rbel"/>
              </a:rPr>
              <a:t>All proposals not meeting the proposal component requirements will be ineligible for the technical review.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93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AFF0C76-B6AD-C9BD-E9EF-CBBB99818422}"/>
              </a:ext>
            </a:extLst>
          </p:cNvPr>
          <p:cNvSpPr/>
          <p:nvPr/>
        </p:nvSpPr>
        <p:spPr>
          <a:xfrm rot="5238823">
            <a:off x="-15799" y="-1005850"/>
            <a:ext cx="1741599" cy="3687569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19217E-0699-4D06-368B-646455B52B34}"/>
              </a:ext>
            </a:extLst>
          </p:cNvPr>
          <p:cNvSpPr>
            <a:spLocks noGrp="1"/>
          </p:cNvSpPr>
          <p:nvPr/>
        </p:nvSpPr>
        <p:spPr>
          <a:xfrm>
            <a:off x="1616628" y="122630"/>
            <a:ext cx="9535795" cy="10773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cs typeface="Calibri Light"/>
              </a:rPr>
              <a:t>Proposal Components: Proceed with Care!!</a:t>
            </a:r>
          </a:p>
        </p:txBody>
      </p:sp>
      <p:pic>
        <p:nvPicPr>
          <p:cNvPr id="3" name="Picture 3" descr="Text&#10;&#10;Description automatically generated">
            <a:extLst>
              <a:ext uri="{FF2B5EF4-FFF2-40B4-BE49-F238E27FC236}">
                <a16:creationId xmlns:a16="http://schemas.microsoft.com/office/drawing/2014/main" id="{9600226F-57CA-D40D-C302-83C6C968A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76696" y="1485298"/>
            <a:ext cx="3323359" cy="1246380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6950BB6-924F-6166-51B7-56389C8FE8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036376" y="1241428"/>
            <a:ext cx="2327564" cy="15522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FF6788-AB13-00E7-A9EE-072ACBCEEDD9}"/>
              </a:ext>
            </a:extLst>
          </p:cNvPr>
          <p:cNvSpPr txBox="1"/>
          <p:nvPr/>
        </p:nvSpPr>
        <p:spPr>
          <a:xfrm>
            <a:off x="4525241" y="1485900"/>
            <a:ext cx="186863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/>
              <a:t>OR</a:t>
            </a:r>
            <a:endParaRPr lang="en-US" sz="4400" dirty="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488CEE-8BFC-B770-5C98-B5DE432C3F40}"/>
              </a:ext>
            </a:extLst>
          </p:cNvPr>
          <p:cNvSpPr txBox="1"/>
          <p:nvPr/>
        </p:nvSpPr>
        <p:spPr>
          <a:xfrm>
            <a:off x="975014" y="2862695"/>
            <a:ext cx="9090313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Segoe UI"/>
              </a:rPr>
              <a:t>Cover page: </a:t>
            </a:r>
            <a:r>
              <a:rPr lang="en-US" dirty="0">
                <a:cs typeface="Segoe UI"/>
              </a:rPr>
              <a:t>Don't forget to include it! Found under "Proposal Components" on the webpage!</a:t>
            </a:r>
          </a:p>
          <a:p>
            <a:endParaRPr lang="en-US" dirty="0">
              <a:cs typeface="Segoe UI"/>
            </a:endParaRPr>
          </a:p>
          <a:p>
            <a:r>
              <a:rPr lang="en-US" b="1" dirty="0">
                <a:cs typeface="Segoe UI"/>
              </a:rPr>
              <a:t>Budget and budget narrative: </a:t>
            </a:r>
            <a:r>
              <a:rPr lang="en-US" dirty="0">
                <a:cs typeface="Segoe UI"/>
              </a:rPr>
              <a:t>Talk about what you are using the money for and why that's a good use of funds</a:t>
            </a:r>
          </a:p>
          <a:p>
            <a:endParaRPr lang="en-US" dirty="0">
              <a:cs typeface="Segoe UI"/>
            </a:endParaRPr>
          </a:p>
          <a:p>
            <a:r>
              <a:rPr lang="en-US" b="1" dirty="0">
                <a:cs typeface="Segoe UI"/>
              </a:rPr>
              <a:t>Plans for external funding: </a:t>
            </a:r>
            <a:r>
              <a:rPr lang="en-US" dirty="0">
                <a:cs typeface="Segoe UI"/>
              </a:rPr>
              <a:t>Talk about WHICH GRANTS YOU WILL APPLY FOR AND WHEN!! Reviewers love this information in a chart or table. The more specific you can be the happier you make the reviewers!</a:t>
            </a:r>
          </a:p>
          <a:p>
            <a:endParaRPr lang="en-US" b="1" dirty="0">
              <a:cs typeface="Segoe UI"/>
            </a:endParaRPr>
          </a:p>
          <a:p>
            <a:r>
              <a:rPr lang="en-US" b="1" dirty="0">
                <a:cs typeface="Segoe UI"/>
              </a:rPr>
              <a:t>Biographical sketches: </a:t>
            </a:r>
            <a:r>
              <a:rPr lang="en-US" dirty="0">
                <a:cs typeface="Segoe UI"/>
              </a:rPr>
              <a:t>If you have never done one of these, RD can help!</a:t>
            </a:r>
            <a:endParaRPr lang="en-US" dirty="0"/>
          </a:p>
          <a:p>
            <a:endParaRPr lang="en-US" b="1" dirty="0">
              <a:cs typeface="Segoe UI"/>
            </a:endParaRPr>
          </a:p>
          <a:p>
            <a:r>
              <a:rPr lang="en-US" b="1" dirty="0">
                <a:cs typeface="Segoe UI"/>
              </a:rPr>
              <a:t>Current and pending support </a:t>
            </a:r>
            <a:r>
              <a:rPr lang="en-US" dirty="0">
                <a:cs typeface="Segoe UI"/>
              </a:rPr>
              <a:t>no page limit; </a:t>
            </a:r>
            <a:r>
              <a:rPr lang="en-US" b="1" dirty="0">
                <a:cs typeface="Segoe UI"/>
              </a:rPr>
              <a:t>list all funding</a:t>
            </a:r>
            <a:r>
              <a:rPr lang="en-US" dirty="0">
                <a:cs typeface="Segoe UI"/>
              </a:rPr>
              <a:t>- not just funding related to your project- with title, source, and amount (yes, talk about start-up funds)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109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A90A359-DCEB-9801-7FEA-EF9BC47567F7}"/>
              </a:ext>
            </a:extLst>
          </p:cNvPr>
          <p:cNvSpPr/>
          <p:nvPr/>
        </p:nvSpPr>
        <p:spPr>
          <a:xfrm>
            <a:off x="-1559658" y="3197075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19217E-0699-4D06-368B-646455B52B34}"/>
              </a:ext>
            </a:extLst>
          </p:cNvPr>
          <p:cNvSpPr>
            <a:spLocks noGrp="1"/>
          </p:cNvSpPr>
          <p:nvPr/>
        </p:nvSpPr>
        <p:spPr>
          <a:xfrm>
            <a:off x="275182" y="-72022"/>
            <a:ext cx="10626839" cy="11552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</a:rPr>
              <a:t>Letter of Intent</a:t>
            </a:r>
          </a:p>
        </p:txBody>
      </p:sp>
      <p:pic>
        <p:nvPicPr>
          <p:cNvPr id="3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AF694B84-429E-4B54-9492-B68490BD9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968" y="1080025"/>
            <a:ext cx="4578927" cy="49057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DAF769-E2F8-AFA1-DD7B-FC95DBCC5DBA}"/>
              </a:ext>
            </a:extLst>
          </p:cNvPr>
          <p:cNvSpPr txBox="1"/>
          <p:nvPr/>
        </p:nvSpPr>
        <p:spPr>
          <a:xfrm>
            <a:off x="342900" y="1078923"/>
            <a:ext cx="5141767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Purpose is to help the Associate Deans of Research plan the in-college review process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Department chair approval is required. The form sends an email to your department chair. Your chair needs to send a return email to </a:t>
            </a:r>
            <a:r>
              <a:rPr lang="en-US" dirty="0">
                <a:cs typeface="Arial"/>
                <a:hlinkClick r:id="rId4"/>
              </a:rPr>
              <a:t>rdadmin@byu.edu</a:t>
            </a:r>
            <a:r>
              <a:rPr lang="en-US" dirty="0">
                <a:cs typeface="Arial"/>
              </a:rPr>
              <a:t> approving your project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Form found in the "submission" section of the IDR webpage: </a:t>
            </a:r>
            <a:r>
              <a:rPr lang="en-US" dirty="0">
                <a:ea typeface="+mn-lt"/>
                <a:cs typeface="+mn-lt"/>
                <a:hlinkClick r:id="rId5"/>
              </a:rPr>
              <a:t>https://researchdevelopment.byu.edu/interdisciplinary-research-idr-origination-awards</a:t>
            </a:r>
            <a:endParaRPr lang="en-US" dirty="0">
              <a:ea typeface="+mn-lt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ea typeface="+mn-lt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Arial"/>
              </a:rPr>
              <a:t>Email</a:t>
            </a:r>
            <a:r>
              <a:rPr lang="en-US" dirty="0">
                <a:cs typeface="Arial"/>
              </a:rPr>
              <a:t> </a:t>
            </a:r>
            <a:r>
              <a:rPr lang="en-US" dirty="0">
                <a:cs typeface="Arial"/>
                <a:hlinkClick r:id="rId4"/>
              </a:rPr>
              <a:t>rdadmin@byu.edu</a:t>
            </a:r>
            <a:r>
              <a:rPr lang="en-US" dirty="0">
                <a:cs typeface="Arial"/>
              </a:rPr>
              <a:t> with issues.</a:t>
            </a:r>
            <a:endParaRPr lang="en-US"/>
          </a:p>
          <a:p>
            <a:r>
              <a:rPr lang="en-US" dirty="0">
                <a:cs typeface="Arial"/>
              </a:rPr>
              <a:t>​</a:t>
            </a: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984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37" y="157307"/>
            <a:ext cx="10974886" cy="751453"/>
          </a:xfrm>
        </p:spPr>
        <p:txBody>
          <a:bodyPr/>
          <a:lstStyle/>
          <a:p>
            <a:r>
              <a:rPr lang="en-US" dirty="0">
                <a:cs typeface="Calibri Light"/>
              </a:rPr>
              <a:t>Tips for Success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DC7DF-7927-6C77-1FF7-2C8B42C5D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858" y="1053186"/>
            <a:ext cx="10420350" cy="470636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None/>
            </a:pPr>
            <a:r>
              <a:rPr lang="en-US" b="1" dirty="0">
                <a:ea typeface="+mn-lt"/>
                <a:cs typeface="+mn-lt"/>
              </a:rPr>
              <a:t>Funded Projects</a:t>
            </a:r>
            <a:endParaRPr lang="en-US" b="1" dirty="0">
              <a:cs typeface="Calibri"/>
            </a:endParaRP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457200" indent="-457200"/>
            <a:r>
              <a:rPr lang="en-US">
                <a:ea typeface="+mn-lt"/>
                <a:cs typeface="+mn-lt"/>
              </a:rPr>
              <a:t>Addressed an important problem with a global impact (water cycle,  Alzheimer’s), or focused on a </a:t>
            </a:r>
            <a:r>
              <a:rPr lang="en-US" dirty="0">
                <a:ea typeface="+mn-lt"/>
                <a:cs typeface="+mn-lt"/>
              </a:rPr>
              <a:t>smaller targeted audience that appealed to reviewers (second language literacy in adults, mental health of college students), and/or made advancements in an academic field</a:t>
            </a:r>
            <a:endParaRPr lang="en-US">
              <a:cs typeface="Calibri"/>
            </a:endParaRPr>
          </a:p>
          <a:p>
            <a:pPr marL="457200" indent="-457200"/>
            <a:endParaRPr lang="en-US" dirty="0">
              <a:cs typeface="Calibri"/>
            </a:endParaRPr>
          </a:p>
          <a:p>
            <a:pPr marL="457200" indent="-457200"/>
            <a:r>
              <a:rPr lang="en-US">
                <a:ea typeface="+mn-lt"/>
                <a:cs typeface="+mn-lt"/>
              </a:rPr>
              <a:t>Were clearly written and easily understood</a:t>
            </a:r>
            <a:endParaRPr lang="en-US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457200" indent="-457200"/>
            <a:r>
              <a:rPr lang="en-US">
                <a:ea typeface="+mn-lt"/>
                <a:cs typeface="+mn-lt"/>
              </a:rPr>
              <a:t>Avoided a lot of technical details or jargon so the project descriptions, methodologies, and </a:t>
            </a:r>
            <a:r>
              <a:rPr lang="en-US" dirty="0">
                <a:ea typeface="+mn-lt"/>
                <a:cs typeface="+mn-lt"/>
              </a:rPr>
              <a:t>outcomes could be understood by non-experts</a:t>
            </a:r>
            <a:endParaRPr lang="en-US" dirty="0">
              <a:cs typeface="Calibri"/>
            </a:endParaRPr>
          </a:p>
          <a:p>
            <a:pPr marL="457200" indent="-457200"/>
            <a:endParaRPr lang="en-US" dirty="0">
              <a:cs typeface="Calibri"/>
            </a:endParaRPr>
          </a:p>
          <a:p>
            <a:pPr marL="457200" indent="-457200"/>
            <a:r>
              <a:rPr lang="en-US">
                <a:ea typeface="+mn-lt"/>
                <a:cs typeface="+mn-lt"/>
              </a:rPr>
              <a:t>Described the outcomes well</a:t>
            </a:r>
            <a:endParaRPr lang="en-US">
              <a:cs typeface="Calibri"/>
            </a:endParaRPr>
          </a:p>
          <a:p>
            <a:pPr marL="457200" indent="-457200"/>
            <a:endParaRPr lang="en-US" dirty="0">
              <a:cs typeface="Calibri"/>
            </a:endParaRPr>
          </a:p>
          <a:p>
            <a:pPr marL="457200" indent="-457200"/>
            <a:r>
              <a:rPr lang="en-US">
                <a:ea typeface="+mn-lt"/>
                <a:cs typeface="+mn-lt"/>
              </a:rPr>
              <a:t>Defined each team members’ critical role and expertise and how they were integrated and </a:t>
            </a:r>
            <a:r>
              <a:rPr lang="en-US" dirty="0">
                <a:ea typeface="+mn-lt"/>
                <a:cs typeface="+mn-lt"/>
              </a:rPr>
              <a:t>essential to the project success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60885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37" y="157307"/>
            <a:ext cx="10974886" cy="751453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Things to Avoid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DC7DF-7927-6C77-1FF7-2C8B42C5D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858" y="1053186"/>
            <a:ext cx="10420350" cy="470636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spcBef>
                <a:spcPts val="750"/>
              </a:spcBef>
              <a:buNone/>
            </a:pPr>
            <a:r>
              <a:rPr lang="en-US" b="1" dirty="0">
                <a:ea typeface="+mn-lt"/>
                <a:cs typeface="+mn-lt"/>
              </a:rPr>
              <a:t>Unfunded Projects</a:t>
            </a:r>
            <a:endParaRPr lang="en-US" dirty="0"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Omitted information on pending and current funding related to the project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</a:pPr>
            <a:r>
              <a:rPr lang="en-US" dirty="0">
                <a:ea typeface="+mn-lt"/>
                <a:cs typeface="+mn-lt"/>
              </a:rPr>
              <a:t>Failed to adequately describe the critical role of each team member in the success of the project</a:t>
            </a:r>
          </a:p>
          <a:p>
            <a:pPr>
              <a:spcBef>
                <a:spcPts val="750"/>
              </a:spcBef>
              <a:buFont typeface="Arial"/>
            </a:pPr>
            <a:endParaRPr lang="en-US" dirty="0"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</a:pPr>
            <a:r>
              <a:rPr lang="en-US" dirty="0">
                <a:ea typeface="+mn-lt"/>
                <a:cs typeface="+mn-lt"/>
              </a:rPr>
              <a:t>Left out specific measures of success (measures of success are ore related to statistical measures and specific project outcomes, not just publications or external funding)</a:t>
            </a:r>
          </a:p>
          <a:p>
            <a:pPr>
              <a:spcBef>
                <a:spcPts val="750"/>
              </a:spcBef>
              <a:buFont typeface="Arial"/>
            </a:pPr>
            <a:endParaRPr lang="en-US" dirty="0"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</a:pPr>
            <a:r>
              <a:rPr lang="en-US" dirty="0">
                <a:ea typeface="+mn-lt"/>
                <a:cs typeface="+mn-lt"/>
              </a:rPr>
              <a:t>Were poorly modified versions of previously submitted proposals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73622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68" y="-111125"/>
            <a:ext cx="10515600" cy="1325563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Review Criteria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E25D90-54AC-F38F-B371-BDDB9B8F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64" y="968376"/>
            <a:ext cx="11424803" cy="412620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 i="1" dirty="0">
                <a:ea typeface="+mn-lt"/>
                <a:cs typeface="+mn-lt"/>
              </a:rPr>
              <a:t>Proposals will be evaluated based on: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A strong potential for external funding following the IDR award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Potential to produce significant scientific, cultural, creative and/or societal impacts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A clearly articulated problem statement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Identified measures of success and achievable milestones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Diverse interdisciplinary research partnerships with clear team member contributions</a:t>
            </a:r>
            <a:endParaRPr lang="en-US" dirty="0"/>
          </a:p>
          <a:p>
            <a:pPr>
              <a:buNone/>
            </a:pPr>
            <a:endParaRPr lang="en-US" dirty="0"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33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A90A359-DCEB-9801-7FEA-EF9BC47567F7}"/>
              </a:ext>
            </a:extLst>
          </p:cNvPr>
          <p:cNvSpPr/>
          <p:nvPr/>
        </p:nvSpPr>
        <p:spPr>
          <a:xfrm>
            <a:off x="-1455749" y="2729484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AFF0C76-B6AD-C9BD-E9EF-CBBB99818422}"/>
              </a:ext>
            </a:extLst>
          </p:cNvPr>
          <p:cNvSpPr/>
          <p:nvPr/>
        </p:nvSpPr>
        <p:spPr>
          <a:xfrm rot="5238823">
            <a:off x="116659" y="-1144669"/>
            <a:ext cx="2616167" cy="4787273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19217E-0699-4D06-368B-646455B52B34}"/>
              </a:ext>
            </a:extLst>
          </p:cNvPr>
          <p:cNvSpPr>
            <a:spLocks noGrp="1"/>
          </p:cNvSpPr>
          <p:nvPr/>
        </p:nvSpPr>
        <p:spPr>
          <a:xfrm>
            <a:off x="3777961" y="-112707"/>
            <a:ext cx="8477250" cy="1131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</a:rPr>
              <a:t>Review Process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04E4069-7AE2-C4E2-5837-B71ACD8AFD14}"/>
              </a:ext>
            </a:extLst>
          </p:cNvPr>
          <p:cNvSpPr>
            <a:spLocks noGrp="1"/>
          </p:cNvSpPr>
          <p:nvPr/>
        </p:nvSpPr>
        <p:spPr>
          <a:xfrm>
            <a:off x="1511878" y="484827"/>
            <a:ext cx="8989002" cy="552094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>
              <a:solidFill>
                <a:schemeClr val="tx1"/>
              </a:solidFill>
              <a:cs typeface="Calibri"/>
            </a:endParaRP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 Compliance review by Research Development</a:t>
            </a: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Ensures each proposal has all components and complies with criteria</a:t>
            </a: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b="1" dirty="0">
                <a:solidFill>
                  <a:schemeClr val="tx1"/>
                </a:solidFill>
                <a:ea typeface="+mn-lt"/>
                <a:cs typeface="+mn-lt"/>
              </a:rPr>
              <a:t>All proposals not meeting the proposal component requirements will be ineligible for the technical review.</a:t>
            </a:r>
            <a:endParaRPr lang="en-US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If you have questions about proposal components or would like RD to review your proposals, please contact us after the LOI deadline but before the proposal deadline.</a:t>
            </a:r>
            <a:b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</a:br>
            <a:endParaRPr lang="en-US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lnSpc>
                <a:spcPct val="80000"/>
              </a:lnSpc>
              <a:buFont typeface="Courier New,monospace"/>
              <a:buChar char="o"/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College level review</a:t>
            </a: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Associate Dean of Research from the college of the primary investigator conducts the review using the review criteria</a:t>
            </a:r>
          </a:p>
          <a:p>
            <a:pPr marL="914400" lvl="2" indent="0">
              <a:lnSpc>
                <a:spcPct val="80000"/>
              </a:lnSpc>
              <a:buNone/>
            </a:pPr>
            <a:endParaRPr lang="en-US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University level review </a:t>
            </a: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Associate deans review the highest ranked proposals from the college reviews using review criteria</a:t>
            </a: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A pair-wise comparison of college-selected proposals is held</a:t>
            </a:r>
          </a:p>
          <a:p>
            <a:pPr marL="1143000" lvl="2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Each proposal is reviewed by at least 4 deans not from the PI’s college</a:t>
            </a:r>
          </a:p>
          <a:p>
            <a:pPr marL="1143000" lvl="2" indent="-285750">
              <a:lnSpc>
                <a:spcPct val="80000"/>
              </a:lnSpc>
              <a:buFont typeface="Courier New,monospace"/>
              <a:buChar char="o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Pair-wise comparisons result in the selection of proposals for funding by Associate Academic VP for Research, Larry Howell</a:t>
            </a:r>
          </a:p>
          <a:p>
            <a:pPr marL="800100" lvl="1" indent="-285750">
              <a:lnSpc>
                <a:spcPct val="80000"/>
              </a:lnSpc>
              <a:buFont typeface="Courier New,monospace"/>
              <a:buChar char="o"/>
            </a:pPr>
            <a:endParaRPr lang="en-US" sz="2400" dirty="0">
              <a:ea typeface="+mn-lt"/>
              <a:cs typeface="+mn-lt"/>
            </a:endParaRPr>
          </a:p>
          <a:p>
            <a:pPr marL="0" indent="0" algn="ctr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8046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18" y="-18039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ea typeface="+mj-lt"/>
                <a:cs typeface="+mj-lt"/>
              </a:rPr>
              <a:t>FAQs 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E25D90-54AC-F38F-B371-BDDB9B8F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723" y="1020329"/>
            <a:ext cx="10515600" cy="4351338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Funds may be used for external participants, international and domestic travel, student wages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Funds can't be used to buy out courses or to pay faculty salaries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External collaborators are allowed but a BYU faculty member must be the PI and there must be at least three BYU faculty members on the team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Faculty members may participate on more than one IDR team but can only be a PI on one team</a:t>
            </a:r>
          </a:p>
          <a:p>
            <a:pPr>
              <a:spcBef>
                <a:spcPts val="750"/>
              </a:spcBef>
              <a:buFont typeface="Arial"/>
              <a:buChar char="•"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Teams are able to change their PI with a signoff from the new PI's department chair and a short explanation for the change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>
              <a:spcBef>
                <a:spcPts val="750"/>
              </a:spcBef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Teams are not able to change from a Track 1 to a Track 2 proposal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067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68" y="-111125"/>
            <a:ext cx="10515600" cy="1325563"/>
          </a:xfrm>
        </p:spPr>
        <p:txBody>
          <a:bodyPr/>
          <a:lstStyle/>
          <a:p>
            <a:r>
              <a:rPr lang="en-US" dirty="0">
                <a:cs typeface="Calibri Light"/>
              </a:rPr>
              <a:t>Help from the Research Development Office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E25D90-54AC-F38F-B371-BDDB9B8F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835" y="1461052"/>
            <a:ext cx="8070574" cy="30115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i="1" dirty="0">
                <a:ea typeface="+mn-lt"/>
                <a:cs typeface="+mn-lt"/>
              </a:rPr>
              <a:t>The Research Development Office can help with:</a:t>
            </a:r>
            <a:endParaRPr lang="en-US" dirty="0">
              <a:ea typeface="+mn-lt"/>
              <a:cs typeface="+mn-lt"/>
            </a:endParaRPr>
          </a:p>
          <a:p>
            <a:pPr marL="457200" indent="-457200"/>
            <a:r>
              <a:rPr lang="en-US" i="1" dirty="0">
                <a:ea typeface="+mn-lt"/>
                <a:cs typeface="+mn-lt"/>
              </a:rPr>
              <a:t>Identifying funding opportunities for your team</a:t>
            </a:r>
          </a:p>
          <a:p>
            <a:pPr marL="457200" indent="-457200"/>
            <a:r>
              <a:rPr lang="en-US" i="1" dirty="0">
                <a:ea typeface="+mn-lt"/>
                <a:cs typeface="+mn-lt"/>
              </a:rPr>
              <a:t>Reviewing proposal drafts</a:t>
            </a:r>
            <a:endParaRPr lang="en-US" dirty="0">
              <a:ea typeface="+mn-lt"/>
              <a:cs typeface="+mn-lt"/>
            </a:endParaRPr>
          </a:p>
          <a:p>
            <a:pPr marL="457200" indent="-457200"/>
            <a:r>
              <a:rPr lang="en-US" i="1" dirty="0">
                <a:ea typeface="+mn-lt"/>
                <a:cs typeface="+mn-lt"/>
              </a:rPr>
              <a:t>Maintains a database of campus researchers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B57958-26E8-5FE1-401F-B519C486B6C0}"/>
              </a:ext>
            </a:extLst>
          </p:cNvPr>
          <p:cNvSpPr txBox="1"/>
          <p:nvPr/>
        </p:nvSpPr>
        <p:spPr>
          <a:xfrm>
            <a:off x="1659835" y="4472609"/>
            <a:ext cx="79612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/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Questions?? Email 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kckellems@byu.edu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 or </a:t>
            </a:r>
            <a:r>
              <a:rPr lang="en-US" sz="2800" dirty="0" err="1">
                <a:solidFill>
                  <a:srgbClr val="FF0000"/>
                </a:solidFill>
                <a:ea typeface="+mn-lt"/>
                <a:cs typeface="+mn-lt"/>
              </a:rPr>
              <a:t>rdadmin@byu.edu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75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A90A359-DCEB-9801-7FEA-EF9BC47567F7}"/>
              </a:ext>
            </a:extLst>
          </p:cNvPr>
          <p:cNvSpPr/>
          <p:nvPr/>
        </p:nvSpPr>
        <p:spPr>
          <a:xfrm>
            <a:off x="-1455749" y="2729484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AFF0C76-B6AD-C9BD-E9EF-CBBB99818422}"/>
              </a:ext>
            </a:extLst>
          </p:cNvPr>
          <p:cNvSpPr/>
          <p:nvPr/>
        </p:nvSpPr>
        <p:spPr>
          <a:xfrm rot="5238823">
            <a:off x="116659" y="-1144669"/>
            <a:ext cx="2616167" cy="4787273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19217E-0699-4D06-368B-646455B52B34}"/>
              </a:ext>
            </a:extLst>
          </p:cNvPr>
          <p:cNvSpPr>
            <a:spLocks noGrp="1"/>
          </p:cNvSpPr>
          <p:nvPr/>
        </p:nvSpPr>
        <p:spPr>
          <a:xfrm>
            <a:off x="2028825" y="502088"/>
            <a:ext cx="8477250" cy="1131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</a:rPr>
              <a:t>Research Development Office Mission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04E4069-7AE2-C4E2-5837-B71ACD8AFD14}"/>
              </a:ext>
            </a:extLst>
          </p:cNvPr>
          <p:cNvSpPr>
            <a:spLocks noGrp="1"/>
          </p:cNvSpPr>
          <p:nvPr/>
        </p:nvSpPr>
        <p:spPr>
          <a:xfrm>
            <a:off x="2152650" y="1420009"/>
            <a:ext cx="7915275" cy="493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</a:rPr>
              <a:t>BYU Research Development  supports faculty and graduate student efforts to procure and secure funding for research and scholarly activities.</a:t>
            </a:r>
            <a:endParaRPr lang="en-US" sz="2800" dirty="0">
              <a:solidFill>
                <a:schemeClr val="tx1"/>
              </a:solidFill>
              <a:cs typeface="Calibri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153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A90A359-DCEB-9801-7FEA-EF9BC47567F7}"/>
              </a:ext>
            </a:extLst>
          </p:cNvPr>
          <p:cNvSpPr/>
          <p:nvPr/>
        </p:nvSpPr>
        <p:spPr>
          <a:xfrm>
            <a:off x="-1455749" y="2729484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2FCBF54-4340-B321-E644-9C71747A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680" y="288234"/>
            <a:ext cx="4860235" cy="64803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3717FE-834F-C7FC-36B9-C1A47A3D0401}"/>
              </a:ext>
            </a:extLst>
          </p:cNvPr>
          <p:cNvSpPr txBox="1"/>
          <p:nvPr/>
        </p:nvSpPr>
        <p:spPr>
          <a:xfrm>
            <a:off x="102660" y="1689651"/>
            <a:ext cx="50987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chemeClr val="tx1"/>
                </a:solidFill>
              </a:rPr>
              <a:t>Find out more about the Office of Research Development and members of the Research Development Coordinating Council on our webpage: </a:t>
            </a:r>
            <a:r>
              <a:rPr lang="en-US" sz="1800" dirty="0">
                <a:solidFill>
                  <a:schemeClr val="tx1"/>
                </a:solidFill>
                <a:hlinkClick r:id="rId4"/>
              </a:rPr>
              <a:t>https://researchdevelopment.byu.edu/overview</a:t>
            </a:r>
            <a:endParaRPr lang="en-US" sz="1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1800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3562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0" y="156358"/>
            <a:ext cx="11893461" cy="105416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a typeface="+mj-lt"/>
                <a:cs typeface="+mj-lt"/>
              </a:rPr>
              <a:t>Aims of the Interdisciplinary Research Origination Awards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DC7DF-7927-6C77-1FF7-2C8B42C5D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858" y="1512474"/>
            <a:ext cx="7979081" cy="45705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Bef>
                <a:spcPts val="750"/>
              </a:spcBef>
              <a:buFont typeface="Arial,Sans-Serif"/>
              <a:buChar char="•"/>
            </a:pPr>
            <a:r>
              <a:rPr lang="en-US" dirty="0">
                <a:ea typeface="+mn-lt"/>
                <a:cs typeface="+mn-lt"/>
              </a:rPr>
              <a:t>Catalyze the development of interdisciplinary projects at BYU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spcBef>
                <a:spcPts val="750"/>
              </a:spcBef>
              <a:buFont typeface="Arial,Sans-Serif"/>
            </a:pPr>
            <a:r>
              <a:rPr lang="en-US" dirty="0">
                <a:ea typeface="+mn-lt"/>
                <a:cs typeface="+mn-lt"/>
              </a:rPr>
              <a:t>Develop preliminary data </a:t>
            </a:r>
          </a:p>
          <a:p>
            <a:pPr marL="285750" indent="-285750">
              <a:spcBef>
                <a:spcPts val="750"/>
              </a:spcBef>
              <a:buFont typeface="Arial,Sans-Serif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spcBef>
                <a:spcPts val="750"/>
              </a:spcBef>
              <a:buFont typeface="Arial,Sans-Serif"/>
            </a:pPr>
            <a:r>
              <a:rPr lang="en-US" dirty="0">
                <a:ea typeface="+mn-lt"/>
                <a:cs typeface="+mn-lt"/>
              </a:rPr>
              <a:t>Produce significant scientific, cultural, creative, and/or societal impacts</a:t>
            </a:r>
          </a:p>
          <a:p>
            <a:pPr marL="0" indent="0">
              <a:spcBef>
                <a:spcPts val="750"/>
              </a:spcBef>
              <a:buNone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spcBef>
                <a:spcPts val="750"/>
              </a:spcBef>
              <a:buFont typeface="Arial,Sans-Serif"/>
            </a:pPr>
            <a:r>
              <a:rPr lang="en-US" dirty="0">
                <a:ea typeface="+mn-lt"/>
                <a:cs typeface="+mn-lt"/>
              </a:rPr>
              <a:t>Capture larger amounts of external funding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44314C-605E-2BEA-76FF-0E94CBA6E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6372" y="1417856"/>
            <a:ext cx="2447142" cy="1861550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971F78AC-E28E-EFD9-A49C-FFF312029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4621" y="3827679"/>
            <a:ext cx="2488897" cy="161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0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68" y="-111125"/>
            <a:ext cx="10515600" cy="1325563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Overview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E25D90-54AC-F38F-B371-BDDB9B8F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64" y="968376"/>
            <a:ext cx="10299122" cy="494881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Teams can apply for one of two tracks:</a:t>
            </a:r>
            <a:endParaRPr lang="en-US" dirty="0"/>
          </a:p>
          <a:p>
            <a:pPr marL="457200" indent="-457200"/>
            <a:r>
              <a:rPr lang="en-US" dirty="0">
                <a:ea typeface="+mn-lt"/>
                <a:cs typeface="+mn-lt"/>
              </a:rPr>
              <a:t>Track 1 teams consist of: 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Faculty from two colleges and three different departments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$60,000 per year for two years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Three awards made</a:t>
            </a:r>
          </a:p>
          <a:p>
            <a:pPr marL="457200" indent="-457200"/>
            <a:endParaRPr lang="en-US" dirty="0">
              <a:ea typeface="+mn-lt"/>
              <a:cs typeface="+mn-lt"/>
            </a:endParaRPr>
          </a:p>
          <a:p>
            <a:pPr marL="457200" indent="-457200"/>
            <a:r>
              <a:rPr lang="en-US" dirty="0">
                <a:ea typeface="+mn-lt"/>
                <a:cs typeface="+mn-lt"/>
              </a:rPr>
              <a:t>Track 2 teams consist of: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Faculty from one college and three different departments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$20,000 per year for two years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Two awards made</a:t>
            </a:r>
          </a:p>
          <a:p>
            <a:pPr lvl="1"/>
            <a:endParaRPr lang="en-US" dirty="0">
              <a:ea typeface="+mn-lt"/>
              <a:cs typeface="+mn-lt"/>
            </a:endParaRPr>
          </a:p>
          <a:p>
            <a:pPr marL="457200" indent="-457200"/>
            <a:r>
              <a:rPr lang="en-US" dirty="0">
                <a:ea typeface="+mn-lt"/>
                <a:cs typeface="+mn-lt"/>
              </a:rPr>
              <a:t>Discretionary award</a:t>
            </a:r>
          </a:p>
          <a:p>
            <a:pPr marL="914400" lvl="1"/>
            <a:r>
              <a:rPr lang="en-US" dirty="0">
                <a:ea typeface="+mn-lt"/>
                <a:cs typeface="+mn-lt"/>
              </a:rPr>
              <a:t>Review committee determines an additional project to fund at an amount of their choosing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258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AFF0C76-B6AD-C9BD-E9EF-CBBB99818422}"/>
              </a:ext>
            </a:extLst>
          </p:cNvPr>
          <p:cNvSpPr/>
          <p:nvPr/>
        </p:nvSpPr>
        <p:spPr>
          <a:xfrm rot="5238823">
            <a:off x="116659" y="-1144669"/>
            <a:ext cx="2616167" cy="4787273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19217E-0699-4D06-368B-646455B52B34}"/>
              </a:ext>
            </a:extLst>
          </p:cNvPr>
          <p:cNvSpPr>
            <a:spLocks noGrp="1"/>
          </p:cNvSpPr>
          <p:nvPr/>
        </p:nvSpPr>
        <p:spPr>
          <a:xfrm>
            <a:off x="2947945" y="-145115"/>
            <a:ext cx="9708976" cy="1423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cs typeface="Calibri Light"/>
              </a:rPr>
              <a:t>2022 Track 1 Winning Teams</a:t>
            </a:r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AADA09EF-0708-0B68-C79D-B027619B1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633" y="1126860"/>
            <a:ext cx="9256733" cy="46042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D1A603-A2FF-48AE-59C9-5FF26B0B6A1A}"/>
              </a:ext>
            </a:extLst>
          </p:cNvPr>
          <p:cNvSpPr txBox="1"/>
          <p:nvPr/>
        </p:nvSpPr>
        <p:spPr>
          <a:xfrm>
            <a:off x="2116899" y="5999347"/>
            <a:ext cx="6308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/>
            <a:r>
              <a:rPr lang="en-US" dirty="0"/>
              <a:t>Read winning applications here: </a:t>
            </a:r>
            <a:r>
              <a:rPr lang="en-US" dirty="0">
                <a:hlinkClick r:id="rId4"/>
              </a:rPr>
              <a:t>https://researchdevelopment.byu.edu/idr-winners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7078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AFF0C76-B6AD-C9BD-E9EF-CBBB99818422}"/>
              </a:ext>
            </a:extLst>
          </p:cNvPr>
          <p:cNvSpPr/>
          <p:nvPr/>
        </p:nvSpPr>
        <p:spPr>
          <a:xfrm rot="5238823">
            <a:off x="116659" y="-1144669"/>
            <a:ext cx="2616167" cy="4787273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4" y="5879591"/>
            <a:ext cx="1157105" cy="11571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19217E-0699-4D06-368B-646455B52B34}"/>
              </a:ext>
            </a:extLst>
          </p:cNvPr>
          <p:cNvSpPr>
            <a:spLocks noGrp="1"/>
          </p:cNvSpPr>
          <p:nvPr/>
        </p:nvSpPr>
        <p:spPr>
          <a:xfrm>
            <a:off x="3078924" y="0"/>
            <a:ext cx="9708976" cy="1423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cs typeface="Calibri Light"/>
              </a:rPr>
              <a:t>2022 Track 2 Winning Teams</a:t>
            </a:r>
          </a:p>
        </p:txBody>
      </p:sp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F35C7D20-B893-E443-4417-9C1ABFBB4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373" y="1124388"/>
            <a:ext cx="8181583" cy="43309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656B8F-55CF-681C-3BCD-8500ED057EBB}"/>
              </a:ext>
            </a:extLst>
          </p:cNvPr>
          <p:cNvSpPr txBox="1"/>
          <p:nvPr/>
        </p:nvSpPr>
        <p:spPr>
          <a:xfrm>
            <a:off x="2116899" y="5999347"/>
            <a:ext cx="6308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/>
            <a:r>
              <a:rPr lang="en-US" dirty="0"/>
              <a:t>Read winning applications here: </a:t>
            </a:r>
            <a:r>
              <a:rPr lang="en-US" dirty="0">
                <a:hlinkClick r:id="rId4"/>
              </a:rPr>
              <a:t>https://researchdevelopment.byu.edu/idr-winners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6802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A90A359-DCEB-9801-7FEA-EF9BC47567F7}"/>
              </a:ext>
            </a:extLst>
          </p:cNvPr>
          <p:cNvSpPr/>
          <p:nvPr/>
        </p:nvSpPr>
        <p:spPr>
          <a:xfrm>
            <a:off x="-1455749" y="2729484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A48F32B1-E700-7BE9-3795-251565BA756F}"/>
              </a:ext>
            </a:extLst>
          </p:cNvPr>
          <p:cNvSpPr/>
          <p:nvPr/>
        </p:nvSpPr>
        <p:spPr>
          <a:xfrm rot="5400000">
            <a:off x="-1131137" y="-964692"/>
            <a:ext cx="6345936" cy="4654296"/>
          </a:xfrm>
          <a:prstGeom prst="rtTriangle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96" y="5595257"/>
            <a:ext cx="1414008" cy="14140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ACEC10-6F05-FD0C-5B02-728DEAD80A51}"/>
              </a:ext>
            </a:extLst>
          </p:cNvPr>
          <p:cNvSpPr/>
          <p:nvPr/>
        </p:nvSpPr>
        <p:spPr>
          <a:xfrm>
            <a:off x="2305896" y="289217"/>
            <a:ext cx="7206918" cy="76944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dirty="0">
                <a:ea typeface="+mn-lt"/>
                <a:cs typeface="+mn-lt"/>
              </a:rPr>
              <a:t>Eligibility Requirements </a:t>
            </a:r>
            <a:endParaRPr lang="en-US" dirty="0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1155ED87-B159-7689-A8BC-0E29280E2B7C}"/>
              </a:ext>
            </a:extLst>
          </p:cNvPr>
          <p:cNvSpPr txBox="1"/>
          <p:nvPr/>
        </p:nvSpPr>
        <p:spPr>
          <a:xfrm>
            <a:off x="2039485" y="1455967"/>
            <a:ext cx="722010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800" dirty="0"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C9773C-1448-5A13-748A-DE3F20FD5049}"/>
              </a:ext>
            </a:extLst>
          </p:cNvPr>
          <p:cNvSpPr txBox="1"/>
          <p:nvPr/>
        </p:nvSpPr>
        <p:spPr>
          <a:xfrm>
            <a:off x="864583" y="1058402"/>
            <a:ext cx="10847277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Segoe UI"/>
              </a:rPr>
              <a:t>Primary and Co-Investigators must be CFS-track faculty.*</a:t>
            </a:r>
          </a:p>
          <a:p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The following university-level units are eligible to count as one department: ​</a:t>
            </a:r>
            <a:endParaRPr lang="en-US" dirty="0"/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Academic departments​</a:t>
            </a:r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CFS-track investigators in CAPS and the HBLL</a:t>
            </a:r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The Center for Collaborative Research and Statistical Consulting</a:t>
            </a:r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The MRI Research Facility</a:t>
            </a:r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The Microscopy Lab</a:t>
            </a:r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The following university-level centers with approval from the RD Director confirming that the research supports the center mission 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Wheatley Institution </a:t>
            </a:r>
            <a:endParaRPr lang="en-US" dirty="0">
              <a:cs typeface="Calibri" panose="020F0502020204030204"/>
            </a:endParaRP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Maxwell Institute </a:t>
            </a:r>
            <a:endParaRPr lang="en-US" dirty="0">
              <a:cs typeface="Calibri" panose="020F0502020204030204"/>
            </a:endParaRP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Sorenson Center For Ethical and Moral Leadership</a:t>
            </a:r>
            <a:endParaRPr lang="en-US" dirty="0">
              <a:cs typeface="Calibri" panose="020F0502020204030204"/>
            </a:endParaRPr>
          </a:p>
          <a:p>
            <a:pPr marL="742950" lvl="1" indent="-285750">
              <a:buFont typeface="Wingdings"/>
              <a:buChar char="§"/>
            </a:pPr>
            <a:r>
              <a:rPr lang="en-US" dirty="0">
                <a:cs typeface="Arial"/>
              </a:rPr>
              <a:t>Museums and college-centers may also count as eligible department if necessary to the project. Consult with the RD Director about eligibility. </a:t>
            </a: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2852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F0107D-EC18-8AB8-AB05-74FFB482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914" y="365125"/>
            <a:ext cx="10974886" cy="751453"/>
          </a:xfrm>
        </p:spPr>
        <p:txBody>
          <a:bodyPr/>
          <a:lstStyle/>
          <a:p>
            <a:r>
              <a:rPr lang="en-US" dirty="0">
                <a:cs typeface="Calibri Light"/>
              </a:rPr>
              <a:t>2023 Deadlines 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2F010-8B51-E627-D8A9-6D4870DBA087}"/>
              </a:ext>
            </a:extLst>
          </p:cNvPr>
          <p:cNvSpPr/>
          <p:nvPr/>
        </p:nvSpPr>
        <p:spPr>
          <a:xfrm>
            <a:off x="-208788" y="6085720"/>
            <a:ext cx="12609576" cy="105156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ext, logo&#10;&#10;Description automatically generated">
            <a:extLst>
              <a:ext uri="{FF2B5EF4-FFF2-40B4-BE49-F238E27FC236}">
                <a16:creationId xmlns:a16="http://schemas.microsoft.com/office/drawing/2014/main" id="{F0E2D7E8-A886-C636-70C2-13E1D23BE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95" y="5911984"/>
            <a:ext cx="1157105" cy="115710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DC7DF-7927-6C77-1FF7-2C8B42C5D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858" y="1053186"/>
            <a:ext cx="8394123" cy="468904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Key Dates</a:t>
            </a:r>
            <a:endParaRPr lang="en-US" dirty="0"/>
          </a:p>
          <a:p>
            <a:pPr marL="457200" indent="-457200"/>
            <a:r>
              <a:rPr lang="en-US" dirty="0">
                <a:cs typeface="Calibri" panose="020F0502020204030204"/>
              </a:rPr>
              <a:t>Letter of Intent due </a:t>
            </a:r>
            <a:r>
              <a:rPr lang="en-US" b="1" dirty="0">
                <a:cs typeface="Calibri" panose="020F0502020204030204"/>
              </a:rPr>
              <a:t>January 17, 2023</a:t>
            </a:r>
            <a:r>
              <a:rPr lang="en-US" dirty="0">
                <a:cs typeface="Calibri" panose="020F0502020204030204"/>
              </a:rPr>
              <a:t> by 11:59 p.m. Submitted via Qualtrics form found on the Research Development Office website.</a:t>
            </a:r>
          </a:p>
          <a:p>
            <a:pPr marL="457200" indent="-457200"/>
            <a:endParaRPr lang="en-US" dirty="0">
              <a:cs typeface="Calibri" panose="020F0502020204030204"/>
            </a:endParaRPr>
          </a:p>
          <a:p>
            <a:pPr marL="457200" indent="-457200"/>
            <a:r>
              <a:rPr lang="en-US" dirty="0">
                <a:cs typeface="Calibri" panose="020F0502020204030204"/>
              </a:rPr>
              <a:t>Proposal is due on </a:t>
            </a:r>
            <a:r>
              <a:rPr lang="en-US" b="1" dirty="0">
                <a:cs typeface="Calibri" panose="020F0502020204030204"/>
              </a:rPr>
              <a:t>February 21, 2023</a:t>
            </a:r>
            <a:r>
              <a:rPr lang="en-US" dirty="0">
                <a:cs typeface="Calibri" panose="020F0502020204030204"/>
              </a:rPr>
              <a:t> by 11:59 p.m. PDF of the application is submitted via email to </a:t>
            </a:r>
            <a:r>
              <a:rPr lang="en-US" dirty="0">
                <a:cs typeface="Calibri" panose="020F0502020204030204"/>
                <a:hlinkClick r:id="rId3"/>
              </a:rPr>
              <a:t>rdadmin@byu.edu</a:t>
            </a:r>
            <a:r>
              <a:rPr lang="en-US" dirty="0">
                <a:cs typeface="Calibri" panose="020F0502020204030204"/>
              </a:rPr>
              <a:t>. 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Awards will be announced before the end of Winter semester. Funding will be available during Spring term.</a:t>
            </a:r>
          </a:p>
        </p:txBody>
      </p:sp>
      <p:pic>
        <p:nvPicPr>
          <p:cNvPr id="3" name="Picture 4" descr="Calendar&#10;&#10;Description automatically generated">
            <a:extLst>
              <a:ext uri="{FF2B5EF4-FFF2-40B4-BE49-F238E27FC236}">
                <a16:creationId xmlns:a16="http://schemas.microsoft.com/office/drawing/2014/main" id="{7631EACF-EF84-9B97-4A07-C60E1ACE7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465127" y="313459"/>
            <a:ext cx="3730336" cy="280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30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864"/>
      </a:accent1>
      <a:accent2>
        <a:srgbClr val="2F5496"/>
      </a:accent2>
      <a:accent3>
        <a:srgbClr val="8EAADB"/>
      </a:accent3>
      <a:accent4>
        <a:srgbClr val="D9E2F3"/>
      </a:accent4>
      <a:accent5>
        <a:srgbClr val="BFBFBF"/>
      </a:accent5>
      <a:accent6>
        <a:srgbClr val="D8D8D8"/>
      </a:accent6>
      <a:hlink>
        <a:srgbClr val="5B9BD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1258</Words>
  <Application>Microsoft Macintosh PowerPoint</Application>
  <PresentationFormat>Widescreen</PresentationFormat>
  <Paragraphs>147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Arial,Sans-Serif</vt:lpstr>
      <vt:lpstr>Arial</vt:lpstr>
      <vt:lpstr>Calibri</vt:lpstr>
      <vt:lpstr>Calibri Light</vt:lpstr>
      <vt:lpstr>Corbel</vt:lpstr>
      <vt:lpstr>Courier New,monospace</vt:lpstr>
      <vt:lpstr>Wingdings</vt:lpstr>
      <vt:lpstr>Office Theme</vt:lpstr>
      <vt:lpstr>PowerPoint Presentation</vt:lpstr>
      <vt:lpstr>PowerPoint Presentation</vt:lpstr>
      <vt:lpstr>PowerPoint Presentation</vt:lpstr>
      <vt:lpstr>Aims of the Interdisciplinary Research Origination Awards</vt:lpstr>
      <vt:lpstr>Overview</vt:lpstr>
      <vt:lpstr>PowerPoint Presentation</vt:lpstr>
      <vt:lpstr>PowerPoint Presentation</vt:lpstr>
      <vt:lpstr>PowerPoint Presentation</vt:lpstr>
      <vt:lpstr>2023 Deadlines </vt:lpstr>
      <vt:lpstr>Proposal Components</vt:lpstr>
      <vt:lpstr>PowerPoint Presentation</vt:lpstr>
      <vt:lpstr>PowerPoint Presentation</vt:lpstr>
      <vt:lpstr>Tips for Success</vt:lpstr>
      <vt:lpstr>Things to Avoid</vt:lpstr>
      <vt:lpstr>Review Criteria</vt:lpstr>
      <vt:lpstr>PowerPoint Presentation</vt:lpstr>
      <vt:lpstr>FAQs </vt:lpstr>
      <vt:lpstr>Help from the Research Development Office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 McEuen</dc:creator>
  <cp:lastModifiedBy>Kristen Kellems</cp:lastModifiedBy>
  <cp:revision>468</cp:revision>
  <dcterms:created xsi:type="dcterms:W3CDTF">2022-06-30T21:41:01Z</dcterms:created>
  <dcterms:modified xsi:type="dcterms:W3CDTF">2022-12-01T20:09:40Z</dcterms:modified>
</cp:coreProperties>
</file>