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8" r:id="rId4"/>
    <p:sldMasterId id="2147483991" r:id="rId5"/>
    <p:sldMasterId id="2147484029" r:id="rId6"/>
    <p:sldMasterId id="2147484015" r:id="rId7"/>
  </p:sldMasterIdLst>
  <p:notesMasterIdLst>
    <p:notesMasterId r:id="rId61"/>
  </p:notesMasterIdLst>
  <p:handoutMasterIdLst>
    <p:handoutMasterId r:id="rId62"/>
  </p:handoutMasterIdLst>
  <p:sldIdLst>
    <p:sldId id="612" r:id="rId8"/>
    <p:sldId id="745" r:id="rId9"/>
    <p:sldId id="613" r:id="rId10"/>
    <p:sldId id="535" r:id="rId11"/>
    <p:sldId id="738" r:id="rId12"/>
    <p:sldId id="737" r:id="rId13"/>
    <p:sldId id="736" r:id="rId14"/>
    <p:sldId id="735" r:id="rId15"/>
    <p:sldId id="734" r:id="rId16"/>
    <p:sldId id="733" r:id="rId17"/>
    <p:sldId id="732" r:id="rId18"/>
    <p:sldId id="731" r:id="rId19"/>
    <p:sldId id="729" r:id="rId20"/>
    <p:sldId id="728" r:id="rId21"/>
    <p:sldId id="727" r:id="rId22"/>
    <p:sldId id="726" r:id="rId23"/>
    <p:sldId id="725" r:id="rId24"/>
    <p:sldId id="724" r:id="rId25"/>
    <p:sldId id="723" r:id="rId26"/>
    <p:sldId id="722" r:id="rId27"/>
    <p:sldId id="721" r:id="rId28"/>
    <p:sldId id="717" r:id="rId29"/>
    <p:sldId id="742" r:id="rId30"/>
    <p:sldId id="741" r:id="rId31"/>
    <p:sldId id="740" r:id="rId32"/>
    <p:sldId id="739" r:id="rId33"/>
    <p:sldId id="701" r:id="rId34"/>
    <p:sldId id="539" r:id="rId35"/>
    <p:sldId id="541" r:id="rId36"/>
    <p:sldId id="543" r:id="rId37"/>
    <p:sldId id="611" r:id="rId38"/>
    <p:sldId id="544" r:id="rId39"/>
    <p:sldId id="501" r:id="rId40"/>
    <p:sldId id="603" r:id="rId41"/>
    <p:sldId id="710" r:id="rId42"/>
    <p:sldId id="667" r:id="rId43"/>
    <p:sldId id="693" r:id="rId44"/>
    <p:sldId id="744" r:id="rId45"/>
    <p:sldId id="692" r:id="rId46"/>
    <p:sldId id="604" r:id="rId47"/>
    <p:sldId id="605" r:id="rId48"/>
    <p:sldId id="405" r:id="rId49"/>
    <p:sldId id="743" r:id="rId50"/>
    <p:sldId id="256" r:id="rId51"/>
    <p:sldId id="711" r:id="rId52"/>
    <p:sldId id="580" r:id="rId53"/>
    <p:sldId id="581" r:id="rId54"/>
    <p:sldId id="706" r:id="rId55"/>
    <p:sldId id="705" r:id="rId56"/>
    <p:sldId id="713" r:id="rId57"/>
    <p:sldId id="712" r:id="rId58"/>
    <p:sldId id="582" r:id="rId59"/>
    <p:sldId id="707" r:id="rId60"/>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672" userDrawn="1">
          <p15:clr>
            <a:srgbClr val="A4A3A4"/>
          </p15:clr>
        </p15:guide>
        <p15:guide id="3" orient="horz" pos="1632" userDrawn="1">
          <p15:clr>
            <a:srgbClr val="A4A3A4"/>
          </p15:clr>
        </p15:guide>
        <p15:guide id="6" orient="horz" pos="1968" userDrawn="1">
          <p15:clr>
            <a:srgbClr val="A4A3A4"/>
          </p15:clr>
        </p15:guide>
        <p15:guide id="9" orient="horz" pos="744" userDrawn="1">
          <p15:clr>
            <a:srgbClr val="A4A3A4"/>
          </p15:clr>
        </p15:guide>
        <p15:guide id="10" orient="horz" pos="672" userDrawn="1">
          <p15:clr>
            <a:srgbClr val="A4A3A4"/>
          </p15:clr>
        </p15:guide>
        <p15:guide id="11" pos="816" userDrawn="1">
          <p15:clr>
            <a:srgbClr val="A4A3A4"/>
          </p15:clr>
        </p15:guide>
        <p15:guide id="12" orient="horz" pos="396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Biernik, Maria" initials="BM [4]" lastIdx="1" clrIdx="6"/>
  <p:cmAuthor id="1" name="Sack, Daniel" initials="SD" lastIdx="1" clrIdx="7"/>
  <p:cmAuthor id="8" name="Silver, Mark" initials="SM" lastIdx="1" clrIdx="8">
    <p:extLst>
      <p:ext uri="{19B8F6BF-5375-455C-9EA6-DF929625EA0E}">
        <p15:presenceInfo xmlns:p15="http://schemas.microsoft.com/office/powerpoint/2012/main" userId="S-1-5-21-193294096-2108181812-621696214-14113" providerId="AD"/>
      </p:ext>
    </p:extLst>
  </p:cmAuthor>
  <p:cmAuthor id="2" name="Macklem, Mary" initials="MM" lastIdx="1" clrIdx="1"/>
  <p:cmAuthor id="3" name="Hurtt, Deborah" initials="HD" lastIdx="3" clrIdx="2"/>
  <p:cmAuthor id="4" name="Biernik, Maria" initials="BM" lastIdx="1" clrIdx="3"/>
  <p:cmAuthor id="5" name="Biernik, Maria" initials="BM [2]" lastIdx="1" clrIdx="4"/>
  <p:cmAuthor id="6" name="Biernik, Maria" initials="BM [3]"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CC3300"/>
    <a:srgbClr val="E6E6E6"/>
    <a:srgbClr val="008080"/>
    <a:srgbClr val="A1C450"/>
    <a:srgbClr val="90B715"/>
    <a:srgbClr val="C7EB53"/>
    <a:srgbClr val="A3CA6A"/>
    <a:srgbClr val="99C217"/>
    <a:srgbClr val="91B715"/>
    <a:srgbClr val="94BD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2AF61C-1C79-64AD-B77A-7518CA19EE8C}" v="198" dt="2021-02-22T13:57:43.057"/>
    <p1510:client id="{BED6AD9F-E051-B000-D293-A2EC3A580CCF}" v="304" dt="2021-02-22T20:01:36.520"/>
    <p1510:client id="{CC19C0EC-6855-E6A5-B966-2A7554921287}" v="872" dt="2022-01-20T20:40:27.858"/>
    <p1510:client id="{D2FDD288-741F-02DB-FDEA-B1D5B29B0640}" v="287" dt="2022-01-21T02:06:07.218"/>
    <p1510:client id="{D99FD6CA-9E57-4766-614D-C7C258F2CF29}" v="33" dt="2022-01-21T16:24:04.059"/>
    <p1510:client id="{F10D29F5-9340-3DF1-9B71-C3ACE1B44FED}" v="46" dt="2022-01-21T03:06:11.2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678" y="72"/>
      </p:cViewPr>
      <p:guideLst>
        <p:guide pos="3672"/>
        <p:guide orient="horz" pos="1632"/>
        <p:guide orient="horz" pos="1968"/>
        <p:guide orient="horz" pos="744"/>
        <p:guide orient="horz" pos="672"/>
        <p:guide pos="816"/>
        <p:guide orient="horz" pos="396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openxmlformats.org/officeDocument/2006/relationships/commentAuthors" Target="commentAuthors.xml"/><Relationship Id="rId68"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61"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presProps" Target="presProp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tableStyles" Target="tableStyles.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2F1AAA-5C81-4E4C-9DC6-2742873BAD37}" type="doc">
      <dgm:prSet loTypeId="urn:microsoft.com/office/officeart/2005/8/layout/process1" loCatId="process" qsTypeId="urn:microsoft.com/office/officeart/2005/8/quickstyle/simple1" qsCatId="simple" csTypeId="urn:microsoft.com/office/officeart/2005/8/colors/accent1_2" csCatId="accent1" phldr="1"/>
      <dgm:spPr/>
    </dgm:pt>
    <dgm:pt modelId="{43E7425F-CE76-49BD-A96C-F725B13CE903}">
      <dgm:prSet phldrT="[Text]"/>
      <dgm:spPr/>
      <dgm:t>
        <a:bodyPr/>
        <a:lstStyle/>
        <a:p>
          <a:pPr>
            <a:lnSpc>
              <a:spcPct val="90000"/>
            </a:lnSpc>
            <a:spcAft>
              <a:spcPct val="35000"/>
            </a:spcAft>
          </a:pPr>
          <a:r>
            <a:rPr lang="en-US" u="sng" dirty="0"/>
            <a:t>Tier 1</a:t>
          </a:r>
        </a:p>
        <a:p>
          <a:pPr>
            <a:lnSpc>
              <a:spcPct val="100000"/>
            </a:lnSpc>
            <a:spcAft>
              <a:spcPts val="0"/>
            </a:spcAft>
          </a:pPr>
          <a:r>
            <a:rPr lang="en-US" dirty="0"/>
            <a:t>About </a:t>
          </a:r>
          <a:r>
            <a:rPr lang="en-US" dirty="0">
              <a:latin typeface="Calibri Light" panose="020F0302020204030204"/>
            </a:rPr>
            <a:t>36</a:t>
          </a:r>
          <a:endParaRPr lang="en-US" dirty="0"/>
        </a:p>
        <a:p>
          <a:pPr>
            <a:lnSpc>
              <a:spcPct val="90000"/>
            </a:lnSpc>
            <a:spcAft>
              <a:spcPct val="35000"/>
            </a:spcAft>
          </a:pPr>
          <a:r>
            <a:rPr lang="en-US" dirty="0"/>
            <a:t>3-person non-convening panels</a:t>
          </a:r>
        </a:p>
      </dgm:t>
    </dgm:pt>
    <dgm:pt modelId="{7CFEF280-8E97-41A3-BD09-D2BBFE797954}" type="parTrans" cxnId="{F197CCEB-4FA5-4CEE-BD25-4E1AA8E4693A}">
      <dgm:prSet/>
      <dgm:spPr/>
      <dgm:t>
        <a:bodyPr/>
        <a:lstStyle/>
        <a:p>
          <a:endParaRPr lang="en-US"/>
        </a:p>
      </dgm:t>
    </dgm:pt>
    <dgm:pt modelId="{653F12FB-60D7-4165-AC2D-8A6E5DC531EE}" type="sibTrans" cxnId="{F197CCEB-4FA5-4CEE-BD25-4E1AA8E4693A}">
      <dgm:prSet/>
      <dgm:spPr>
        <a:solidFill>
          <a:schemeClr val="accent1"/>
        </a:solidFill>
      </dgm:spPr>
      <dgm:t>
        <a:bodyPr/>
        <a:lstStyle/>
        <a:p>
          <a:r>
            <a:rPr lang="en-US">
              <a:solidFill>
                <a:srgbClr val="FFC000"/>
              </a:solidFill>
            </a:rPr>
            <a:t>Top 33% of applications advance</a:t>
          </a:r>
        </a:p>
      </dgm:t>
    </dgm:pt>
    <dgm:pt modelId="{DE7DBD9B-C7C4-4227-B119-9F2C64CAE8AE}">
      <dgm:prSet phldrT="[Text]"/>
      <dgm:spPr/>
      <dgm:t>
        <a:bodyPr/>
        <a:lstStyle/>
        <a:p>
          <a:pPr>
            <a:lnSpc>
              <a:spcPct val="90000"/>
            </a:lnSpc>
            <a:spcAft>
              <a:spcPct val="35000"/>
            </a:spcAft>
          </a:pPr>
          <a:r>
            <a:rPr lang="en-US" u="sng" dirty="0"/>
            <a:t>Tier 2</a:t>
          </a:r>
        </a:p>
        <a:p>
          <a:pPr rtl="0">
            <a:lnSpc>
              <a:spcPct val="100000"/>
            </a:lnSpc>
            <a:spcAft>
              <a:spcPts val="0"/>
            </a:spcAft>
          </a:pPr>
          <a:r>
            <a:rPr lang="en-US" dirty="0"/>
            <a:t>About </a:t>
          </a:r>
          <a:r>
            <a:rPr lang="en-US" dirty="0">
              <a:latin typeface="Calibri Light" panose="020F0302020204030204"/>
            </a:rPr>
            <a:t>12</a:t>
          </a:r>
          <a:endParaRPr lang="en-US" dirty="0"/>
        </a:p>
        <a:p>
          <a:pPr>
            <a:lnSpc>
              <a:spcPct val="90000"/>
            </a:lnSpc>
            <a:spcAft>
              <a:spcPct val="35000"/>
            </a:spcAft>
          </a:pPr>
          <a:r>
            <a:rPr lang="en-US" dirty="0"/>
            <a:t>4-person convening panels</a:t>
          </a:r>
        </a:p>
      </dgm:t>
    </dgm:pt>
    <dgm:pt modelId="{E7FA8A19-C0CD-4B07-9E20-D5E3F2BEEDB7}" type="parTrans" cxnId="{037D7884-26E5-492E-B9F3-9267DED96655}">
      <dgm:prSet/>
      <dgm:spPr/>
      <dgm:t>
        <a:bodyPr/>
        <a:lstStyle/>
        <a:p>
          <a:endParaRPr lang="en-US"/>
        </a:p>
      </dgm:t>
    </dgm:pt>
    <dgm:pt modelId="{863C9EE9-FA9E-4408-8D88-7492F4DEEF0C}" type="sibTrans" cxnId="{037D7884-26E5-492E-B9F3-9267DED96655}">
      <dgm:prSet/>
      <dgm:spPr/>
      <dgm:t>
        <a:bodyPr/>
        <a:lstStyle/>
        <a:p>
          <a:endParaRPr lang="en-US"/>
        </a:p>
      </dgm:t>
    </dgm:pt>
    <dgm:pt modelId="{86938847-AAF3-4EE1-A0B1-DB752C340DD3}" type="pres">
      <dgm:prSet presAssocID="{592F1AAA-5C81-4E4C-9DC6-2742873BAD37}" presName="Name0" presStyleCnt="0">
        <dgm:presLayoutVars>
          <dgm:dir/>
          <dgm:resizeHandles val="exact"/>
        </dgm:presLayoutVars>
      </dgm:prSet>
      <dgm:spPr/>
    </dgm:pt>
    <dgm:pt modelId="{1A5FC4CB-E011-43A7-B81D-11CB66D48929}" type="pres">
      <dgm:prSet presAssocID="{43E7425F-CE76-49BD-A96C-F725B13CE903}" presName="node" presStyleLbl="node1" presStyleIdx="0" presStyleCnt="2" custScaleX="63135">
        <dgm:presLayoutVars>
          <dgm:bulletEnabled val="1"/>
        </dgm:presLayoutVars>
      </dgm:prSet>
      <dgm:spPr/>
    </dgm:pt>
    <dgm:pt modelId="{E3F9AF0B-968C-4356-BB81-0AD2BFDF764A}" type="pres">
      <dgm:prSet presAssocID="{653F12FB-60D7-4165-AC2D-8A6E5DC531EE}" presName="sibTrans" presStyleLbl="sibTrans2D1" presStyleIdx="0" presStyleCnt="1" custScaleX="135997" custScaleY="195546"/>
      <dgm:spPr/>
    </dgm:pt>
    <dgm:pt modelId="{98C6E6DC-FCDE-4AC6-9260-F47FD6181374}" type="pres">
      <dgm:prSet presAssocID="{653F12FB-60D7-4165-AC2D-8A6E5DC531EE}" presName="connectorText" presStyleLbl="sibTrans2D1" presStyleIdx="0" presStyleCnt="1"/>
      <dgm:spPr/>
    </dgm:pt>
    <dgm:pt modelId="{83B92FDC-E0EB-41FB-98B3-4C526343DFB8}" type="pres">
      <dgm:prSet presAssocID="{DE7DBD9B-C7C4-4227-B119-9F2C64CAE8AE}" presName="node" presStyleLbl="node1" presStyleIdx="1" presStyleCnt="2" custScaleX="66541">
        <dgm:presLayoutVars>
          <dgm:bulletEnabled val="1"/>
        </dgm:presLayoutVars>
      </dgm:prSet>
      <dgm:spPr/>
    </dgm:pt>
  </dgm:ptLst>
  <dgm:cxnLst>
    <dgm:cxn modelId="{C9BC0626-CE19-41FD-8264-0CE0883E550F}" type="presOf" srcId="{DE7DBD9B-C7C4-4227-B119-9F2C64CAE8AE}" destId="{83B92FDC-E0EB-41FB-98B3-4C526343DFB8}" srcOrd="0" destOrd="0" presId="urn:microsoft.com/office/officeart/2005/8/layout/process1"/>
    <dgm:cxn modelId="{2506B544-DDDD-4429-8F0A-0D81D88B2D71}" type="presOf" srcId="{592F1AAA-5C81-4E4C-9DC6-2742873BAD37}" destId="{86938847-AAF3-4EE1-A0B1-DB752C340DD3}" srcOrd="0" destOrd="0" presId="urn:microsoft.com/office/officeart/2005/8/layout/process1"/>
    <dgm:cxn modelId="{B44C7169-A6AA-4209-97C2-0421B013736A}" type="presOf" srcId="{653F12FB-60D7-4165-AC2D-8A6E5DC531EE}" destId="{E3F9AF0B-968C-4356-BB81-0AD2BFDF764A}" srcOrd="0" destOrd="0" presId="urn:microsoft.com/office/officeart/2005/8/layout/process1"/>
    <dgm:cxn modelId="{037D7884-26E5-492E-B9F3-9267DED96655}" srcId="{592F1AAA-5C81-4E4C-9DC6-2742873BAD37}" destId="{DE7DBD9B-C7C4-4227-B119-9F2C64CAE8AE}" srcOrd="1" destOrd="0" parTransId="{E7FA8A19-C0CD-4B07-9E20-D5E3F2BEEDB7}" sibTransId="{863C9EE9-FA9E-4408-8D88-7492F4DEEF0C}"/>
    <dgm:cxn modelId="{761849B2-FA2F-450B-A07E-045436EDC52C}" type="presOf" srcId="{653F12FB-60D7-4165-AC2D-8A6E5DC531EE}" destId="{98C6E6DC-FCDE-4AC6-9260-F47FD6181374}" srcOrd="1" destOrd="0" presId="urn:microsoft.com/office/officeart/2005/8/layout/process1"/>
    <dgm:cxn modelId="{1BF2DDBE-945A-4C74-BDBD-DB148183B2E4}" type="presOf" srcId="{43E7425F-CE76-49BD-A96C-F725B13CE903}" destId="{1A5FC4CB-E011-43A7-B81D-11CB66D48929}" srcOrd="0" destOrd="0" presId="urn:microsoft.com/office/officeart/2005/8/layout/process1"/>
    <dgm:cxn modelId="{F197CCEB-4FA5-4CEE-BD25-4E1AA8E4693A}" srcId="{592F1AAA-5C81-4E4C-9DC6-2742873BAD37}" destId="{43E7425F-CE76-49BD-A96C-F725B13CE903}" srcOrd="0" destOrd="0" parTransId="{7CFEF280-8E97-41A3-BD09-D2BBFE797954}" sibTransId="{653F12FB-60D7-4165-AC2D-8A6E5DC531EE}"/>
    <dgm:cxn modelId="{90782783-FC9F-46DB-B935-30A90826FA2C}" type="presParOf" srcId="{86938847-AAF3-4EE1-A0B1-DB752C340DD3}" destId="{1A5FC4CB-E011-43A7-B81D-11CB66D48929}" srcOrd="0" destOrd="0" presId="urn:microsoft.com/office/officeart/2005/8/layout/process1"/>
    <dgm:cxn modelId="{B15E9012-6B51-4FFE-B69B-542062A8DAAB}" type="presParOf" srcId="{86938847-AAF3-4EE1-A0B1-DB752C340DD3}" destId="{E3F9AF0B-968C-4356-BB81-0AD2BFDF764A}" srcOrd="1" destOrd="0" presId="urn:microsoft.com/office/officeart/2005/8/layout/process1"/>
    <dgm:cxn modelId="{DE77C678-BDA8-4F53-AC45-DA2850B49BB2}" type="presParOf" srcId="{E3F9AF0B-968C-4356-BB81-0AD2BFDF764A}" destId="{98C6E6DC-FCDE-4AC6-9260-F47FD6181374}" srcOrd="0" destOrd="0" presId="urn:microsoft.com/office/officeart/2005/8/layout/process1"/>
    <dgm:cxn modelId="{32547236-06BD-427A-9264-1BBFB10C1EA9}" type="presParOf" srcId="{86938847-AAF3-4EE1-A0B1-DB752C340DD3}" destId="{83B92FDC-E0EB-41FB-98B3-4C526343DFB8}"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2F1AAA-5C81-4E4C-9DC6-2742873BAD37}" type="doc">
      <dgm:prSet loTypeId="urn:microsoft.com/office/officeart/2005/8/layout/process1" loCatId="process" qsTypeId="urn:microsoft.com/office/officeart/2005/8/quickstyle/simple1" qsCatId="simple" csTypeId="urn:microsoft.com/office/officeart/2005/8/colors/accent1_2" csCatId="accent1" phldr="1"/>
      <dgm:spPr/>
    </dgm:pt>
    <dgm:pt modelId="{43E7425F-CE76-49BD-A96C-F725B13CE903}">
      <dgm:prSet phldrT="[Text]"/>
      <dgm:spPr/>
      <dgm:t>
        <a:bodyPr/>
        <a:lstStyle/>
        <a:p>
          <a:pPr algn="ctr">
            <a:lnSpc>
              <a:spcPct val="90000"/>
            </a:lnSpc>
            <a:spcAft>
              <a:spcPct val="35000"/>
            </a:spcAft>
          </a:pPr>
          <a:r>
            <a:rPr lang="en-US" u="sng"/>
            <a:t>Tier 1 Panel: “Asian Studies”</a:t>
          </a:r>
        </a:p>
        <a:p>
          <a:pPr algn="l">
            <a:lnSpc>
              <a:spcPct val="90000"/>
            </a:lnSpc>
            <a:spcAft>
              <a:spcPct val="35000"/>
            </a:spcAft>
          </a:pPr>
          <a:r>
            <a:rPr lang="en-US" u="none">
              <a:solidFill>
                <a:srgbClr val="002060"/>
              </a:solidFill>
            </a:rPr>
            <a:t>An historian of China</a:t>
          </a:r>
        </a:p>
        <a:p>
          <a:pPr algn="l">
            <a:lnSpc>
              <a:spcPct val="90000"/>
            </a:lnSpc>
            <a:spcAft>
              <a:spcPct val="35000"/>
            </a:spcAft>
          </a:pPr>
          <a:endParaRPr lang="en-US" u="none">
            <a:solidFill>
              <a:srgbClr val="002060"/>
            </a:solidFill>
          </a:endParaRPr>
        </a:p>
        <a:p>
          <a:pPr algn="l">
            <a:lnSpc>
              <a:spcPct val="90000"/>
            </a:lnSpc>
            <a:spcAft>
              <a:spcPct val="35000"/>
            </a:spcAft>
          </a:pPr>
          <a:r>
            <a:rPr lang="en-US" u="none">
              <a:solidFill>
                <a:srgbClr val="002060"/>
              </a:solidFill>
            </a:rPr>
            <a:t>A literature scholar focused on Japan and Korea</a:t>
          </a:r>
        </a:p>
        <a:p>
          <a:pPr algn="l">
            <a:lnSpc>
              <a:spcPct val="90000"/>
            </a:lnSpc>
            <a:spcAft>
              <a:spcPct val="35000"/>
            </a:spcAft>
          </a:pPr>
          <a:endParaRPr lang="en-US" u="none">
            <a:solidFill>
              <a:srgbClr val="002060"/>
            </a:solidFill>
          </a:endParaRPr>
        </a:p>
        <a:p>
          <a:pPr algn="l">
            <a:lnSpc>
              <a:spcPct val="90000"/>
            </a:lnSpc>
            <a:spcAft>
              <a:spcPct val="35000"/>
            </a:spcAft>
          </a:pPr>
          <a:r>
            <a:rPr lang="en-US" u="none">
              <a:solidFill>
                <a:srgbClr val="002060"/>
              </a:solidFill>
            </a:rPr>
            <a:t>A religion scholar focused on South or Southeast Asia</a:t>
          </a:r>
        </a:p>
        <a:p>
          <a:pPr algn="ctr">
            <a:lnSpc>
              <a:spcPct val="90000"/>
            </a:lnSpc>
            <a:spcAft>
              <a:spcPct val="35000"/>
            </a:spcAft>
          </a:pPr>
          <a:endParaRPr lang="en-US" u="none"/>
        </a:p>
      </dgm:t>
    </dgm:pt>
    <dgm:pt modelId="{7CFEF280-8E97-41A3-BD09-D2BBFE797954}" type="parTrans" cxnId="{F197CCEB-4FA5-4CEE-BD25-4E1AA8E4693A}">
      <dgm:prSet/>
      <dgm:spPr/>
      <dgm:t>
        <a:bodyPr/>
        <a:lstStyle/>
        <a:p>
          <a:endParaRPr lang="en-US"/>
        </a:p>
      </dgm:t>
    </dgm:pt>
    <dgm:pt modelId="{653F12FB-60D7-4165-AC2D-8A6E5DC531EE}" type="sibTrans" cxnId="{F197CCEB-4FA5-4CEE-BD25-4E1AA8E4693A}">
      <dgm:prSet/>
      <dgm:spPr>
        <a:solidFill>
          <a:schemeClr val="accent1"/>
        </a:solidFill>
      </dgm:spPr>
      <dgm:t>
        <a:bodyPr/>
        <a:lstStyle/>
        <a:p>
          <a:endParaRPr lang="en-US">
            <a:solidFill>
              <a:srgbClr val="FFC000"/>
            </a:solidFill>
          </a:endParaRPr>
        </a:p>
      </dgm:t>
    </dgm:pt>
    <dgm:pt modelId="{DE7DBD9B-C7C4-4227-B119-9F2C64CAE8AE}">
      <dgm:prSet phldrT="[Text]"/>
      <dgm:spPr/>
      <dgm:t>
        <a:bodyPr/>
        <a:lstStyle/>
        <a:p>
          <a:pPr algn="ctr">
            <a:lnSpc>
              <a:spcPct val="90000"/>
            </a:lnSpc>
            <a:spcAft>
              <a:spcPct val="35000"/>
            </a:spcAft>
          </a:pPr>
          <a:r>
            <a:rPr lang="en-US" u="sng"/>
            <a:t>Tier 2 Panel: “African, Middle Eastern, and Asian Studies”</a:t>
          </a:r>
        </a:p>
        <a:p>
          <a:pPr algn="l">
            <a:lnSpc>
              <a:spcPct val="100000"/>
            </a:lnSpc>
            <a:spcAft>
              <a:spcPts val="0"/>
            </a:spcAft>
          </a:pPr>
          <a:r>
            <a:rPr lang="en-US">
              <a:solidFill>
                <a:srgbClr val="002060"/>
              </a:solidFill>
            </a:rPr>
            <a:t>An historian of Africa</a:t>
          </a:r>
        </a:p>
        <a:p>
          <a:pPr algn="l">
            <a:lnSpc>
              <a:spcPct val="100000"/>
            </a:lnSpc>
            <a:spcAft>
              <a:spcPts val="0"/>
            </a:spcAft>
          </a:pPr>
          <a:endParaRPr lang="en-US">
            <a:solidFill>
              <a:srgbClr val="002060"/>
            </a:solidFill>
          </a:endParaRPr>
        </a:p>
        <a:p>
          <a:pPr algn="l">
            <a:lnSpc>
              <a:spcPct val="100000"/>
            </a:lnSpc>
            <a:spcAft>
              <a:spcPts val="0"/>
            </a:spcAft>
          </a:pPr>
          <a:r>
            <a:rPr lang="en-US">
              <a:solidFill>
                <a:srgbClr val="002060"/>
              </a:solidFill>
            </a:rPr>
            <a:t>A specialist in film and media studies of the Middle East</a:t>
          </a:r>
        </a:p>
        <a:p>
          <a:pPr algn="l">
            <a:lnSpc>
              <a:spcPct val="100000"/>
            </a:lnSpc>
            <a:spcAft>
              <a:spcPts val="0"/>
            </a:spcAft>
          </a:pPr>
          <a:endParaRPr lang="en-US">
            <a:solidFill>
              <a:srgbClr val="002060"/>
            </a:solidFill>
          </a:endParaRPr>
        </a:p>
        <a:p>
          <a:pPr algn="l">
            <a:lnSpc>
              <a:spcPct val="100000"/>
            </a:lnSpc>
            <a:spcAft>
              <a:spcPts val="0"/>
            </a:spcAft>
          </a:pPr>
          <a:r>
            <a:rPr lang="en-US">
              <a:solidFill>
                <a:srgbClr val="002060"/>
              </a:solidFill>
            </a:rPr>
            <a:t>An historian of East Asia</a:t>
          </a:r>
        </a:p>
        <a:p>
          <a:pPr algn="l">
            <a:lnSpc>
              <a:spcPct val="100000"/>
            </a:lnSpc>
            <a:spcAft>
              <a:spcPts val="0"/>
            </a:spcAft>
          </a:pPr>
          <a:endParaRPr lang="en-US">
            <a:solidFill>
              <a:srgbClr val="002060"/>
            </a:solidFill>
          </a:endParaRPr>
        </a:p>
        <a:p>
          <a:pPr algn="l">
            <a:lnSpc>
              <a:spcPct val="100000"/>
            </a:lnSpc>
            <a:spcAft>
              <a:spcPts val="0"/>
            </a:spcAft>
          </a:pPr>
          <a:r>
            <a:rPr lang="en-US">
              <a:solidFill>
                <a:srgbClr val="002060"/>
              </a:solidFill>
            </a:rPr>
            <a:t>A specialist in literature of India</a:t>
          </a:r>
        </a:p>
      </dgm:t>
    </dgm:pt>
    <dgm:pt modelId="{E7FA8A19-C0CD-4B07-9E20-D5E3F2BEEDB7}" type="parTrans" cxnId="{037D7884-26E5-492E-B9F3-9267DED96655}">
      <dgm:prSet/>
      <dgm:spPr/>
      <dgm:t>
        <a:bodyPr/>
        <a:lstStyle/>
        <a:p>
          <a:endParaRPr lang="en-US"/>
        </a:p>
      </dgm:t>
    </dgm:pt>
    <dgm:pt modelId="{863C9EE9-FA9E-4408-8D88-7492F4DEEF0C}" type="sibTrans" cxnId="{037D7884-26E5-492E-B9F3-9267DED96655}">
      <dgm:prSet/>
      <dgm:spPr/>
      <dgm:t>
        <a:bodyPr/>
        <a:lstStyle/>
        <a:p>
          <a:endParaRPr lang="en-US"/>
        </a:p>
      </dgm:t>
    </dgm:pt>
    <dgm:pt modelId="{86938847-AAF3-4EE1-A0B1-DB752C340DD3}" type="pres">
      <dgm:prSet presAssocID="{592F1AAA-5C81-4E4C-9DC6-2742873BAD37}" presName="Name0" presStyleCnt="0">
        <dgm:presLayoutVars>
          <dgm:dir/>
          <dgm:resizeHandles val="exact"/>
        </dgm:presLayoutVars>
      </dgm:prSet>
      <dgm:spPr/>
    </dgm:pt>
    <dgm:pt modelId="{1A5FC4CB-E011-43A7-B81D-11CB66D48929}" type="pres">
      <dgm:prSet presAssocID="{43E7425F-CE76-49BD-A96C-F725B13CE903}" presName="node" presStyleLbl="node1" presStyleIdx="0" presStyleCnt="2" custScaleX="63135">
        <dgm:presLayoutVars>
          <dgm:bulletEnabled val="1"/>
        </dgm:presLayoutVars>
      </dgm:prSet>
      <dgm:spPr/>
    </dgm:pt>
    <dgm:pt modelId="{E3F9AF0B-968C-4356-BB81-0AD2BFDF764A}" type="pres">
      <dgm:prSet presAssocID="{653F12FB-60D7-4165-AC2D-8A6E5DC531EE}" presName="sibTrans" presStyleLbl="sibTrans2D1" presStyleIdx="0" presStyleCnt="1" custScaleX="135997" custScaleY="195546"/>
      <dgm:spPr/>
    </dgm:pt>
    <dgm:pt modelId="{98C6E6DC-FCDE-4AC6-9260-F47FD6181374}" type="pres">
      <dgm:prSet presAssocID="{653F12FB-60D7-4165-AC2D-8A6E5DC531EE}" presName="connectorText" presStyleLbl="sibTrans2D1" presStyleIdx="0" presStyleCnt="1"/>
      <dgm:spPr/>
    </dgm:pt>
    <dgm:pt modelId="{83B92FDC-E0EB-41FB-98B3-4C526343DFB8}" type="pres">
      <dgm:prSet presAssocID="{DE7DBD9B-C7C4-4227-B119-9F2C64CAE8AE}" presName="node" presStyleLbl="node1" presStyleIdx="1" presStyleCnt="2" custScaleX="66541">
        <dgm:presLayoutVars>
          <dgm:bulletEnabled val="1"/>
        </dgm:presLayoutVars>
      </dgm:prSet>
      <dgm:spPr/>
    </dgm:pt>
  </dgm:ptLst>
  <dgm:cxnLst>
    <dgm:cxn modelId="{C9BC0626-CE19-41FD-8264-0CE0883E550F}" type="presOf" srcId="{DE7DBD9B-C7C4-4227-B119-9F2C64CAE8AE}" destId="{83B92FDC-E0EB-41FB-98B3-4C526343DFB8}" srcOrd="0" destOrd="0" presId="urn:microsoft.com/office/officeart/2005/8/layout/process1"/>
    <dgm:cxn modelId="{2506B544-DDDD-4429-8F0A-0D81D88B2D71}" type="presOf" srcId="{592F1AAA-5C81-4E4C-9DC6-2742873BAD37}" destId="{86938847-AAF3-4EE1-A0B1-DB752C340DD3}" srcOrd="0" destOrd="0" presId="urn:microsoft.com/office/officeart/2005/8/layout/process1"/>
    <dgm:cxn modelId="{B44C7169-A6AA-4209-97C2-0421B013736A}" type="presOf" srcId="{653F12FB-60D7-4165-AC2D-8A6E5DC531EE}" destId="{E3F9AF0B-968C-4356-BB81-0AD2BFDF764A}" srcOrd="0" destOrd="0" presId="urn:microsoft.com/office/officeart/2005/8/layout/process1"/>
    <dgm:cxn modelId="{037D7884-26E5-492E-B9F3-9267DED96655}" srcId="{592F1AAA-5C81-4E4C-9DC6-2742873BAD37}" destId="{DE7DBD9B-C7C4-4227-B119-9F2C64CAE8AE}" srcOrd="1" destOrd="0" parTransId="{E7FA8A19-C0CD-4B07-9E20-D5E3F2BEEDB7}" sibTransId="{863C9EE9-FA9E-4408-8D88-7492F4DEEF0C}"/>
    <dgm:cxn modelId="{761849B2-FA2F-450B-A07E-045436EDC52C}" type="presOf" srcId="{653F12FB-60D7-4165-AC2D-8A6E5DC531EE}" destId="{98C6E6DC-FCDE-4AC6-9260-F47FD6181374}" srcOrd="1" destOrd="0" presId="urn:microsoft.com/office/officeart/2005/8/layout/process1"/>
    <dgm:cxn modelId="{1BF2DDBE-945A-4C74-BDBD-DB148183B2E4}" type="presOf" srcId="{43E7425F-CE76-49BD-A96C-F725B13CE903}" destId="{1A5FC4CB-E011-43A7-B81D-11CB66D48929}" srcOrd="0" destOrd="0" presId="urn:microsoft.com/office/officeart/2005/8/layout/process1"/>
    <dgm:cxn modelId="{F197CCEB-4FA5-4CEE-BD25-4E1AA8E4693A}" srcId="{592F1AAA-5C81-4E4C-9DC6-2742873BAD37}" destId="{43E7425F-CE76-49BD-A96C-F725B13CE903}" srcOrd="0" destOrd="0" parTransId="{7CFEF280-8E97-41A3-BD09-D2BBFE797954}" sibTransId="{653F12FB-60D7-4165-AC2D-8A6E5DC531EE}"/>
    <dgm:cxn modelId="{90782783-FC9F-46DB-B935-30A90826FA2C}" type="presParOf" srcId="{86938847-AAF3-4EE1-A0B1-DB752C340DD3}" destId="{1A5FC4CB-E011-43A7-B81D-11CB66D48929}" srcOrd="0" destOrd="0" presId="urn:microsoft.com/office/officeart/2005/8/layout/process1"/>
    <dgm:cxn modelId="{B15E9012-6B51-4FFE-B69B-542062A8DAAB}" type="presParOf" srcId="{86938847-AAF3-4EE1-A0B1-DB752C340DD3}" destId="{E3F9AF0B-968C-4356-BB81-0AD2BFDF764A}" srcOrd="1" destOrd="0" presId="urn:microsoft.com/office/officeart/2005/8/layout/process1"/>
    <dgm:cxn modelId="{DE77C678-BDA8-4F53-AC45-DA2850B49BB2}" type="presParOf" srcId="{E3F9AF0B-968C-4356-BB81-0AD2BFDF764A}" destId="{98C6E6DC-FCDE-4AC6-9260-F47FD6181374}" srcOrd="0" destOrd="0" presId="urn:microsoft.com/office/officeart/2005/8/layout/process1"/>
    <dgm:cxn modelId="{32547236-06BD-427A-9264-1BBFB10C1EA9}" type="presParOf" srcId="{86938847-AAF3-4EE1-A0B1-DB752C340DD3}" destId="{83B92FDC-E0EB-41FB-98B3-4C526343DFB8}"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5FC4CB-E011-43A7-B81D-11CB66D48929}">
      <dsp:nvSpPr>
        <dsp:cNvPr id="0" name=""/>
        <dsp:cNvSpPr/>
      </dsp:nvSpPr>
      <dsp:spPr>
        <a:xfrm>
          <a:off x="4239" y="846092"/>
          <a:ext cx="3781429" cy="359366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US" sz="3800" u="sng" kern="1200" dirty="0"/>
            <a:t>Tier 1</a:t>
          </a:r>
        </a:p>
        <a:p>
          <a:pPr marL="0" lvl="0" indent="0" algn="ctr" defTabSz="1689100">
            <a:lnSpc>
              <a:spcPct val="100000"/>
            </a:lnSpc>
            <a:spcBef>
              <a:spcPct val="0"/>
            </a:spcBef>
            <a:spcAft>
              <a:spcPts val="0"/>
            </a:spcAft>
            <a:buNone/>
          </a:pPr>
          <a:r>
            <a:rPr lang="en-US" sz="3800" kern="1200" dirty="0"/>
            <a:t>About </a:t>
          </a:r>
          <a:r>
            <a:rPr lang="en-US" sz="3800" kern="1200" dirty="0">
              <a:latin typeface="Calibri Light" panose="020F0302020204030204"/>
            </a:rPr>
            <a:t>36</a:t>
          </a:r>
          <a:endParaRPr lang="en-US" sz="3800" kern="1200" dirty="0"/>
        </a:p>
        <a:p>
          <a:pPr marL="0" lvl="0" indent="0" algn="ctr" defTabSz="1689100">
            <a:lnSpc>
              <a:spcPct val="90000"/>
            </a:lnSpc>
            <a:spcBef>
              <a:spcPct val="0"/>
            </a:spcBef>
            <a:spcAft>
              <a:spcPct val="35000"/>
            </a:spcAft>
            <a:buNone/>
          </a:pPr>
          <a:r>
            <a:rPr lang="en-US" sz="3800" kern="1200" dirty="0"/>
            <a:t>3-person non-convening panels</a:t>
          </a:r>
        </a:p>
      </dsp:txBody>
      <dsp:txXfrm>
        <a:off x="109494" y="951347"/>
        <a:ext cx="3570919" cy="3383150"/>
      </dsp:txXfrm>
    </dsp:sp>
    <dsp:sp modelId="{E3F9AF0B-968C-4356-BB81-0AD2BFDF764A}">
      <dsp:nvSpPr>
        <dsp:cNvPr id="0" name=""/>
        <dsp:cNvSpPr/>
      </dsp:nvSpPr>
      <dsp:spPr>
        <a:xfrm>
          <a:off x="4156075" y="1190622"/>
          <a:ext cx="1726835" cy="2904600"/>
        </a:xfrm>
        <a:prstGeom prst="rightArrow">
          <a:avLst>
            <a:gd name="adj1" fmla="val 60000"/>
            <a:gd name="adj2" fmla="val 50000"/>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en-US" sz="1900" kern="1200">
              <a:solidFill>
                <a:srgbClr val="FFC000"/>
              </a:solidFill>
            </a:rPr>
            <a:t>Top 33% of applications advance</a:t>
          </a:r>
        </a:p>
      </dsp:txBody>
      <dsp:txXfrm>
        <a:off x="4156075" y="1771542"/>
        <a:ext cx="1208785" cy="1742760"/>
      </dsp:txXfrm>
    </dsp:sp>
    <dsp:sp modelId="{83B92FDC-E0EB-41FB-98B3-4C526343DFB8}">
      <dsp:nvSpPr>
        <dsp:cNvPr id="0" name=""/>
        <dsp:cNvSpPr/>
      </dsp:nvSpPr>
      <dsp:spPr>
        <a:xfrm>
          <a:off x="6181443" y="846092"/>
          <a:ext cx="3985429" cy="359366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US" sz="3800" u="sng" kern="1200" dirty="0"/>
            <a:t>Tier 2</a:t>
          </a:r>
        </a:p>
        <a:p>
          <a:pPr marL="0" lvl="0" indent="0" algn="ctr" defTabSz="1689100" rtl="0">
            <a:lnSpc>
              <a:spcPct val="100000"/>
            </a:lnSpc>
            <a:spcBef>
              <a:spcPct val="0"/>
            </a:spcBef>
            <a:spcAft>
              <a:spcPts val="0"/>
            </a:spcAft>
            <a:buNone/>
          </a:pPr>
          <a:r>
            <a:rPr lang="en-US" sz="3800" kern="1200" dirty="0"/>
            <a:t>About </a:t>
          </a:r>
          <a:r>
            <a:rPr lang="en-US" sz="3800" kern="1200" dirty="0">
              <a:latin typeface="Calibri Light" panose="020F0302020204030204"/>
            </a:rPr>
            <a:t>12</a:t>
          </a:r>
          <a:endParaRPr lang="en-US" sz="3800" kern="1200" dirty="0"/>
        </a:p>
        <a:p>
          <a:pPr marL="0" lvl="0" indent="0" algn="ctr" defTabSz="1689100">
            <a:lnSpc>
              <a:spcPct val="90000"/>
            </a:lnSpc>
            <a:spcBef>
              <a:spcPct val="0"/>
            </a:spcBef>
            <a:spcAft>
              <a:spcPct val="35000"/>
            </a:spcAft>
            <a:buNone/>
          </a:pPr>
          <a:r>
            <a:rPr lang="en-US" sz="3800" kern="1200" dirty="0"/>
            <a:t>4-person convening panels</a:t>
          </a:r>
        </a:p>
      </dsp:txBody>
      <dsp:txXfrm>
        <a:off x="6286698" y="951347"/>
        <a:ext cx="3774919" cy="33831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5FC4CB-E011-43A7-B81D-11CB66D48929}">
      <dsp:nvSpPr>
        <dsp:cNvPr id="0" name=""/>
        <dsp:cNvSpPr/>
      </dsp:nvSpPr>
      <dsp:spPr>
        <a:xfrm>
          <a:off x="4239" y="846092"/>
          <a:ext cx="3781429" cy="359366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u="sng" kern="1200"/>
            <a:t>Tier 1 Panel: “Asian Studies”</a:t>
          </a:r>
        </a:p>
        <a:p>
          <a:pPr marL="0" lvl="0" indent="0" algn="l" defTabSz="844550">
            <a:lnSpc>
              <a:spcPct val="90000"/>
            </a:lnSpc>
            <a:spcBef>
              <a:spcPct val="0"/>
            </a:spcBef>
            <a:spcAft>
              <a:spcPct val="35000"/>
            </a:spcAft>
            <a:buNone/>
          </a:pPr>
          <a:r>
            <a:rPr lang="en-US" sz="1900" u="none" kern="1200">
              <a:solidFill>
                <a:srgbClr val="002060"/>
              </a:solidFill>
            </a:rPr>
            <a:t>An historian of China</a:t>
          </a:r>
        </a:p>
        <a:p>
          <a:pPr marL="0" lvl="0" indent="0" algn="l" defTabSz="844550">
            <a:lnSpc>
              <a:spcPct val="90000"/>
            </a:lnSpc>
            <a:spcBef>
              <a:spcPct val="0"/>
            </a:spcBef>
            <a:spcAft>
              <a:spcPct val="35000"/>
            </a:spcAft>
            <a:buNone/>
          </a:pPr>
          <a:endParaRPr lang="en-US" sz="1900" u="none" kern="1200">
            <a:solidFill>
              <a:srgbClr val="002060"/>
            </a:solidFill>
          </a:endParaRPr>
        </a:p>
        <a:p>
          <a:pPr marL="0" lvl="0" indent="0" algn="l" defTabSz="844550">
            <a:lnSpc>
              <a:spcPct val="90000"/>
            </a:lnSpc>
            <a:spcBef>
              <a:spcPct val="0"/>
            </a:spcBef>
            <a:spcAft>
              <a:spcPct val="35000"/>
            </a:spcAft>
            <a:buNone/>
          </a:pPr>
          <a:r>
            <a:rPr lang="en-US" sz="1900" u="none" kern="1200">
              <a:solidFill>
                <a:srgbClr val="002060"/>
              </a:solidFill>
            </a:rPr>
            <a:t>A literature scholar focused on Japan and Korea</a:t>
          </a:r>
        </a:p>
        <a:p>
          <a:pPr marL="0" lvl="0" indent="0" algn="l" defTabSz="844550">
            <a:lnSpc>
              <a:spcPct val="90000"/>
            </a:lnSpc>
            <a:spcBef>
              <a:spcPct val="0"/>
            </a:spcBef>
            <a:spcAft>
              <a:spcPct val="35000"/>
            </a:spcAft>
            <a:buNone/>
          </a:pPr>
          <a:endParaRPr lang="en-US" sz="1900" u="none" kern="1200">
            <a:solidFill>
              <a:srgbClr val="002060"/>
            </a:solidFill>
          </a:endParaRPr>
        </a:p>
        <a:p>
          <a:pPr marL="0" lvl="0" indent="0" algn="l" defTabSz="844550">
            <a:lnSpc>
              <a:spcPct val="90000"/>
            </a:lnSpc>
            <a:spcBef>
              <a:spcPct val="0"/>
            </a:spcBef>
            <a:spcAft>
              <a:spcPct val="35000"/>
            </a:spcAft>
            <a:buNone/>
          </a:pPr>
          <a:r>
            <a:rPr lang="en-US" sz="1900" u="none" kern="1200">
              <a:solidFill>
                <a:srgbClr val="002060"/>
              </a:solidFill>
            </a:rPr>
            <a:t>A religion scholar focused on South or Southeast Asia</a:t>
          </a:r>
        </a:p>
        <a:p>
          <a:pPr marL="0" lvl="0" indent="0" algn="ctr" defTabSz="844550">
            <a:lnSpc>
              <a:spcPct val="90000"/>
            </a:lnSpc>
            <a:spcBef>
              <a:spcPct val="0"/>
            </a:spcBef>
            <a:spcAft>
              <a:spcPct val="35000"/>
            </a:spcAft>
            <a:buNone/>
          </a:pPr>
          <a:endParaRPr lang="en-US" sz="1900" u="none" kern="1200"/>
        </a:p>
      </dsp:txBody>
      <dsp:txXfrm>
        <a:off x="109494" y="951347"/>
        <a:ext cx="3570919" cy="3383150"/>
      </dsp:txXfrm>
    </dsp:sp>
    <dsp:sp modelId="{E3F9AF0B-968C-4356-BB81-0AD2BFDF764A}">
      <dsp:nvSpPr>
        <dsp:cNvPr id="0" name=""/>
        <dsp:cNvSpPr/>
      </dsp:nvSpPr>
      <dsp:spPr>
        <a:xfrm>
          <a:off x="4156075" y="1190622"/>
          <a:ext cx="1726835" cy="2904600"/>
        </a:xfrm>
        <a:prstGeom prst="rightArrow">
          <a:avLst>
            <a:gd name="adj1" fmla="val 60000"/>
            <a:gd name="adj2" fmla="val 50000"/>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solidFill>
              <a:srgbClr val="FFC000"/>
            </a:solidFill>
          </a:endParaRPr>
        </a:p>
      </dsp:txBody>
      <dsp:txXfrm>
        <a:off x="4156075" y="1771542"/>
        <a:ext cx="1208785" cy="1742760"/>
      </dsp:txXfrm>
    </dsp:sp>
    <dsp:sp modelId="{83B92FDC-E0EB-41FB-98B3-4C526343DFB8}">
      <dsp:nvSpPr>
        <dsp:cNvPr id="0" name=""/>
        <dsp:cNvSpPr/>
      </dsp:nvSpPr>
      <dsp:spPr>
        <a:xfrm>
          <a:off x="6181443" y="846092"/>
          <a:ext cx="3985429" cy="359366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u="sng" kern="1200"/>
            <a:t>Tier 2 Panel: “African, Middle Eastern, and Asian Studies”</a:t>
          </a:r>
        </a:p>
        <a:p>
          <a:pPr marL="0" lvl="0" indent="0" algn="l" defTabSz="844550">
            <a:lnSpc>
              <a:spcPct val="100000"/>
            </a:lnSpc>
            <a:spcBef>
              <a:spcPct val="0"/>
            </a:spcBef>
            <a:spcAft>
              <a:spcPts val="0"/>
            </a:spcAft>
            <a:buNone/>
          </a:pPr>
          <a:r>
            <a:rPr lang="en-US" sz="1900" kern="1200">
              <a:solidFill>
                <a:srgbClr val="002060"/>
              </a:solidFill>
            </a:rPr>
            <a:t>An historian of Africa</a:t>
          </a:r>
        </a:p>
        <a:p>
          <a:pPr marL="0" lvl="0" indent="0" algn="l" defTabSz="844550">
            <a:lnSpc>
              <a:spcPct val="100000"/>
            </a:lnSpc>
            <a:spcBef>
              <a:spcPct val="0"/>
            </a:spcBef>
            <a:spcAft>
              <a:spcPts val="0"/>
            </a:spcAft>
            <a:buNone/>
          </a:pPr>
          <a:endParaRPr lang="en-US" sz="1900" kern="1200">
            <a:solidFill>
              <a:srgbClr val="002060"/>
            </a:solidFill>
          </a:endParaRPr>
        </a:p>
        <a:p>
          <a:pPr marL="0" lvl="0" indent="0" algn="l" defTabSz="844550">
            <a:lnSpc>
              <a:spcPct val="100000"/>
            </a:lnSpc>
            <a:spcBef>
              <a:spcPct val="0"/>
            </a:spcBef>
            <a:spcAft>
              <a:spcPts val="0"/>
            </a:spcAft>
            <a:buNone/>
          </a:pPr>
          <a:r>
            <a:rPr lang="en-US" sz="1900" kern="1200">
              <a:solidFill>
                <a:srgbClr val="002060"/>
              </a:solidFill>
            </a:rPr>
            <a:t>A specialist in film and media studies of the Middle East</a:t>
          </a:r>
        </a:p>
        <a:p>
          <a:pPr marL="0" lvl="0" indent="0" algn="l" defTabSz="844550">
            <a:lnSpc>
              <a:spcPct val="100000"/>
            </a:lnSpc>
            <a:spcBef>
              <a:spcPct val="0"/>
            </a:spcBef>
            <a:spcAft>
              <a:spcPts val="0"/>
            </a:spcAft>
            <a:buNone/>
          </a:pPr>
          <a:endParaRPr lang="en-US" sz="1900" kern="1200">
            <a:solidFill>
              <a:srgbClr val="002060"/>
            </a:solidFill>
          </a:endParaRPr>
        </a:p>
        <a:p>
          <a:pPr marL="0" lvl="0" indent="0" algn="l" defTabSz="844550">
            <a:lnSpc>
              <a:spcPct val="100000"/>
            </a:lnSpc>
            <a:spcBef>
              <a:spcPct val="0"/>
            </a:spcBef>
            <a:spcAft>
              <a:spcPts val="0"/>
            </a:spcAft>
            <a:buNone/>
          </a:pPr>
          <a:r>
            <a:rPr lang="en-US" sz="1900" kern="1200">
              <a:solidFill>
                <a:srgbClr val="002060"/>
              </a:solidFill>
            </a:rPr>
            <a:t>An historian of East Asia</a:t>
          </a:r>
        </a:p>
        <a:p>
          <a:pPr marL="0" lvl="0" indent="0" algn="l" defTabSz="844550">
            <a:lnSpc>
              <a:spcPct val="100000"/>
            </a:lnSpc>
            <a:spcBef>
              <a:spcPct val="0"/>
            </a:spcBef>
            <a:spcAft>
              <a:spcPts val="0"/>
            </a:spcAft>
            <a:buNone/>
          </a:pPr>
          <a:endParaRPr lang="en-US" sz="1900" kern="1200">
            <a:solidFill>
              <a:srgbClr val="002060"/>
            </a:solidFill>
          </a:endParaRPr>
        </a:p>
        <a:p>
          <a:pPr marL="0" lvl="0" indent="0" algn="l" defTabSz="844550">
            <a:lnSpc>
              <a:spcPct val="100000"/>
            </a:lnSpc>
            <a:spcBef>
              <a:spcPct val="0"/>
            </a:spcBef>
            <a:spcAft>
              <a:spcPts val="0"/>
            </a:spcAft>
            <a:buNone/>
          </a:pPr>
          <a:r>
            <a:rPr lang="en-US" sz="1900" kern="1200">
              <a:solidFill>
                <a:srgbClr val="002060"/>
              </a:solidFill>
            </a:rPr>
            <a:t>A specialist in literature of India</a:t>
          </a:r>
        </a:p>
      </dsp:txBody>
      <dsp:txXfrm>
        <a:off x="6286698" y="951347"/>
        <a:ext cx="3774919" cy="338315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5E14B6D7-232D-49F5-926E-51497AB565E4}" type="datetimeFigureOut">
              <a:rPr lang="en-US" smtClean="0"/>
              <a:t>1/28/2022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B2750363-436B-40B7-B268-BFF5D967F2B3}" type="slidenum">
              <a:rPr lang="en-US" smtClean="0"/>
              <a:t>‹#›</a:t>
            </a:fld>
            <a:endParaRPr lang="en-US"/>
          </a:p>
        </p:txBody>
      </p:sp>
    </p:spTree>
    <p:extLst>
      <p:ext uri="{BB962C8B-B14F-4D97-AF65-F5344CB8AC3E}">
        <p14:creationId xmlns:p14="http://schemas.microsoft.com/office/powerpoint/2010/main" val="39183101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A9BCF2F9-4C51-4293-A521-604FDAEF6A1A}" type="datetimeFigureOut">
              <a:rPr lang="en-US" smtClean="0"/>
              <a:t>1/28/2022</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97C6D11-9C78-415B-AC8E-CF30B8DD3E26}" type="slidenum">
              <a:rPr lang="en-US" smtClean="0"/>
              <a:t>‹#›</a:t>
            </a:fld>
            <a:endParaRPr lang="en-US"/>
          </a:p>
        </p:txBody>
      </p:sp>
    </p:spTree>
    <p:extLst>
      <p:ext uri="{BB962C8B-B14F-4D97-AF65-F5344CB8AC3E}">
        <p14:creationId xmlns:p14="http://schemas.microsoft.com/office/powerpoint/2010/main" val="2084331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endParaRPr lang="en-US" altLang="en-US">
              <a:latin typeface="Arial" panose="020B0604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88139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88139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70181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65370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266">
              <a:defRPr/>
            </a:pPr>
            <a:endParaRPr lang="en-US" altLang="en-US" sz="1500" dirty="0"/>
          </a:p>
        </p:txBody>
      </p:sp>
      <p:sp>
        <p:nvSpPr>
          <p:cNvPr id="4" name="Slide Number Placeholder 3"/>
          <p:cNvSpPr>
            <a:spLocks noGrp="1"/>
          </p:cNvSpPr>
          <p:nvPr>
            <p:ph type="sldNum" sz="quarter" idx="10"/>
          </p:nvPr>
        </p:nvSpPr>
        <p:spPr/>
        <p:txBody>
          <a:bodyPr/>
          <a:lstStyle/>
          <a:p>
            <a:fld id="{397C6D11-9C78-415B-AC8E-CF30B8DD3E26}" type="slidenum">
              <a:rPr lang="en-US" smtClean="0"/>
              <a:t>14</a:t>
            </a:fld>
            <a:endParaRPr lang="en-US"/>
          </a:p>
        </p:txBody>
      </p:sp>
    </p:spTree>
    <p:extLst>
      <p:ext uri="{BB962C8B-B14F-4D97-AF65-F5344CB8AC3E}">
        <p14:creationId xmlns:p14="http://schemas.microsoft.com/office/powerpoint/2010/main" val="1881490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500" dirty="0">
              <a:cs typeface="Arial" panose="020B0604020202020204" pitchFamily="34" charset="0"/>
            </a:endParaRPr>
          </a:p>
        </p:txBody>
      </p:sp>
      <p:sp>
        <p:nvSpPr>
          <p:cNvPr id="4" name="Slide Number Placeholder 3"/>
          <p:cNvSpPr>
            <a:spLocks noGrp="1"/>
          </p:cNvSpPr>
          <p:nvPr>
            <p:ph type="sldNum" sz="quarter" idx="10"/>
          </p:nvPr>
        </p:nvSpPr>
        <p:spPr/>
        <p:txBody>
          <a:bodyPr/>
          <a:lstStyle/>
          <a:p>
            <a:fld id="{397C6D11-9C78-415B-AC8E-CF30B8DD3E26}" type="slidenum">
              <a:rPr lang="en-US" smtClean="0"/>
              <a:t>15</a:t>
            </a:fld>
            <a:endParaRPr lang="en-US"/>
          </a:p>
        </p:txBody>
      </p:sp>
    </p:spTree>
    <p:extLst>
      <p:ext uri="{BB962C8B-B14F-4D97-AF65-F5344CB8AC3E}">
        <p14:creationId xmlns:p14="http://schemas.microsoft.com/office/powerpoint/2010/main" val="10478797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466580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dirty="0">
              <a:latin typeface="Arial" panose="020B0604020202020204" pitchFamily="34" charset="0"/>
            </a:endParaRPr>
          </a:p>
        </p:txBody>
      </p:sp>
      <p:sp>
        <p:nvSpPr>
          <p:cNvPr id="4" name="Slide Number Placeholder 3"/>
          <p:cNvSpPr>
            <a:spLocks noGrp="1"/>
          </p:cNvSpPr>
          <p:nvPr>
            <p:ph type="sldNum" sz="quarter" idx="5"/>
          </p:nvPr>
        </p:nvSpPr>
        <p:spPr/>
        <p:txBody>
          <a:bodyPr/>
          <a:lstStyle/>
          <a:p>
            <a:fld id="{397C6D11-9C78-415B-AC8E-CF30B8DD3E26}" type="slidenum">
              <a:rPr lang="en-US" smtClean="0"/>
              <a:t>17</a:t>
            </a:fld>
            <a:endParaRPr lang="en-US"/>
          </a:p>
        </p:txBody>
      </p:sp>
    </p:spTree>
    <p:extLst>
      <p:ext uri="{BB962C8B-B14F-4D97-AF65-F5344CB8AC3E}">
        <p14:creationId xmlns:p14="http://schemas.microsoft.com/office/powerpoint/2010/main" val="20387720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defTabSz="881390">
              <a:defRPr/>
            </a:pPr>
            <a:fld id="{C5A20299-C2E2-4DEF-9FC0-C1D91125D4C3}" type="slidenum">
              <a:rPr lang="en-US">
                <a:solidFill>
                  <a:prstClr val="black"/>
                </a:solidFill>
                <a:latin typeface="Calibri" panose="020F0502020204030204"/>
              </a:rPr>
              <a:pPr defTabSz="881390">
                <a:defRPr/>
              </a:pPr>
              <a:t>18</a:t>
            </a:fld>
            <a:endParaRPr lang="en-US">
              <a:solidFill>
                <a:prstClr val="black"/>
              </a:solidFill>
              <a:latin typeface="Calibri" panose="020F0502020204030204"/>
            </a:endParaRPr>
          </a:p>
        </p:txBody>
      </p:sp>
    </p:spTree>
    <p:extLst>
      <p:ext uri="{BB962C8B-B14F-4D97-AF65-F5344CB8AC3E}">
        <p14:creationId xmlns:p14="http://schemas.microsoft.com/office/powerpoint/2010/main" val="7633151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defTabSz="881390">
              <a:defRPr/>
            </a:pPr>
            <a:fld id="{C5A20299-C2E2-4DEF-9FC0-C1D91125D4C3}" type="slidenum">
              <a:rPr lang="en-US">
                <a:solidFill>
                  <a:prstClr val="black"/>
                </a:solidFill>
                <a:latin typeface="Calibri" panose="020F0502020204030204"/>
              </a:rPr>
              <a:pPr defTabSz="881390">
                <a:defRPr/>
              </a:pPr>
              <a:t>19</a:t>
            </a:fld>
            <a:endParaRPr lang="en-US">
              <a:solidFill>
                <a:prstClr val="black"/>
              </a:solidFill>
              <a:latin typeface="Calibri" panose="020F0502020204030204"/>
            </a:endParaRPr>
          </a:p>
        </p:txBody>
      </p:sp>
    </p:spTree>
    <p:extLst>
      <p:ext uri="{BB962C8B-B14F-4D97-AF65-F5344CB8AC3E}">
        <p14:creationId xmlns:p14="http://schemas.microsoft.com/office/powerpoint/2010/main" val="17322475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dirty="0">
              <a:latin typeface="+mn-lt"/>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71731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48507" rtl="0" eaLnBrk="1" fontAlgn="auto" latinLnBrk="0" hangingPunct="1">
              <a:lnSpc>
                <a:spcPct val="100000"/>
              </a:lnSpc>
              <a:spcBef>
                <a:spcPts val="0"/>
              </a:spcBef>
              <a:spcAft>
                <a:spcPts val="0"/>
              </a:spcAft>
              <a:buClrTx/>
              <a:buSzTx/>
              <a:buFontTx/>
              <a:buNone/>
              <a:tabLst/>
              <a:defRPr/>
            </a:pPr>
            <a:endParaRPr lang="en-US" altLang="en-US" sz="1200" dirty="0">
              <a:latin typeface="+mn-lt"/>
            </a:endParaRPr>
          </a:p>
        </p:txBody>
      </p:sp>
      <p:sp>
        <p:nvSpPr>
          <p:cNvPr id="4" name="Slide Number Placeholder 3"/>
          <p:cNvSpPr>
            <a:spLocks noGrp="1"/>
          </p:cNvSpPr>
          <p:nvPr>
            <p:ph type="sldNum" sz="quarter" idx="10"/>
          </p:nvPr>
        </p:nvSpPr>
        <p:spPr/>
        <p:txBody>
          <a:bodyPr/>
          <a:lstStyle/>
          <a:p>
            <a:fld id="{397C6D11-9C78-415B-AC8E-CF30B8DD3E26}" type="slidenum">
              <a:rPr lang="en-US" smtClean="0"/>
              <a:t>21</a:t>
            </a:fld>
            <a:endParaRPr lang="en-US"/>
          </a:p>
        </p:txBody>
      </p:sp>
    </p:spTree>
    <p:extLst>
      <p:ext uri="{BB962C8B-B14F-4D97-AF65-F5344CB8AC3E}">
        <p14:creationId xmlns:p14="http://schemas.microsoft.com/office/powerpoint/2010/main" val="25373083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48507" rtl="0" eaLnBrk="1" fontAlgn="auto" latinLnBrk="0" hangingPunct="1">
              <a:lnSpc>
                <a:spcPct val="100000"/>
              </a:lnSpc>
              <a:spcBef>
                <a:spcPts val="0"/>
              </a:spcBef>
              <a:spcAft>
                <a:spcPts val="0"/>
              </a:spcAft>
              <a:buClrTx/>
              <a:buSzTx/>
              <a:buFontTx/>
              <a:buNone/>
              <a:tabLst/>
              <a:defRPr/>
            </a:pPr>
            <a:endParaRPr lang="en-US" sz="120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97C6D11-9C78-415B-AC8E-CF30B8DD3E26}" type="slidenum">
              <a:rPr lang="en-US" smtClean="0"/>
              <a:t>22</a:t>
            </a:fld>
            <a:endParaRPr lang="en-US"/>
          </a:p>
        </p:txBody>
      </p:sp>
    </p:spTree>
    <p:extLst>
      <p:ext uri="{BB962C8B-B14F-4D97-AF65-F5344CB8AC3E}">
        <p14:creationId xmlns:p14="http://schemas.microsoft.com/office/powerpoint/2010/main" val="3889607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88139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88139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69672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97C6D11-9C78-415B-AC8E-CF30B8DD3E26}" type="slidenum">
              <a:rPr lang="en-US" smtClean="0"/>
              <a:t>23</a:t>
            </a:fld>
            <a:endParaRPr lang="en-US"/>
          </a:p>
        </p:txBody>
      </p:sp>
    </p:spTree>
    <p:extLst>
      <p:ext uri="{BB962C8B-B14F-4D97-AF65-F5344CB8AC3E}">
        <p14:creationId xmlns:p14="http://schemas.microsoft.com/office/powerpoint/2010/main" val="42782285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600" dirty="0">
              <a:latin typeface="Arial" panose="020B0604020202020204" pitchFamily="34" charset="0"/>
            </a:endParaRPr>
          </a:p>
        </p:txBody>
      </p:sp>
      <p:sp>
        <p:nvSpPr>
          <p:cNvPr id="4" name="Slide Number Placeholder 3"/>
          <p:cNvSpPr>
            <a:spLocks noGrp="1"/>
          </p:cNvSpPr>
          <p:nvPr>
            <p:ph type="sldNum" sz="quarter" idx="10"/>
          </p:nvPr>
        </p:nvSpPr>
        <p:spPr/>
        <p:txBody>
          <a:bodyPr/>
          <a:lstStyle/>
          <a:p>
            <a:fld id="{397C6D11-9C78-415B-AC8E-CF30B8DD3E26}" type="slidenum">
              <a:rPr lang="en-US" smtClean="0"/>
              <a:t>24</a:t>
            </a:fld>
            <a:endParaRPr lang="en-US"/>
          </a:p>
        </p:txBody>
      </p:sp>
    </p:spTree>
    <p:extLst>
      <p:ext uri="{BB962C8B-B14F-4D97-AF65-F5344CB8AC3E}">
        <p14:creationId xmlns:p14="http://schemas.microsoft.com/office/powerpoint/2010/main" val="13466342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600" dirty="0">
              <a:latin typeface="Arial" panose="020B0604020202020204" pitchFamily="34" charset="0"/>
            </a:endParaRPr>
          </a:p>
        </p:txBody>
      </p:sp>
      <p:sp>
        <p:nvSpPr>
          <p:cNvPr id="4" name="Slide Number Placeholder 3"/>
          <p:cNvSpPr>
            <a:spLocks noGrp="1"/>
          </p:cNvSpPr>
          <p:nvPr>
            <p:ph type="sldNum" sz="quarter" idx="10"/>
          </p:nvPr>
        </p:nvSpPr>
        <p:spPr/>
        <p:txBody>
          <a:bodyPr/>
          <a:lstStyle/>
          <a:p>
            <a:fld id="{397C6D11-9C78-415B-AC8E-CF30B8DD3E26}" type="slidenum">
              <a:rPr lang="en-US" smtClean="0"/>
              <a:t>25</a:t>
            </a:fld>
            <a:endParaRPr lang="en-US"/>
          </a:p>
        </p:txBody>
      </p:sp>
    </p:spTree>
    <p:extLst>
      <p:ext uri="{BB962C8B-B14F-4D97-AF65-F5344CB8AC3E}">
        <p14:creationId xmlns:p14="http://schemas.microsoft.com/office/powerpoint/2010/main" val="25237281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48507" rtl="0" eaLnBrk="1" fontAlgn="auto" latinLnBrk="0" hangingPunct="1">
              <a:lnSpc>
                <a:spcPct val="100000"/>
              </a:lnSpc>
              <a:spcBef>
                <a:spcPts val="0"/>
              </a:spcBef>
              <a:spcAft>
                <a:spcPts val="0"/>
              </a:spcAft>
              <a:buClrTx/>
              <a:buSzTx/>
              <a:buFontTx/>
              <a:buNone/>
              <a:tabLst/>
              <a:defRPr/>
            </a:pPr>
            <a:endParaRPr lang="en-US" sz="120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97C6D11-9C78-415B-AC8E-CF30B8DD3E26}" type="slidenum">
              <a:rPr lang="en-US" smtClean="0"/>
              <a:t>26</a:t>
            </a:fld>
            <a:endParaRPr lang="en-US"/>
          </a:p>
        </p:txBody>
      </p:sp>
    </p:spTree>
    <p:extLst>
      <p:ext uri="{BB962C8B-B14F-4D97-AF65-F5344CB8AC3E}">
        <p14:creationId xmlns:p14="http://schemas.microsoft.com/office/powerpoint/2010/main" val="14290960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48507" rtl="0" eaLnBrk="1" fontAlgn="auto" latinLnBrk="0" hangingPunct="1">
              <a:lnSpc>
                <a:spcPct val="100000"/>
              </a:lnSpc>
              <a:spcBef>
                <a:spcPts val="0"/>
              </a:spcBef>
              <a:spcAft>
                <a:spcPts val="0"/>
              </a:spcAft>
              <a:buClrTx/>
              <a:buSzTx/>
              <a:buFontTx/>
              <a:buNone/>
              <a:tabLst/>
              <a:defRPr/>
            </a:pPr>
            <a:endParaRPr lang="en-US" sz="120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97C6D11-9C78-415B-AC8E-CF30B8DD3E26}" type="slidenum">
              <a:rPr lang="en-US" smtClean="0"/>
              <a:t>27</a:t>
            </a:fld>
            <a:endParaRPr lang="en-US"/>
          </a:p>
        </p:txBody>
      </p:sp>
    </p:spTree>
    <p:extLst>
      <p:ext uri="{BB962C8B-B14F-4D97-AF65-F5344CB8AC3E}">
        <p14:creationId xmlns:p14="http://schemas.microsoft.com/office/powerpoint/2010/main" val="30251367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a:p>
        </p:txBody>
      </p:sp>
      <p:sp>
        <p:nvSpPr>
          <p:cNvPr id="4" name="Slide Number Placeholder 3"/>
          <p:cNvSpPr>
            <a:spLocks noGrp="1"/>
          </p:cNvSpPr>
          <p:nvPr>
            <p:ph type="sldNum" sz="quarter" idx="10"/>
          </p:nvPr>
        </p:nvSpPr>
        <p:spPr/>
        <p:txBody>
          <a:bodyPr/>
          <a:lstStyle/>
          <a:p>
            <a:fld id="{397C6D11-9C78-415B-AC8E-CF30B8DD3E26}" type="slidenum">
              <a:rPr lang="en-US" smtClean="0"/>
              <a:t>28</a:t>
            </a:fld>
            <a:endParaRPr lang="en-US"/>
          </a:p>
        </p:txBody>
      </p:sp>
    </p:spTree>
    <p:extLst>
      <p:ext uri="{BB962C8B-B14F-4D97-AF65-F5344CB8AC3E}">
        <p14:creationId xmlns:p14="http://schemas.microsoft.com/office/powerpoint/2010/main" val="22359060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sz="1900">
              <a:latin typeface="Arial" panose="020B0604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88139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88139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24199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mn-lt"/>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694067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71858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07">
              <a:defRPr/>
            </a:pPr>
            <a:endParaRPr lang="en-US" altLang="en-US" sz="1500">
              <a:latin typeface="Arial" panose="020B0604020202020204" pitchFamily="34" charset="0"/>
            </a:endParaRPr>
          </a:p>
        </p:txBody>
      </p:sp>
      <p:sp>
        <p:nvSpPr>
          <p:cNvPr id="4" name="Slide Number Placeholder 3"/>
          <p:cNvSpPr>
            <a:spLocks noGrp="1"/>
          </p:cNvSpPr>
          <p:nvPr>
            <p:ph type="sldNum" sz="quarter" idx="10"/>
          </p:nvPr>
        </p:nvSpPr>
        <p:spPr/>
        <p:txBody>
          <a:bodyPr/>
          <a:lstStyle/>
          <a:p>
            <a:fld id="{397C6D11-9C78-415B-AC8E-CF30B8DD3E26}" type="slidenum">
              <a:rPr lang="en-US" smtClean="0"/>
              <a:t>32</a:t>
            </a:fld>
            <a:endParaRPr lang="en-US"/>
          </a:p>
        </p:txBody>
      </p:sp>
    </p:spTree>
    <p:extLst>
      <p:ext uri="{BB962C8B-B14F-4D97-AF65-F5344CB8AC3E}">
        <p14:creationId xmlns:p14="http://schemas.microsoft.com/office/powerpoint/2010/main" val="24265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88139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88139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15160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a:ln/>
        </p:spPr>
      </p:sp>
      <p:sp>
        <p:nvSpPr>
          <p:cNvPr id="110595" name="Notes Placeholder 2"/>
          <p:cNvSpPr>
            <a:spLocks noGrp="1"/>
          </p:cNvSpPr>
          <p:nvPr>
            <p:ph type="body" idx="1"/>
          </p:nvPr>
        </p:nvSpPr>
        <p:spPr>
          <a:xfrm>
            <a:off x="701040" y="4473892"/>
            <a:ext cx="5608320" cy="4254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z="2000">
              <a:latin typeface="Arial" panose="020B0604020202020204" pitchFamily="34" charset="0"/>
            </a:endParaRPr>
          </a:p>
        </p:txBody>
      </p:sp>
      <p:sp>
        <p:nvSpPr>
          <p:cNvPr id="11059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9938" indent="-295275">
              <a:spcBef>
                <a:spcPct val="30000"/>
              </a:spcBef>
              <a:defRPr sz="1200">
                <a:solidFill>
                  <a:schemeClr val="tx1"/>
                </a:solidFill>
                <a:latin typeface="Arial" panose="020B0604020202020204" pitchFamily="34" charset="0"/>
              </a:defRPr>
            </a:lvl2pPr>
            <a:lvl3pPr marL="1184275" indent="-236538">
              <a:spcBef>
                <a:spcPct val="30000"/>
              </a:spcBef>
              <a:defRPr sz="1200">
                <a:solidFill>
                  <a:schemeClr val="tx1"/>
                </a:solidFill>
                <a:latin typeface="Arial" panose="020B0604020202020204" pitchFamily="34" charset="0"/>
              </a:defRPr>
            </a:lvl3pPr>
            <a:lvl4pPr marL="1658938" indent="-236538">
              <a:spcBef>
                <a:spcPct val="30000"/>
              </a:spcBef>
              <a:defRPr sz="1200">
                <a:solidFill>
                  <a:schemeClr val="tx1"/>
                </a:solidFill>
                <a:latin typeface="Arial" panose="020B0604020202020204" pitchFamily="34" charset="0"/>
              </a:defRPr>
            </a:lvl4pPr>
            <a:lvl5pPr marL="2133600" indent="-236538">
              <a:spcBef>
                <a:spcPct val="30000"/>
              </a:spcBef>
              <a:defRPr sz="1200">
                <a:solidFill>
                  <a:schemeClr val="tx1"/>
                </a:solidFill>
                <a:latin typeface="Arial" panose="020B0604020202020204" pitchFamily="34" charset="0"/>
              </a:defRPr>
            </a:lvl5pPr>
            <a:lvl6pPr marL="2590800" indent="-236538" eaLnBrk="0" fontAlgn="base" hangingPunct="0">
              <a:spcBef>
                <a:spcPct val="30000"/>
              </a:spcBef>
              <a:spcAft>
                <a:spcPct val="0"/>
              </a:spcAft>
              <a:defRPr sz="1200">
                <a:solidFill>
                  <a:schemeClr val="tx1"/>
                </a:solidFill>
                <a:latin typeface="Arial" panose="020B0604020202020204" pitchFamily="34" charset="0"/>
              </a:defRPr>
            </a:lvl6pPr>
            <a:lvl7pPr marL="3048000" indent="-236538" eaLnBrk="0" fontAlgn="base" hangingPunct="0">
              <a:spcBef>
                <a:spcPct val="30000"/>
              </a:spcBef>
              <a:spcAft>
                <a:spcPct val="0"/>
              </a:spcAft>
              <a:defRPr sz="1200">
                <a:solidFill>
                  <a:schemeClr val="tx1"/>
                </a:solidFill>
                <a:latin typeface="Arial" panose="020B0604020202020204" pitchFamily="34" charset="0"/>
              </a:defRPr>
            </a:lvl7pPr>
            <a:lvl8pPr marL="3505200" indent="-236538" eaLnBrk="0" fontAlgn="base" hangingPunct="0">
              <a:spcBef>
                <a:spcPct val="30000"/>
              </a:spcBef>
              <a:spcAft>
                <a:spcPct val="0"/>
              </a:spcAft>
              <a:defRPr sz="1200">
                <a:solidFill>
                  <a:schemeClr val="tx1"/>
                </a:solidFill>
                <a:latin typeface="Arial" panose="020B0604020202020204" pitchFamily="34" charset="0"/>
              </a:defRPr>
            </a:lvl8pPr>
            <a:lvl9pPr marL="3962400" indent="-236538" eaLnBrk="0" fontAlgn="base" hangingPunct="0">
              <a:spcBef>
                <a:spcPct val="30000"/>
              </a:spcBef>
              <a:spcAft>
                <a:spcPct val="0"/>
              </a:spcAft>
              <a:defRPr sz="1200">
                <a:solidFill>
                  <a:schemeClr val="tx1"/>
                </a:solidFill>
                <a:latin typeface="Arial" panose="020B0604020202020204" pitchFamily="34" charset="0"/>
              </a:defRPr>
            </a:lvl9pPr>
          </a:lstStyle>
          <a:p>
            <a:pPr eaLnBrk="0" hangingPunct="0">
              <a:spcBef>
                <a:spcPct val="0"/>
              </a:spcBef>
            </a:pPr>
            <a:fld id="{3DBDE626-6D20-4BCA-80AC-2F93288FF361}" type="slidenum">
              <a:rPr lang="en-US" altLang="en-US" smtClean="0"/>
              <a:pPr eaLnBrk="0" hangingPunct="0">
                <a:spcBef>
                  <a:spcPct val="0"/>
                </a:spcBef>
              </a:pPr>
              <a:t>33</a:t>
            </a:fld>
            <a:endParaRPr lang="en-US" altLang="en-US"/>
          </a:p>
        </p:txBody>
      </p:sp>
    </p:spTree>
    <p:extLst>
      <p:ext uri="{BB962C8B-B14F-4D97-AF65-F5344CB8AC3E}">
        <p14:creationId xmlns:p14="http://schemas.microsoft.com/office/powerpoint/2010/main" val="39057676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5597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a:p>
        </p:txBody>
      </p:sp>
      <p:sp>
        <p:nvSpPr>
          <p:cNvPr id="4" name="Slide Number Placeholder 3"/>
          <p:cNvSpPr>
            <a:spLocks noGrp="1"/>
          </p:cNvSpPr>
          <p:nvPr>
            <p:ph type="sldNum" sz="quarter" idx="5"/>
          </p:nvPr>
        </p:nvSpPr>
        <p:spPr/>
        <p:txBody>
          <a:bodyPr/>
          <a:lstStyle/>
          <a:p>
            <a:pPr marL="0" marR="0" lvl="0" indent="0" algn="r" defTabSz="88139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88139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97476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a:p>
        </p:txBody>
      </p:sp>
      <p:sp>
        <p:nvSpPr>
          <p:cNvPr id="4" name="Slide Number Placeholder 3"/>
          <p:cNvSpPr>
            <a:spLocks noGrp="1"/>
          </p:cNvSpPr>
          <p:nvPr>
            <p:ph type="sldNum" sz="quarter" idx="5"/>
          </p:nvPr>
        </p:nvSpPr>
        <p:spPr/>
        <p:txBody>
          <a:bodyPr/>
          <a:lstStyle/>
          <a:p>
            <a:pPr marL="0" marR="0" lvl="0" indent="0" algn="r" defTabSz="88139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88139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08538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a:p>
        </p:txBody>
      </p:sp>
      <p:sp>
        <p:nvSpPr>
          <p:cNvPr id="4" name="Slide Number Placeholder 3"/>
          <p:cNvSpPr>
            <a:spLocks noGrp="1"/>
          </p:cNvSpPr>
          <p:nvPr>
            <p:ph type="sldNum" sz="quarter" idx="5"/>
          </p:nvPr>
        </p:nvSpPr>
        <p:spPr/>
        <p:txBody>
          <a:bodyPr/>
          <a:lstStyle/>
          <a:p>
            <a:pPr marL="0" marR="0" lvl="0" indent="0" algn="r" defTabSz="88139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88139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49559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a:p>
        </p:txBody>
      </p:sp>
      <p:sp>
        <p:nvSpPr>
          <p:cNvPr id="4" name="Slide Number Placeholder 3"/>
          <p:cNvSpPr>
            <a:spLocks noGrp="1"/>
          </p:cNvSpPr>
          <p:nvPr>
            <p:ph type="sldNum" sz="quarter" idx="5"/>
          </p:nvPr>
        </p:nvSpPr>
        <p:spPr/>
        <p:txBody>
          <a:bodyPr/>
          <a:lstStyle/>
          <a:p>
            <a:pPr marL="0" marR="0" lvl="0" indent="0" algn="r" defTabSz="88139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88139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47337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17114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800">
              <a:latin typeface="Arial" panose="020B0604020202020204" pitchFamily="34" charset="0"/>
            </a:endParaRPr>
          </a:p>
        </p:txBody>
      </p:sp>
      <p:sp>
        <p:nvSpPr>
          <p:cNvPr id="4" name="Slide Number Placeholder 3"/>
          <p:cNvSpPr>
            <a:spLocks noGrp="1"/>
          </p:cNvSpPr>
          <p:nvPr>
            <p:ph type="sldNum" sz="quarter" idx="10"/>
          </p:nvPr>
        </p:nvSpPr>
        <p:spPr/>
        <p:txBody>
          <a:bodyPr/>
          <a:lstStyle/>
          <a:p>
            <a:fld id="{397C6D11-9C78-415B-AC8E-CF30B8DD3E26}" type="slidenum">
              <a:rPr lang="en-US" smtClean="0"/>
              <a:t>41</a:t>
            </a:fld>
            <a:endParaRPr lang="en-US"/>
          </a:p>
        </p:txBody>
      </p:sp>
    </p:spTree>
    <p:extLst>
      <p:ext uri="{BB962C8B-B14F-4D97-AF65-F5344CB8AC3E}">
        <p14:creationId xmlns:p14="http://schemas.microsoft.com/office/powerpoint/2010/main" val="12742356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73891"/>
            <a:ext cx="5608320" cy="435607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800">
              <a:latin typeface="Arial" panose="020B0604020202020204" pitchFamily="34" charset="0"/>
            </a:endParaRPr>
          </a:p>
        </p:txBody>
      </p:sp>
      <p:sp>
        <p:nvSpPr>
          <p:cNvPr id="4" name="Slide Number Placeholder 3"/>
          <p:cNvSpPr>
            <a:spLocks noGrp="1"/>
          </p:cNvSpPr>
          <p:nvPr>
            <p:ph type="sldNum" sz="quarter" idx="10"/>
          </p:nvPr>
        </p:nvSpPr>
        <p:spPr/>
        <p:txBody>
          <a:bodyPr/>
          <a:lstStyle/>
          <a:p>
            <a:fld id="{397C6D11-9C78-415B-AC8E-CF30B8DD3E26}" type="slidenum">
              <a:rPr lang="en-US" smtClean="0"/>
              <a:t>42</a:t>
            </a:fld>
            <a:endParaRPr lang="en-US"/>
          </a:p>
        </p:txBody>
      </p:sp>
    </p:spTree>
    <p:extLst>
      <p:ext uri="{BB962C8B-B14F-4D97-AF65-F5344CB8AC3E}">
        <p14:creationId xmlns:p14="http://schemas.microsoft.com/office/powerpoint/2010/main" val="6446157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73891"/>
            <a:ext cx="5608320" cy="435607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800">
              <a:latin typeface="Arial" panose="020B0604020202020204" pitchFamily="34" charset="0"/>
            </a:endParaRPr>
          </a:p>
        </p:txBody>
      </p:sp>
      <p:sp>
        <p:nvSpPr>
          <p:cNvPr id="4" name="Slide Number Placeholder 3"/>
          <p:cNvSpPr>
            <a:spLocks noGrp="1"/>
          </p:cNvSpPr>
          <p:nvPr>
            <p:ph type="sldNum" sz="quarter" idx="10"/>
          </p:nvPr>
        </p:nvSpPr>
        <p:spPr/>
        <p:txBody>
          <a:bodyPr/>
          <a:lstStyle/>
          <a:p>
            <a:fld id="{397C6D11-9C78-415B-AC8E-CF30B8DD3E26}" type="slidenum">
              <a:rPr lang="en-US" smtClean="0"/>
              <a:t>43</a:t>
            </a:fld>
            <a:endParaRPr lang="en-US"/>
          </a:p>
        </p:txBody>
      </p:sp>
    </p:spTree>
    <p:extLst>
      <p:ext uri="{BB962C8B-B14F-4D97-AF65-F5344CB8AC3E}">
        <p14:creationId xmlns:p14="http://schemas.microsoft.com/office/powerpoint/2010/main" val="2940665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mn-lt"/>
              <a:cs typeface="Arial" panose="020B0604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A20299-C2E2-4DEF-9FC0-C1D91125D4C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942819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73891"/>
            <a:ext cx="5608320" cy="4431117"/>
          </a:xfrm>
        </p:spPr>
        <p:txBody>
          <a:bodyPr/>
          <a:lstStyle/>
          <a:p>
            <a:endParaRPr lang="en-US" altLang="en-US" sz="160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07043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73891"/>
            <a:ext cx="5608320" cy="4431117"/>
          </a:xfrm>
        </p:spPr>
        <p:txBody>
          <a:bodyPr/>
          <a:lstStyle/>
          <a:p>
            <a:endParaRPr lang="en-US" altLang="en-US" sz="160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162785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16130" indent="-275434">
              <a:spcBef>
                <a:spcPct val="30000"/>
              </a:spcBef>
              <a:defRPr sz="1200">
                <a:solidFill>
                  <a:schemeClr val="tx1"/>
                </a:solidFill>
                <a:latin typeface="Calibri" panose="020F0502020204030204" pitchFamily="34" charset="0"/>
              </a:defRPr>
            </a:lvl2pPr>
            <a:lvl3pPr marL="1101738" indent="-220348">
              <a:spcBef>
                <a:spcPct val="30000"/>
              </a:spcBef>
              <a:defRPr sz="1200">
                <a:solidFill>
                  <a:schemeClr val="tx1"/>
                </a:solidFill>
                <a:latin typeface="Calibri" panose="020F0502020204030204" pitchFamily="34" charset="0"/>
              </a:defRPr>
            </a:lvl3pPr>
            <a:lvl4pPr marL="1542433" indent="-220348">
              <a:spcBef>
                <a:spcPct val="30000"/>
              </a:spcBef>
              <a:defRPr sz="1200">
                <a:solidFill>
                  <a:schemeClr val="tx1"/>
                </a:solidFill>
                <a:latin typeface="Calibri" panose="020F0502020204030204" pitchFamily="34" charset="0"/>
              </a:defRPr>
            </a:lvl4pPr>
            <a:lvl5pPr marL="1983128" indent="-220348">
              <a:spcBef>
                <a:spcPct val="30000"/>
              </a:spcBef>
              <a:defRPr sz="1200">
                <a:solidFill>
                  <a:schemeClr val="tx1"/>
                </a:solidFill>
                <a:latin typeface="Calibri" panose="020F0502020204030204" pitchFamily="34" charset="0"/>
              </a:defRPr>
            </a:lvl5pPr>
            <a:lvl6pPr marL="2423823" indent="-220348" eaLnBrk="0" fontAlgn="base" hangingPunct="0">
              <a:spcBef>
                <a:spcPct val="30000"/>
              </a:spcBef>
              <a:spcAft>
                <a:spcPct val="0"/>
              </a:spcAft>
              <a:defRPr sz="1200">
                <a:solidFill>
                  <a:schemeClr val="tx1"/>
                </a:solidFill>
                <a:latin typeface="Calibri" panose="020F0502020204030204" pitchFamily="34" charset="0"/>
              </a:defRPr>
            </a:lvl6pPr>
            <a:lvl7pPr marL="2864518" indent="-220348" eaLnBrk="0" fontAlgn="base" hangingPunct="0">
              <a:spcBef>
                <a:spcPct val="30000"/>
              </a:spcBef>
              <a:spcAft>
                <a:spcPct val="0"/>
              </a:spcAft>
              <a:defRPr sz="1200">
                <a:solidFill>
                  <a:schemeClr val="tx1"/>
                </a:solidFill>
                <a:latin typeface="Calibri" panose="020F0502020204030204" pitchFamily="34" charset="0"/>
              </a:defRPr>
            </a:lvl7pPr>
            <a:lvl8pPr marL="3305213" indent="-220348" eaLnBrk="0" fontAlgn="base" hangingPunct="0">
              <a:spcBef>
                <a:spcPct val="30000"/>
              </a:spcBef>
              <a:spcAft>
                <a:spcPct val="0"/>
              </a:spcAft>
              <a:defRPr sz="1200">
                <a:solidFill>
                  <a:schemeClr val="tx1"/>
                </a:solidFill>
                <a:latin typeface="Calibri" panose="020F0502020204030204" pitchFamily="34" charset="0"/>
              </a:defRPr>
            </a:lvl8pPr>
            <a:lvl9pPr marL="3745908" indent="-220348"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881390" rtl="0" eaLnBrk="1" fontAlgn="auto" latinLnBrk="0" hangingPunct="1">
              <a:lnSpc>
                <a:spcPct val="100000"/>
              </a:lnSpc>
              <a:spcBef>
                <a:spcPct val="0"/>
              </a:spcBef>
              <a:spcAft>
                <a:spcPts val="0"/>
              </a:spcAft>
              <a:buClrTx/>
              <a:buSzTx/>
              <a:buFontTx/>
              <a:buNone/>
              <a:tabLst/>
              <a:defRPr/>
            </a:pPr>
            <a:fld id="{322FDEDF-6F02-4870-B180-E7B1ECBDE82D}"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881390" rtl="0" eaLnBrk="1" fontAlgn="auto" latinLnBrk="0" hangingPunct="1">
                <a:lnSpc>
                  <a:spcPct val="100000"/>
                </a:lnSpc>
                <a:spcBef>
                  <a:spcPct val="0"/>
                </a:spcBef>
                <a:spcAft>
                  <a:spcPts val="0"/>
                </a:spcAft>
                <a:buClrTx/>
                <a:buSzTx/>
                <a:buFontTx/>
                <a:buNone/>
                <a:tabLst/>
                <a:defRPr/>
              </a:pPr>
              <a:t>48</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91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ea typeface="ＭＳ Ｐゴシック" panose="020B0600070205080204" pitchFamily="34" charset="-128"/>
            </a:endParaRPr>
          </a:p>
        </p:txBody>
      </p:sp>
    </p:spTree>
    <p:extLst>
      <p:ext uri="{BB962C8B-B14F-4D97-AF65-F5344CB8AC3E}">
        <p14:creationId xmlns:p14="http://schemas.microsoft.com/office/powerpoint/2010/main" val="390213968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73891"/>
            <a:ext cx="5608320" cy="4431117"/>
          </a:xfrm>
        </p:spPr>
        <p:txBody>
          <a:bodyPr/>
          <a:lstStyle/>
          <a:p>
            <a:endParaRPr lang="en-US" altLang="en-US" sz="160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07043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16130" indent="-275434">
              <a:spcBef>
                <a:spcPct val="30000"/>
              </a:spcBef>
              <a:defRPr sz="1200">
                <a:solidFill>
                  <a:schemeClr val="tx1"/>
                </a:solidFill>
                <a:latin typeface="Calibri" panose="020F0502020204030204" pitchFamily="34" charset="0"/>
              </a:defRPr>
            </a:lvl2pPr>
            <a:lvl3pPr marL="1101738" indent="-220348">
              <a:spcBef>
                <a:spcPct val="30000"/>
              </a:spcBef>
              <a:defRPr sz="1200">
                <a:solidFill>
                  <a:schemeClr val="tx1"/>
                </a:solidFill>
                <a:latin typeface="Calibri" panose="020F0502020204030204" pitchFamily="34" charset="0"/>
              </a:defRPr>
            </a:lvl3pPr>
            <a:lvl4pPr marL="1542433" indent="-220348">
              <a:spcBef>
                <a:spcPct val="30000"/>
              </a:spcBef>
              <a:defRPr sz="1200">
                <a:solidFill>
                  <a:schemeClr val="tx1"/>
                </a:solidFill>
                <a:latin typeface="Calibri" panose="020F0502020204030204" pitchFamily="34" charset="0"/>
              </a:defRPr>
            </a:lvl4pPr>
            <a:lvl5pPr marL="1983128" indent="-220348">
              <a:spcBef>
                <a:spcPct val="30000"/>
              </a:spcBef>
              <a:defRPr sz="1200">
                <a:solidFill>
                  <a:schemeClr val="tx1"/>
                </a:solidFill>
                <a:latin typeface="Calibri" panose="020F0502020204030204" pitchFamily="34" charset="0"/>
              </a:defRPr>
            </a:lvl5pPr>
            <a:lvl6pPr marL="2423823" indent="-220348" eaLnBrk="0" fontAlgn="base" hangingPunct="0">
              <a:spcBef>
                <a:spcPct val="30000"/>
              </a:spcBef>
              <a:spcAft>
                <a:spcPct val="0"/>
              </a:spcAft>
              <a:defRPr sz="1200">
                <a:solidFill>
                  <a:schemeClr val="tx1"/>
                </a:solidFill>
                <a:latin typeface="Calibri" panose="020F0502020204030204" pitchFamily="34" charset="0"/>
              </a:defRPr>
            </a:lvl6pPr>
            <a:lvl7pPr marL="2864518" indent="-220348" eaLnBrk="0" fontAlgn="base" hangingPunct="0">
              <a:spcBef>
                <a:spcPct val="30000"/>
              </a:spcBef>
              <a:spcAft>
                <a:spcPct val="0"/>
              </a:spcAft>
              <a:defRPr sz="1200">
                <a:solidFill>
                  <a:schemeClr val="tx1"/>
                </a:solidFill>
                <a:latin typeface="Calibri" panose="020F0502020204030204" pitchFamily="34" charset="0"/>
              </a:defRPr>
            </a:lvl7pPr>
            <a:lvl8pPr marL="3305213" indent="-220348" eaLnBrk="0" fontAlgn="base" hangingPunct="0">
              <a:spcBef>
                <a:spcPct val="30000"/>
              </a:spcBef>
              <a:spcAft>
                <a:spcPct val="0"/>
              </a:spcAft>
              <a:defRPr sz="1200">
                <a:solidFill>
                  <a:schemeClr val="tx1"/>
                </a:solidFill>
                <a:latin typeface="Calibri" panose="020F0502020204030204" pitchFamily="34" charset="0"/>
              </a:defRPr>
            </a:lvl8pPr>
            <a:lvl9pPr marL="3745908" indent="-220348"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881390" rtl="0" eaLnBrk="1" fontAlgn="auto" latinLnBrk="0" hangingPunct="1">
              <a:lnSpc>
                <a:spcPct val="100000"/>
              </a:lnSpc>
              <a:spcBef>
                <a:spcPct val="0"/>
              </a:spcBef>
              <a:spcAft>
                <a:spcPts val="0"/>
              </a:spcAft>
              <a:buClrTx/>
              <a:buSzTx/>
              <a:buFontTx/>
              <a:buNone/>
              <a:tabLst/>
              <a:defRPr/>
            </a:pPr>
            <a:fld id="{322FDEDF-6F02-4870-B180-E7B1ECBDE82D}"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881390" rtl="0" eaLnBrk="1" fontAlgn="auto" latinLnBrk="0" hangingPunct="1">
                <a:lnSpc>
                  <a:spcPct val="100000"/>
                </a:lnSpc>
                <a:spcBef>
                  <a:spcPct val="0"/>
                </a:spcBef>
                <a:spcAft>
                  <a:spcPts val="0"/>
                </a:spcAft>
                <a:buClrTx/>
                <a:buSzTx/>
                <a:buFontTx/>
                <a:buNone/>
                <a:tabLst/>
                <a:defRPr/>
              </a:pPr>
              <a:t>50</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91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ea typeface="ＭＳ Ｐゴシック" panose="020B0600070205080204" pitchFamily="34" charset="-128"/>
            </a:endParaRPr>
          </a:p>
        </p:txBody>
      </p:sp>
    </p:spTree>
    <p:extLst>
      <p:ext uri="{BB962C8B-B14F-4D97-AF65-F5344CB8AC3E}">
        <p14:creationId xmlns:p14="http://schemas.microsoft.com/office/powerpoint/2010/main" val="358114227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73891"/>
            <a:ext cx="5608320" cy="4431117"/>
          </a:xfrm>
        </p:spPr>
        <p:txBody>
          <a:bodyPr/>
          <a:lstStyle/>
          <a:p>
            <a:endParaRPr lang="en-US" altLang="en-US" sz="160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24428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73891"/>
            <a:ext cx="5608320" cy="4431117"/>
          </a:xfrm>
        </p:spPr>
        <p:txBody>
          <a:bodyPr/>
          <a:lstStyle/>
          <a:p>
            <a:endParaRPr lang="en-US" sz="160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3275603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423905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00" dirty="0">
              <a:solidFill>
                <a:schemeClr val="bg1"/>
              </a:solidFill>
              <a:latin typeface="Arial" panose="020B0604020202020204" pitchFamily="34" charset="0"/>
              <a:ea typeface="Franklin Gothic Book"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4739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latin typeface="+mn-lt"/>
            </a:endParaRPr>
          </a:p>
        </p:txBody>
      </p:sp>
      <p:sp>
        <p:nvSpPr>
          <p:cNvPr id="4" name="Slide Number Placeholder 3"/>
          <p:cNvSpPr>
            <a:spLocks noGrp="1"/>
          </p:cNvSpPr>
          <p:nvPr>
            <p:ph type="sldNum" sz="quarter" idx="10"/>
          </p:nvPr>
        </p:nvSpPr>
        <p:spPr/>
        <p:txBody>
          <a:bodyPr/>
          <a:lstStyle/>
          <a:p>
            <a:pPr marL="0" marR="0" lvl="0" indent="0" algn="r" defTabSz="88139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88139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06482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Humanities Initiatives helps strengthen the teaching and study of the humanities at Hispanic-Serving Institutions, HBCUs, and TCUs by developing new humanities programs, resources, or courses, or by enhancing existing ones.</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7C6D11-9C78-415B-AC8E-CF30B8DD3E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895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dirty="0">
              <a:latin typeface="Arial" panose="020B0604020202020204" pitchFamily="34" charset="0"/>
            </a:endParaRPr>
          </a:p>
        </p:txBody>
      </p:sp>
      <p:sp>
        <p:nvSpPr>
          <p:cNvPr id="4" name="Slide Number Placeholder 3"/>
          <p:cNvSpPr>
            <a:spLocks noGrp="1"/>
          </p:cNvSpPr>
          <p:nvPr>
            <p:ph type="sldNum" sz="quarter" idx="5"/>
          </p:nvPr>
        </p:nvSpPr>
        <p:spPr/>
        <p:txBody>
          <a:bodyPr/>
          <a:lstStyle/>
          <a:p>
            <a:fld id="{397C6D11-9C78-415B-AC8E-CF30B8DD3E26}" type="slidenum">
              <a:rPr lang="en-US" smtClean="0"/>
              <a:t>11</a:t>
            </a:fld>
            <a:endParaRPr lang="en-US"/>
          </a:p>
        </p:txBody>
      </p:sp>
    </p:spTree>
    <p:extLst>
      <p:ext uri="{BB962C8B-B14F-4D97-AF65-F5344CB8AC3E}">
        <p14:creationId xmlns:p14="http://schemas.microsoft.com/office/powerpoint/2010/main" val="29634946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1480" eaLnBrk="0" hangingPunct="0">
              <a:defRPr>
                <a:solidFill>
                  <a:schemeClr val="tx1"/>
                </a:solidFill>
                <a:latin typeface="Arial" charset="0"/>
              </a:defRPr>
            </a:lvl1pPr>
            <a:lvl2pPr marL="757066" indent="-291179" defTabSz="941480" eaLnBrk="0" hangingPunct="0">
              <a:defRPr>
                <a:solidFill>
                  <a:schemeClr val="tx1"/>
                </a:solidFill>
                <a:latin typeface="Arial" charset="0"/>
              </a:defRPr>
            </a:lvl2pPr>
            <a:lvl3pPr marL="1164717" indent="-232943" defTabSz="941480" eaLnBrk="0" hangingPunct="0">
              <a:defRPr>
                <a:solidFill>
                  <a:schemeClr val="tx1"/>
                </a:solidFill>
                <a:latin typeface="Arial" charset="0"/>
              </a:defRPr>
            </a:lvl3pPr>
            <a:lvl4pPr marL="1630604" indent="-232943" defTabSz="941480" eaLnBrk="0" hangingPunct="0">
              <a:defRPr>
                <a:solidFill>
                  <a:schemeClr val="tx1"/>
                </a:solidFill>
                <a:latin typeface="Arial" charset="0"/>
              </a:defRPr>
            </a:lvl4pPr>
            <a:lvl5pPr marL="2096491" indent="-232943" defTabSz="941480" eaLnBrk="0" hangingPunct="0">
              <a:defRPr>
                <a:solidFill>
                  <a:schemeClr val="tx1"/>
                </a:solidFill>
                <a:latin typeface="Arial" charset="0"/>
              </a:defRPr>
            </a:lvl5pPr>
            <a:lvl6pPr marL="2562377" indent="-232943" defTabSz="941480" eaLnBrk="0" fontAlgn="base" hangingPunct="0">
              <a:spcBef>
                <a:spcPct val="0"/>
              </a:spcBef>
              <a:spcAft>
                <a:spcPct val="0"/>
              </a:spcAft>
              <a:defRPr>
                <a:solidFill>
                  <a:schemeClr val="tx1"/>
                </a:solidFill>
                <a:latin typeface="Arial" charset="0"/>
              </a:defRPr>
            </a:lvl6pPr>
            <a:lvl7pPr marL="3028264" indent="-232943" defTabSz="941480" eaLnBrk="0" fontAlgn="base" hangingPunct="0">
              <a:spcBef>
                <a:spcPct val="0"/>
              </a:spcBef>
              <a:spcAft>
                <a:spcPct val="0"/>
              </a:spcAft>
              <a:defRPr>
                <a:solidFill>
                  <a:schemeClr val="tx1"/>
                </a:solidFill>
                <a:latin typeface="Arial" charset="0"/>
              </a:defRPr>
            </a:lvl7pPr>
            <a:lvl8pPr marL="3494151" indent="-232943" defTabSz="941480" eaLnBrk="0" fontAlgn="base" hangingPunct="0">
              <a:spcBef>
                <a:spcPct val="0"/>
              </a:spcBef>
              <a:spcAft>
                <a:spcPct val="0"/>
              </a:spcAft>
              <a:defRPr>
                <a:solidFill>
                  <a:schemeClr val="tx1"/>
                </a:solidFill>
                <a:latin typeface="Arial" charset="0"/>
              </a:defRPr>
            </a:lvl8pPr>
            <a:lvl9pPr marL="3960038" indent="-232943" defTabSz="941480" eaLnBrk="0" fontAlgn="base" hangingPunct="0">
              <a:spcBef>
                <a:spcPct val="0"/>
              </a:spcBef>
              <a:spcAft>
                <a:spcPct val="0"/>
              </a:spcAft>
              <a:defRPr>
                <a:solidFill>
                  <a:schemeClr val="tx1"/>
                </a:solidFill>
                <a:latin typeface="Arial" charset="0"/>
              </a:defRPr>
            </a:lvl9pPr>
          </a:lstStyle>
          <a:p>
            <a:pPr eaLnBrk="1" hangingPunct="1"/>
            <a:fld id="{1DA87DF0-1F5C-45E4-B06F-753438F91A40}" type="slidenum">
              <a:rPr lang="en-US" smtClean="0">
                <a:solidFill>
                  <a:prstClr val="black"/>
                </a:solidFill>
              </a:rPr>
              <a:pPr eaLnBrk="1" hangingPunct="1"/>
              <a:t>12</a:t>
            </a:fld>
            <a:endParaRPr lang="en-US">
              <a:solidFill>
                <a:prstClr val="black"/>
              </a:solidFill>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mn-lt"/>
              </a:rPr>
              <a:t>	</a:t>
            </a:r>
          </a:p>
          <a:p>
            <a:pPr eaLnBrk="1" hangingPunct="1"/>
            <a:endParaRPr lang="en-US" sz="1000" dirty="0">
              <a:solidFill>
                <a:schemeClr val="bg1"/>
              </a:solidFill>
            </a:endParaRPr>
          </a:p>
        </p:txBody>
      </p:sp>
    </p:spTree>
    <p:extLst>
      <p:ext uri="{BB962C8B-B14F-4D97-AF65-F5344CB8AC3E}">
        <p14:creationId xmlns:p14="http://schemas.microsoft.com/office/powerpoint/2010/main" val="19127264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0624487-363D-714B-A8CE-3FBCAC7AC915}" type="datetimeFigureOut">
              <a:rPr lang="en-US" smtClean="0"/>
              <a:t>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1614107884"/>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624487-363D-714B-A8CE-3FBCAC7AC915}" type="datetimeFigureOut">
              <a:rPr lang="en-US" smtClean="0"/>
              <a:t>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501951384"/>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624487-363D-714B-A8CE-3FBCAC7AC915}" type="datetimeFigureOut">
              <a:rPr lang="en-US" smtClean="0"/>
              <a:t>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981145472"/>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422400" y="0"/>
            <a:ext cx="10261600" cy="1143000"/>
          </a:xfrm>
        </p:spPr>
        <p:txBody>
          <a:bodyPr/>
          <a:lstStyle/>
          <a:p>
            <a:r>
              <a:rPr lang="en-US"/>
              <a:t>Click to edit Master title style</a:t>
            </a:r>
          </a:p>
        </p:txBody>
      </p:sp>
      <p:sp>
        <p:nvSpPr>
          <p:cNvPr id="3" name="Content Placeholder 2"/>
          <p:cNvSpPr>
            <a:spLocks noGrp="1"/>
          </p:cNvSpPr>
          <p:nvPr>
            <p:ph sz="half" idx="1"/>
          </p:nvPr>
        </p:nvSpPr>
        <p:spPr>
          <a:xfrm>
            <a:off x="508000" y="1295400"/>
            <a:ext cx="53848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00" y="1295400"/>
            <a:ext cx="53848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26152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1600200"/>
            <a:ext cx="53848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0"/>
            <a:ext cx="53848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733800"/>
            <a:ext cx="53848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3"/>
          <p:cNvSpPr>
            <a:spLocks noGrp="1" noChangeArrowheads="1"/>
          </p:cNvSpPr>
          <p:nvPr>
            <p:ph type="dt" sz="half" idx="10"/>
          </p:nvPr>
        </p:nvSpPr>
        <p:spPr>
          <a:xfrm>
            <a:off x="838200" y="6356351"/>
            <a:ext cx="2743200" cy="365125"/>
          </a:xfrm>
          <a:prstGeom prst="rect">
            <a:avLst/>
          </a:prstGeom>
        </p:spPr>
        <p:txBody>
          <a:bodyPr/>
          <a:lstStyle>
            <a:lvl1pPr>
              <a:defRPr/>
            </a:lvl1pPr>
          </a:lstStyle>
          <a:p>
            <a:pPr>
              <a:defRPr/>
            </a:pPr>
            <a:endParaRPr lang="en-US"/>
          </a:p>
        </p:txBody>
      </p:sp>
      <p:sp>
        <p:nvSpPr>
          <p:cNvPr id="7" name="Rectangle 4"/>
          <p:cNvSpPr>
            <a:spLocks noGrp="1" noChangeArrowheads="1"/>
          </p:cNvSpPr>
          <p:nvPr>
            <p:ph type="sldNum" sz="quarter" idx="11"/>
          </p:nvPr>
        </p:nvSpPr>
        <p:spPr/>
        <p:txBody>
          <a:bodyPr/>
          <a:lstStyle>
            <a:lvl1pPr>
              <a:defRPr/>
            </a:lvl1pPr>
          </a:lstStyle>
          <a:p>
            <a:pPr>
              <a:defRPr/>
            </a:pPr>
            <a:fld id="{65EAB089-91BD-4B80-AA01-CBD3EB663A1C}" type="slidenum">
              <a:rPr lang="en-US"/>
              <a:pPr>
                <a:defRPr/>
              </a:pPr>
              <a:t>‹#›</a:t>
            </a:fld>
            <a:endParaRPr lang="en-US"/>
          </a:p>
        </p:txBody>
      </p:sp>
    </p:spTree>
    <p:extLst>
      <p:ext uri="{BB962C8B-B14F-4D97-AF65-F5344CB8AC3E}">
        <p14:creationId xmlns:p14="http://schemas.microsoft.com/office/powerpoint/2010/main" val="1734630736"/>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325AAA9-F597-4D39-9114-1961814E499F}" type="datetimeFigureOut">
              <a:rPr lang="en-US" smtClean="0"/>
              <a:t>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F40C8-8403-4E14-8542-66DF7EC5AA60}" type="slidenum">
              <a:rPr lang="en-US" smtClean="0"/>
              <a:t>‹#›</a:t>
            </a:fld>
            <a:endParaRPr lang="en-US"/>
          </a:p>
        </p:txBody>
      </p:sp>
    </p:spTree>
    <p:extLst>
      <p:ext uri="{BB962C8B-B14F-4D97-AF65-F5344CB8AC3E}">
        <p14:creationId xmlns:p14="http://schemas.microsoft.com/office/powerpoint/2010/main" val="38613414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25AAA9-F597-4D39-9114-1961814E499F}" type="datetimeFigureOut">
              <a:rPr lang="en-US" smtClean="0"/>
              <a:t>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F40C8-8403-4E14-8542-66DF7EC5AA60}" type="slidenum">
              <a:rPr lang="en-US" smtClean="0"/>
              <a:t>‹#›</a:t>
            </a:fld>
            <a:endParaRPr lang="en-US"/>
          </a:p>
        </p:txBody>
      </p:sp>
    </p:spTree>
    <p:extLst>
      <p:ext uri="{BB962C8B-B14F-4D97-AF65-F5344CB8AC3E}">
        <p14:creationId xmlns:p14="http://schemas.microsoft.com/office/powerpoint/2010/main" val="5366595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25AAA9-F597-4D39-9114-1961814E499F}" type="datetimeFigureOut">
              <a:rPr lang="en-US" smtClean="0"/>
              <a:t>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F40C8-8403-4E14-8542-66DF7EC5AA60}" type="slidenum">
              <a:rPr lang="en-US" smtClean="0"/>
              <a:t>‹#›</a:t>
            </a:fld>
            <a:endParaRPr lang="en-US"/>
          </a:p>
        </p:txBody>
      </p:sp>
    </p:spTree>
    <p:extLst>
      <p:ext uri="{BB962C8B-B14F-4D97-AF65-F5344CB8AC3E}">
        <p14:creationId xmlns:p14="http://schemas.microsoft.com/office/powerpoint/2010/main" val="6483926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325AAA9-F597-4D39-9114-1961814E499F}" type="datetimeFigureOut">
              <a:rPr lang="en-US" smtClean="0"/>
              <a:t>1/28/2022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6F40C8-8403-4E14-8542-66DF7EC5AA60}" type="slidenum">
              <a:rPr lang="en-US" smtClean="0"/>
              <a:t>‹#›</a:t>
            </a:fld>
            <a:endParaRPr lang="en-US"/>
          </a:p>
        </p:txBody>
      </p:sp>
    </p:spTree>
    <p:extLst>
      <p:ext uri="{BB962C8B-B14F-4D97-AF65-F5344CB8AC3E}">
        <p14:creationId xmlns:p14="http://schemas.microsoft.com/office/powerpoint/2010/main" val="3621640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325AAA9-F597-4D39-9114-1961814E499F}" type="datetimeFigureOut">
              <a:rPr lang="en-US" smtClean="0"/>
              <a:t>1/28/2022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6F40C8-8403-4E14-8542-66DF7EC5AA60}" type="slidenum">
              <a:rPr lang="en-US" smtClean="0"/>
              <a:t>‹#›</a:t>
            </a:fld>
            <a:endParaRPr lang="en-US"/>
          </a:p>
        </p:txBody>
      </p:sp>
    </p:spTree>
    <p:extLst>
      <p:ext uri="{BB962C8B-B14F-4D97-AF65-F5344CB8AC3E}">
        <p14:creationId xmlns:p14="http://schemas.microsoft.com/office/powerpoint/2010/main" val="12142583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325AAA9-F597-4D39-9114-1961814E499F}" type="datetimeFigureOut">
              <a:rPr lang="en-US" smtClean="0"/>
              <a:t>1/28/2022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6F40C8-8403-4E14-8542-66DF7EC5AA60}" type="slidenum">
              <a:rPr lang="en-US" smtClean="0"/>
              <a:t>‹#›</a:t>
            </a:fld>
            <a:endParaRPr lang="en-US"/>
          </a:p>
        </p:txBody>
      </p:sp>
    </p:spTree>
    <p:extLst>
      <p:ext uri="{BB962C8B-B14F-4D97-AF65-F5344CB8AC3E}">
        <p14:creationId xmlns:p14="http://schemas.microsoft.com/office/powerpoint/2010/main" val="1874179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624487-363D-714B-A8CE-3FBCAC7AC915}" type="datetimeFigureOut">
              <a:rPr lang="en-US" smtClean="0"/>
              <a:t>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1297777484"/>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25AAA9-F597-4D39-9114-1961814E499F}" type="datetimeFigureOut">
              <a:rPr lang="en-US" smtClean="0"/>
              <a:t>1/28/2022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6F40C8-8403-4E14-8542-66DF7EC5AA60}" type="slidenum">
              <a:rPr lang="en-US" smtClean="0"/>
              <a:t>‹#›</a:t>
            </a:fld>
            <a:endParaRPr lang="en-US"/>
          </a:p>
        </p:txBody>
      </p:sp>
    </p:spTree>
    <p:extLst>
      <p:ext uri="{BB962C8B-B14F-4D97-AF65-F5344CB8AC3E}">
        <p14:creationId xmlns:p14="http://schemas.microsoft.com/office/powerpoint/2010/main" val="3824076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325AAA9-F597-4D39-9114-1961814E499F}" type="datetimeFigureOut">
              <a:rPr lang="en-US" smtClean="0"/>
              <a:t>1/28/2022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6F40C8-8403-4E14-8542-66DF7EC5AA60}" type="slidenum">
              <a:rPr lang="en-US" smtClean="0"/>
              <a:t>‹#›</a:t>
            </a:fld>
            <a:endParaRPr lang="en-US"/>
          </a:p>
        </p:txBody>
      </p:sp>
    </p:spTree>
    <p:extLst>
      <p:ext uri="{BB962C8B-B14F-4D97-AF65-F5344CB8AC3E}">
        <p14:creationId xmlns:p14="http://schemas.microsoft.com/office/powerpoint/2010/main" val="37426931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325AAA9-F597-4D39-9114-1961814E499F}" type="datetimeFigureOut">
              <a:rPr lang="en-US" smtClean="0"/>
              <a:t>1/28/2022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6F40C8-8403-4E14-8542-66DF7EC5AA60}" type="slidenum">
              <a:rPr lang="en-US" smtClean="0"/>
              <a:t>‹#›</a:t>
            </a:fld>
            <a:endParaRPr lang="en-US"/>
          </a:p>
        </p:txBody>
      </p:sp>
    </p:spTree>
    <p:extLst>
      <p:ext uri="{BB962C8B-B14F-4D97-AF65-F5344CB8AC3E}">
        <p14:creationId xmlns:p14="http://schemas.microsoft.com/office/powerpoint/2010/main" val="18357459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25AAA9-F597-4D39-9114-1961814E499F}" type="datetimeFigureOut">
              <a:rPr lang="en-US" smtClean="0"/>
              <a:t>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F40C8-8403-4E14-8542-66DF7EC5AA60}" type="slidenum">
              <a:rPr lang="en-US" smtClean="0"/>
              <a:t>‹#›</a:t>
            </a:fld>
            <a:endParaRPr lang="en-US"/>
          </a:p>
        </p:txBody>
      </p:sp>
    </p:spTree>
    <p:extLst>
      <p:ext uri="{BB962C8B-B14F-4D97-AF65-F5344CB8AC3E}">
        <p14:creationId xmlns:p14="http://schemas.microsoft.com/office/powerpoint/2010/main" val="9665863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25AAA9-F597-4D39-9114-1961814E499F}" type="datetimeFigureOut">
              <a:rPr lang="en-US" smtClean="0"/>
              <a:t>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F40C8-8403-4E14-8542-66DF7EC5AA60}" type="slidenum">
              <a:rPr lang="en-US" smtClean="0"/>
              <a:t>‹#›</a:t>
            </a:fld>
            <a:endParaRPr lang="en-US"/>
          </a:p>
        </p:txBody>
      </p:sp>
    </p:spTree>
    <p:extLst>
      <p:ext uri="{BB962C8B-B14F-4D97-AF65-F5344CB8AC3E}">
        <p14:creationId xmlns:p14="http://schemas.microsoft.com/office/powerpoint/2010/main" val="573440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D7543-DA39-49EF-AF55-5FE608178A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A0134EA-EA74-40E2-9062-6D5AF02025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6D24317-FE7C-41B5-BC45-B3B3DFB25681}"/>
              </a:ext>
            </a:extLst>
          </p:cNvPr>
          <p:cNvSpPr>
            <a:spLocks noGrp="1"/>
          </p:cNvSpPr>
          <p:nvPr>
            <p:ph type="dt" sz="half" idx="10"/>
          </p:nvPr>
        </p:nvSpPr>
        <p:spPr/>
        <p:txBody>
          <a:bodyPr/>
          <a:lstStyle/>
          <a:p>
            <a:fld id="{9AB2A861-AFEE-4CE8-AA5E-DFFFB3C50105}" type="datetimeFigureOut">
              <a:rPr lang="en-US" smtClean="0"/>
              <a:t>1/28/2022</a:t>
            </a:fld>
            <a:endParaRPr lang="en-US"/>
          </a:p>
        </p:txBody>
      </p:sp>
      <p:sp>
        <p:nvSpPr>
          <p:cNvPr id="5" name="Footer Placeholder 4">
            <a:extLst>
              <a:ext uri="{FF2B5EF4-FFF2-40B4-BE49-F238E27FC236}">
                <a16:creationId xmlns:a16="http://schemas.microsoft.com/office/drawing/2014/main" id="{8D24C048-8B2A-43E6-820F-0597718704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44E718-0312-4DF2-A1DE-1BE3903EADB3}"/>
              </a:ext>
            </a:extLst>
          </p:cNvPr>
          <p:cNvSpPr>
            <a:spLocks noGrp="1"/>
          </p:cNvSpPr>
          <p:nvPr>
            <p:ph type="sldNum" sz="quarter" idx="12"/>
          </p:nvPr>
        </p:nvSpPr>
        <p:spPr/>
        <p:txBody>
          <a:bodyPr/>
          <a:lstStyle/>
          <a:p>
            <a:fld id="{6DDA7324-8390-4C9A-9C94-9836021F66FC}" type="slidenum">
              <a:rPr lang="en-US" smtClean="0"/>
              <a:t>‹#›</a:t>
            </a:fld>
            <a:endParaRPr lang="en-US"/>
          </a:p>
        </p:txBody>
      </p:sp>
    </p:spTree>
    <p:extLst>
      <p:ext uri="{BB962C8B-B14F-4D97-AF65-F5344CB8AC3E}">
        <p14:creationId xmlns:p14="http://schemas.microsoft.com/office/powerpoint/2010/main" val="2275697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D44BB-35BB-4108-A2D0-33A7FC6A52B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62B764-3E0D-442C-86A6-8450B462738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E95D5E-C6FC-4445-ABE8-55F4F66A7B8F}"/>
              </a:ext>
            </a:extLst>
          </p:cNvPr>
          <p:cNvSpPr>
            <a:spLocks noGrp="1"/>
          </p:cNvSpPr>
          <p:nvPr>
            <p:ph type="dt" sz="half" idx="10"/>
          </p:nvPr>
        </p:nvSpPr>
        <p:spPr/>
        <p:txBody>
          <a:bodyPr/>
          <a:lstStyle/>
          <a:p>
            <a:fld id="{9AB2A861-AFEE-4CE8-AA5E-DFFFB3C50105}" type="datetimeFigureOut">
              <a:rPr lang="en-US" smtClean="0"/>
              <a:t>1/28/2022</a:t>
            </a:fld>
            <a:endParaRPr lang="en-US"/>
          </a:p>
        </p:txBody>
      </p:sp>
      <p:sp>
        <p:nvSpPr>
          <p:cNvPr id="5" name="Footer Placeholder 4">
            <a:extLst>
              <a:ext uri="{FF2B5EF4-FFF2-40B4-BE49-F238E27FC236}">
                <a16:creationId xmlns:a16="http://schemas.microsoft.com/office/drawing/2014/main" id="{472285DD-C089-4785-8053-3C66903158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E7FDA3-BB87-45B8-A4AC-6BA57FDA219D}"/>
              </a:ext>
            </a:extLst>
          </p:cNvPr>
          <p:cNvSpPr>
            <a:spLocks noGrp="1"/>
          </p:cNvSpPr>
          <p:nvPr>
            <p:ph type="sldNum" sz="quarter" idx="12"/>
          </p:nvPr>
        </p:nvSpPr>
        <p:spPr/>
        <p:txBody>
          <a:bodyPr/>
          <a:lstStyle/>
          <a:p>
            <a:fld id="{6DDA7324-8390-4C9A-9C94-9836021F66FC}" type="slidenum">
              <a:rPr lang="en-US" smtClean="0"/>
              <a:t>‹#›</a:t>
            </a:fld>
            <a:endParaRPr lang="en-US"/>
          </a:p>
        </p:txBody>
      </p:sp>
    </p:spTree>
    <p:extLst>
      <p:ext uri="{BB962C8B-B14F-4D97-AF65-F5344CB8AC3E}">
        <p14:creationId xmlns:p14="http://schemas.microsoft.com/office/powerpoint/2010/main" val="14991711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2A067-EC31-4F50-BBCA-43589E4091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3FC3A9-9D79-4253-B930-3D0EFF00C4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0F4997C-BB6D-4309-9AA9-D5AE69C3B25B}"/>
              </a:ext>
            </a:extLst>
          </p:cNvPr>
          <p:cNvSpPr>
            <a:spLocks noGrp="1"/>
          </p:cNvSpPr>
          <p:nvPr>
            <p:ph type="dt" sz="half" idx="10"/>
          </p:nvPr>
        </p:nvSpPr>
        <p:spPr/>
        <p:txBody>
          <a:bodyPr/>
          <a:lstStyle/>
          <a:p>
            <a:fld id="{9AB2A861-AFEE-4CE8-AA5E-DFFFB3C50105}" type="datetimeFigureOut">
              <a:rPr lang="en-US" smtClean="0"/>
              <a:t>1/28/2022</a:t>
            </a:fld>
            <a:endParaRPr lang="en-US"/>
          </a:p>
        </p:txBody>
      </p:sp>
      <p:sp>
        <p:nvSpPr>
          <p:cNvPr id="5" name="Footer Placeholder 4">
            <a:extLst>
              <a:ext uri="{FF2B5EF4-FFF2-40B4-BE49-F238E27FC236}">
                <a16:creationId xmlns:a16="http://schemas.microsoft.com/office/drawing/2014/main" id="{168B94A4-19D2-4353-9DB8-6A0478B04D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8172D1-1469-4E65-A80A-869C0A77FB1A}"/>
              </a:ext>
            </a:extLst>
          </p:cNvPr>
          <p:cNvSpPr>
            <a:spLocks noGrp="1"/>
          </p:cNvSpPr>
          <p:nvPr>
            <p:ph type="sldNum" sz="quarter" idx="12"/>
          </p:nvPr>
        </p:nvSpPr>
        <p:spPr/>
        <p:txBody>
          <a:bodyPr/>
          <a:lstStyle/>
          <a:p>
            <a:fld id="{6DDA7324-8390-4C9A-9C94-9836021F66FC}" type="slidenum">
              <a:rPr lang="en-US" smtClean="0"/>
              <a:t>‹#›</a:t>
            </a:fld>
            <a:endParaRPr lang="en-US"/>
          </a:p>
        </p:txBody>
      </p:sp>
    </p:spTree>
    <p:extLst>
      <p:ext uri="{BB962C8B-B14F-4D97-AF65-F5344CB8AC3E}">
        <p14:creationId xmlns:p14="http://schemas.microsoft.com/office/powerpoint/2010/main" val="8574484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10443-F11B-4570-B2A1-49D50B6514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84722D2-29F9-488B-B33C-29EF0A63BE8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832F108-A2C7-4895-9DB8-30CA3D349CF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0219032-9925-46BA-9EA0-484368095DCD}"/>
              </a:ext>
            </a:extLst>
          </p:cNvPr>
          <p:cNvSpPr>
            <a:spLocks noGrp="1"/>
          </p:cNvSpPr>
          <p:nvPr>
            <p:ph type="dt" sz="half" idx="10"/>
          </p:nvPr>
        </p:nvSpPr>
        <p:spPr/>
        <p:txBody>
          <a:bodyPr/>
          <a:lstStyle/>
          <a:p>
            <a:fld id="{9AB2A861-AFEE-4CE8-AA5E-DFFFB3C50105}" type="datetimeFigureOut">
              <a:rPr lang="en-US" smtClean="0"/>
              <a:t>1/28/2022</a:t>
            </a:fld>
            <a:endParaRPr lang="en-US"/>
          </a:p>
        </p:txBody>
      </p:sp>
      <p:sp>
        <p:nvSpPr>
          <p:cNvPr id="6" name="Footer Placeholder 5">
            <a:extLst>
              <a:ext uri="{FF2B5EF4-FFF2-40B4-BE49-F238E27FC236}">
                <a16:creationId xmlns:a16="http://schemas.microsoft.com/office/drawing/2014/main" id="{E3095C8F-B7CE-4FE6-9658-2E235F31AE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C6C502-0980-47AC-A506-4D90F03594CA}"/>
              </a:ext>
            </a:extLst>
          </p:cNvPr>
          <p:cNvSpPr>
            <a:spLocks noGrp="1"/>
          </p:cNvSpPr>
          <p:nvPr>
            <p:ph type="sldNum" sz="quarter" idx="12"/>
          </p:nvPr>
        </p:nvSpPr>
        <p:spPr/>
        <p:txBody>
          <a:bodyPr/>
          <a:lstStyle/>
          <a:p>
            <a:fld id="{6DDA7324-8390-4C9A-9C94-9836021F66FC}" type="slidenum">
              <a:rPr lang="en-US" smtClean="0"/>
              <a:t>‹#›</a:t>
            </a:fld>
            <a:endParaRPr lang="en-US"/>
          </a:p>
        </p:txBody>
      </p:sp>
    </p:spTree>
    <p:extLst>
      <p:ext uri="{BB962C8B-B14F-4D97-AF65-F5344CB8AC3E}">
        <p14:creationId xmlns:p14="http://schemas.microsoft.com/office/powerpoint/2010/main" val="24724964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92F79-D23B-4693-9DEA-11DEE5D8893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F6939B9-73BA-41E3-BA03-827A67D619C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539511A-69CF-46B6-93F3-0F490D11491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06857C5-86F1-49CC-AD08-5E3E5ADC2F1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97F7E88-0C05-46CE-AAC5-53CA7BD1A04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CC88562-7399-48A3-AA31-9CC227A3978B}"/>
              </a:ext>
            </a:extLst>
          </p:cNvPr>
          <p:cNvSpPr>
            <a:spLocks noGrp="1"/>
          </p:cNvSpPr>
          <p:nvPr>
            <p:ph type="dt" sz="half" idx="10"/>
          </p:nvPr>
        </p:nvSpPr>
        <p:spPr/>
        <p:txBody>
          <a:bodyPr/>
          <a:lstStyle/>
          <a:p>
            <a:fld id="{9AB2A861-AFEE-4CE8-AA5E-DFFFB3C50105}" type="datetimeFigureOut">
              <a:rPr lang="en-US" smtClean="0"/>
              <a:t>1/28/2022</a:t>
            </a:fld>
            <a:endParaRPr lang="en-US"/>
          </a:p>
        </p:txBody>
      </p:sp>
      <p:sp>
        <p:nvSpPr>
          <p:cNvPr id="8" name="Footer Placeholder 7">
            <a:extLst>
              <a:ext uri="{FF2B5EF4-FFF2-40B4-BE49-F238E27FC236}">
                <a16:creationId xmlns:a16="http://schemas.microsoft.com/office/drawing/2014/main" id="{E7069C2C-21BD-42A4-B9E5-774D07227B1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1AE0757-467F-4878-9AAC-1836131C4793}"/>
              </a:ext>
            </a:extLst>
          </p:cNvPr>
          <p:cNvSpPr>
            <a:spLocks noGrp="1"/>
          </p:cNvSpPr>
          <p:nvPr>
            <p:ph type="sldNum" sz="quarter" idx="12"/>
          </p:nvPr>
        </p:nvSpPr>
        <p:spPr/>
        <p:txBody>
          <a:bodyPr/>
          <a:lstStyle/>
          <a:p>
            <a:fld id="{6DDA7324-8390-4C9A-9C94-9836021F66FC}" type="slidenum">
              <a:rPr lang="en-US" smtClean="0"/>
              <a:t>‹#›</a:t>
            </a:fld>
            <a:endParaRPr lang="en-US"/>
          </a:p>
        </p:txBody>
      </p:sp>
    </p:spTree>
    <p:extLst>
      <p:ext uri="{BB962C8B-B14F-4D97-AF65-F5344CB8AC3E}">
        <p14:creationId xmlns:p14="http://schemas.microsoft.com/office/powerpoint/2010/main" val="380169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0624487-363D-714B-A8CE-3FBCAC7AC915}" type="datetimeFigureOut">
              <a:rPr lang="en-US" smtClean="0"/>
              <a:t>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1902254656"/>
      </p:ext>
    </p:extLst>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2D64E-FA01-4FE5-9A98-1FBFDA82BF2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A9060A-8175-4295-9A22-3F2BC760C3E7}"/>
              </a:ext>
            </a:extLst>
          </p:cNvPr>
          <p:cNvSpPr>
            <a:spLocks noGrp="1"/>
          </p:cNvSpPr>
          <p:nvPr>
            <p:ph type="dt" sz="half" idx="10"/>
          </p:nvPr>
        </p:nvSpPr>
        <p:spPr/>
        <p:txBody>
          <a:bodyPr/>
          <a:lstStyle/>
          <a:p>
            <a:fld id="{9AB2A861-AFEE-4CE8-AA5E-DFFFB3C50105}" type="datetimeFigureOut">
              <a:rPr lang="en-US" smtClean="0"/>
              <a:t>1/28/2022</a:t>
            </a:fld>
            <a:endParaRPr lang="en-US"/>
          </a:p>
        </p:txBody>
      </p:sp>
      <p:sp>
        <p:nvSpPr>
          <p:cNvPr id="4" name="Footer Placeholder 3">
            <a:extLst>
              <a:ext uri="{FF2B5EF4-FFF2-40B4-BE49-F238E27FC236}">
                <a16:creationId xmlns:a16="http://schemas.microsoft.com/office/drawing/2014/main" id="{579AC0DE-7DC9-410E-8E2C-25E3C79AA9A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8B5E822-535D-49DB-BC73-5D6243C8AF22}"/>
              </a:ext>
            </a:extLst>
          </p:cNvPr>
          <p:cNvSpPr>
            <a:spLocks noGrp="1"/>
          </p:cNvSpPr>
          <p:nvPr>
            <p:ph type="sldNum" sz="quarter" idx="12"/>
          </p:nvPr>
        </p:nvSpPr>
        <p:spPr/>
        <p:txBody>
          <a:bodyPr/>
          <a:lstStyle/>
          <a:p>
            <a:fld id="{6DDA7324-8390-4C9A-9C94-9836021F66FC}" type="slidenum">
              <a:rPr lang="en-US" smtClean="0"/>
              <a:t>‹#›</a:t>
            </a:fld>
            <a:endParaRPr lang="en-US"/>
          </a:p>
        </p:txBody>
      </p:sp>
    </p:spTree>
    <p:extLst>
      <p:ext uri="{BB962C8B-B14F-4D97-AF65-F5344CB8AC3E}">
        <p14:creationId xmlns:p14="http://schemas.microsoft.com/office/powerpoint/2010/main" val="12019991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DB499FD-224F-48AF-A4A8-E8956219FDB4}"/>
              </a:ext>
            </a:extLst>
          </p:cNvPr>
          <p:cNvSpPr>
            <a:spLocks noGrp="1"/>
          </p:cNvSpPr>
          <p:nvPr>
            <p:ph type="dt" sz="half" idx="10"/>
          </p:nvPr>
        </p:nvSpPr>
        <p:spPr/>
        <p:txBody>
          <a:bodyPr/>
          <a:lstStyle/>
          <a:p>
            <a:fld id="{9AB2A861-AFEE-4CE8-AA5E-DFFFB3C50105}" type="datetimeFigureOut">
              <a:rPr lang="en-US" smtClean="0"/>
              <a:t>1/28/2022</a:t>
            </a:fld>
            <a:endParaRPr lang="en-US"/>
          </a:p>
        </p:txBody>
      </p:sp>
      <p:sp>
        <p:nvSpPr>
          <p:cNvPr id="3" name="Footer Placeholder 2">
            <a:extLst>
              <a:ext uri="{FF2B5EF4-FFF2-40B4-BE49-F238E27FC236}">
                <a16:creationId xmlns:a16="http://schemas.microsoft.com/office/drawing/2014/main" id="{0330B1AE-5AD8-4320-987B-6E20AECB98B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7D15A34-AF1D-4B88-9878-FD3E5759AC8E}"/>
              </a:ext>
            </a:extLst>
          </p:cNvPr>
          <p:cNvSpPr>
            <a:spLocks noGrp="1"/>
          </p:cNvSpPr>
          <p:nvPr>
            <p:ph type="sldNum" sz="quarter" idx="12"/>
          </p:nvPr>
        </p:nvSpPr>
        <p:spPr/>
        <p:txBody>
          <a:bodyPr/>
          <a:lstStyle/>
          <a:p>
            <a:fld id="{6DDA7324-8390-4C9A-9C94-9836021F66FC}" type="slidenum">
              <a:rPr lang="en-US" smtClean="0"/>
              <a:t>‹#›</a:t>
            </a:fld>
            <a:endParaRPr lang="en-US"/>
          </a:p>
        </p:txBody>
      </p:sp>
    </p:spTree>
    <p:extLst>
      <p:ext uri="{BB962C8B-B14F-4D97-AF65-F5344CB8AC3E}">
        <p14:creationId xmlns:p14="http://schemas.microsoft.com/office/powerpoint/2010/main" val="3559951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7FE48-785C-4A7F-AC52-52E6062287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4C38AFF-32A7-4CA8-B18C-1322F20C3E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7A01BA-A9DB-4838-B0EE-F6B4884501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2B1D87-9CD4-4E65-AD4B-FE873A67C1AB}"/>
              </a:ext>
            </a:extLst>
          </p:cNvPr>
          <p:cNvSpPr>
            <a:spLocks noGrp="1"/>
          </p:cNvSpPr>
          <p:nvPr>
            <p:ph type="dt" sz="half" idx="10"/>
          </p:nvPr>
        </p:nvSpPr>
        <p:spPr/>
        <p:txBody>
          <a:bodyPr/>
          <a:lstStyle/>
          <a:p>
            <a:fld id="{9AB2A861-AFEE-4CE8-AA5E-DFFFB3C50105}" type="datetimeFigureOut">
              <a:rPr lang="en-US" smtClean="0"/>
              <a:t>1/28/2022</a:t>
            </a:fld>
            <a:endParaRPr lang="en-US"/>
          </a:p>
        </p:txBody>
      </p:sp>
      <p:sp>
        <p:nvSpPr>
          <p:cNvPr id="6" name="Footer Placeholder 5">
            <a:extLst>
              <a:ext uri="{FF2B5EF4-FFF2-40B4-BE49-F238E27FC236}">
                <a16:creationId xmlns:a16="http://schemas.microsoft.com/office/drawing/2014/main" id="{26FD6B50-6778-4585-B483-F8588493FFE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CF8D26-0123-4160-8E5A-4396F707A7AA}"/>
              </a:ext>
            </a:extLst>
          </p:cNvPr>
          <p:cNvSpPr>
            <a:spLocks noGrp="1"/>
          </p:cNvSpPr>
          <p:nvPr>
            <p:ph type="sldNum" sz="quarter" idx="12"/>
          </p:nvPr>
        </p:nvSpPr>
        <p:spPr/>
        <p:txBody>
          <a:bodyPr/>
          <a:lstStyle/>
          <a:p>
            <a:fld id="{6DDA7324-8390-4C9A-9C94-9836021F66FC}" type="slidenum">
              <a:rPr lang="en-US" smtClean="0"/>
              <a:t>‹#›</a:t>
            </a:fld>
            <a:endParaRPr lang="en-US"/>
          </a:p>
        </p:txBody>
      </p:sp>
    </p:spTree>
    <p:extLst>
      <p:ext uri="{BB962C8B-B14F-4D97-AF65-F5344CB8AC3E}">
        <p14:creationId xmlns:p14="http://schemas.microsoft.com/office/powerpoint/2010/main" val="29860656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3DD7E-DC6F-4EA9-84D6-279B1D7E9BD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1EA7986-4642-4E34-8745-D403F43069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815A311-9C88-44DC-ABC4-7E5F4A72E4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09A6A4-574F-430E-8BF7-39140D64F074}"/>
              </a:ext>
            </a:extLst>
          </p:cNvPr>
          <p:cNvSpPr>
            <a:spLocks noGrp="1"/>
          </p:cNvSpPr>
          <p:nvPr>
            <p:ph type="dt" sz="half" idx="10"/>
          </p:nvPr>
        </p:nvSpPr>
        <p:spPr/>
        <p:txBody>
          <a:bodyPr/>
          <a:lstStyle/>
          <a:p>
            <a:fld id="{9AB2A861-AFEE-4CE8-AA5E-DFFFB3C50105}" type="datetimeFigureOut">
              <a:rPr lang="en-US" smtClean="0"/>
              <a:t>1/28/2022</a:t>
            </a:fld>
            <a:endParaRPr lang="en-US"/>
          </a:p>
        </p:txBody>
      </p:sp>
      <p:sp>
        <p:nvSpPr>
          <p:cNvPr id="6" name="Footer Placeholder 5">
            <a:extLst>
              <a:ext uri="{FF2B5EF4-FFF2-40B4-BE49-F238E27FC236}">
                <a16:creationId xmlns:a16="http://schemas.microsoft.com/office/drawing/2014/main" id="{EF4170ED-3BA2-417F-91CC-F026759EBB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94CF9E-A5A4-44AC-8FFB-A93BEDBFED2C}"/>
              </a:ext>
            </a:extLst>
          </p:cNvPr>
          <p:cNvSpPr>
            <a:spLocks noGrp="1"/>
          </p:cNvSpPr>
          <p:nvPr>
            <p:ph type="sldNum" sz="quarter" idx="12"/>
          </p:nvPr>
        </p:nvSpPr>
        <p:spPr/>
        <p:txBody>
          <a:bodyPr/>
          <a:lstStyle/>
          <a:p>
            <a:fld id="{6DDA7324-8390-4C9A-9C94-9836021F66FC}" type="slidenum">
              <a:rPr lang="en-US" smtClean="0"/>
              <a:t>‹#›</a:t>
            </a:fld>
            <a:endParaRPr lang="en-US"/>
          </a:p>
        </p:txBody>
      </p:sp>
    </p:spTree>
    <p:extLst>
      <p:ext uri="{BB962C8B-B14F-4D97-AF65-F5344CB8AC3E}">
        <p14:creationId xmlns:p14="http://schemas.microsoft.com/office/powerpoint/2010/main" val="330815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7CAAC-44A5-4F28-94F9-8CA31AF1B1A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7E04010-FB9D-42F6-B351-2989BEBEDB2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87DBE6-9D57-47F9-972E-A2823F4D0391}"/>
              </a:ext>
            </a:extLst>
          </p:cNvPr>
          <p:cNvSpPr>
            <a:spLocks noGrp="1"/>
          </p:cNvSpPr>
          <p:nvPr>
            <p:ph type="dt" sz="half" idx="10"/>
          </p:nvPr>
        </p:nvSpPr>
        <p:spPr/>
        <p:txBody>
          <a:bodyPr/>
          <a:lstStyle/>
          <a:p>
            <a:fld id="{9AB2A861-AFEE-4CE8-AA5E-DFFFB3C50105}" type="datetimeFigureOut">
              <a:rPr lang="en-US" smtClean="0"/>
              <a:t>1/28/2022</a:t>
            </a:fld>
            <a:endParaRPr lang="en-US"/>
          </a:p>
        </p:txBody>
      </p:sp>
      <p:sp>
        <p:nvSpPr>
          <p:cNvPr id="5" name="Footer Placeholder 4">
            <a:extLst>
              <a:ext uri="{FF2B5EF4-FFF2-40B4-BE49-F238E27FC236}">
                <a16:creationId xmlns:a16="http://schemas.microsoft.com/office/drawing/2014/main" id="{2DE2F301-3EE8-43B9-9A38-FB6FDB50FF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504795-ABB7-477E-BEDD-88B3F9859587}"/>
              </a:ext>
            </a:extLst>
          </p:cNvPr>
          <p:cNvSpPr>
            <a:spLocks noGrp="1"/>
          </p:cNvSpPr>
          <p:nvPr>
            <p:ph type="sldNum" sz="quarter" idx="12"/>
          </p:nvPr>
        </p:nvSpPr>
        <p:spPr/>
        <p:txBody>
          <a:bodyPr/>
          <a:lstStyle/>
          <a:p>
            <a:fld id="{6DDA7324-8390-4C9A-9C94-9836021F66FC}" type="slidenum">
              <a:rPr lang="en-US" smtClean="0"/>
              <a:t>‹#›</a:t>
            </a:fld>
            <a:endParaRPr lang="en-US"/>
          </a:p>
        </p:txBody>
      </p:sp>
    </p:spTree>
    <p:extLst>
      <p:ext uri="{BB962C8B-B14F-4D97-AF65-F5344CB8AC3E}">
        <p14:creationId xmlns:p14="http://schemas.microsoft.com/office/powerpoint/2010/main" val="32710628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5C446D-6EC6-4043-AF3C-4CD2C28382E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4AA7A3B-D901-4125-924F-AF3782C48D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CDA842-923C-41D9-8CF3-77115BFD98B8}"/>
              </a:ext>
            </a:extLst>
          </p:cNvPr>
          <p:cNvSpPr>
            <a:spLocks noGrp="1"/>
          </p:cNvSpPr>
          <p:nvPr>
            <p:ph type="dt" sz="half" idx="10"/>
          </p:nvPr>
        </p:nvSpPr>
        <p:spPr/>
        <p:txBody>
          <a:bodyPr/>
          <a:lstStyle/>
          <a:p>
            <a:fld id="{9AB2A861-AFEE-4CE8-AA5E-DFFFB3C50105}" type="datetimeFigureOut">
              <a:rPr lang="en-US" smtClean="0"/>
              <a:t>1/28/2022</a:t>
            </a:fld>
            <a:endParaRPr lang="en-US"/>
          </a:p>
        </p:txBody>
      </p:sp>
      <p:sp>
        <p:nvSpPr>
          <p:cNvPr id="5" name="Footer Placeholder 4">
            <a:extLst>
              <a:ext uri="{FF2B5EF4-FFF2-40B4-BE49-F238E27FC236}">
                <a16:creationId xmlns:a16="http://schemas.microsoft.com/office/drawing/2014/main" id="{43A13B6E-9F95-4016-8B82-E467BE4AEB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D7618E-D4C1-4AD1-8D20-F053EB2A9E2F}"/>
              </a:ext>
            </a:extLst>
          </p:cNvPr>
          <p:cNvSpPr>
            <a:spLocks noGrp="1"/>
          </p:cNvSpPr>
          <p:nvPr>
            <p:ph type="sldNum" sz="quarter" idx="12"/>
          </p:nvPr>
        </p:nvSpPr>
        <p:spPr/>
        <p:txBody>
          <a:bodyPr/>
          <a:lstStyle/>
          <a:p>
            <a:fld id="{6DDA7324-8390-4C9A-9C94-9836021F66FC}" type="slidenum">
              <a:rPr lang="en-US" smtClean="0"/>
              <a:t>‹#›</a:t>
            </a:fld>
            <a:endParaRPr lang="en-US"/>
          </a:p>
        </p:txBody>
      </p:sp>
    </p:spTree>
    <p:extLst>
      <p:ext uri="{BB962C8B-B14F-4D97-AF65-F5344CB8AC3E}">
        <p14:creationId xmlns:p14="http://schemas.microsoft.com/office/powerpoint/2010/main" val="419154002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4D0CE-1BF8-49E9-ADD9-714B794AE09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9D7CA9F-38F5-4944-80FF-05ED7128A9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A8EAA19-775A-4610-A70B-DCB781C4FBE4}"/>
              </a:ext>
            </a:extLst>
          </p:cNvPr>
          <p:cNvSpPr>
            <a:spLocks noGrp="1"/>
          </p:cNvSpPr>
          <p:nvPr>
            <p:ph type="dt" sz="half" idx="10"/>
          </p:nvPr>
        </p:nvSpPr>
        <p:spPr/>
        <p:txBody>
          <a:bodyPr/>
          <a:lstStyle/>
          <a:p>
            <a:fld id="{10624487-363D-714B-A8CE-3FBCAC7AC915}" type="datetimeFigureOut">
              <a:rPr lang="en-US" smtClean="0"/>
              <a:t>1/28/2022</a:t>
            </a:fld>
            <a:endParaRPr lang="en-US"/>
          </a:p>
        </p:txBody>
      </p:sp>
      <p:sp>
        <p:nvSpPr>
          <p:cNvPr id="5" name="Footer Placeholder 4">
            <a:extLst>
              <a:ext uri="{FF2B5EF4-FFF2-40B4-BE49-F238E27FC236}">
                <a16:creationId xmlns:a16="http://schemas.microsoft.com/office/drawing/2014/main" id="{FDC69144-57ED-499E-BC13-C4659FEEFA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5E3256-FCCA-4845-92BE-DF3E95EB5751}"/>
              </a:ext>
            </a:extLst>
          </p:cNvPr>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3646123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41779-3099-4095-9A83-2CB887AE447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4564DF5-19B4-46F4-BCFC-D00154875FC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BBB90B-19D9-4817-B7D6-3A6DE91209AF}"/>
              </a:ext>
            </a:extLst>
          </p:cNvPr>
          <p:cNvSpPr>
            <a:spLocks noGrp="1"/>
          </p:cNvSpPr>
          <p:nvPr>
            <p:ph type="dt" sz="half" idx="10"/>
          </p:nvPr>
        </p:nvSpPr>
        <p:spPr/>
        <p:txBody>
          <a:bodyPr/>
          <a:lstStyle/>
          <a:p>
            <a:fld id="{10624487-363D-714B-A8CE-3FBCAC7AC915}" type="datetimeFigureOut">
              <a:rPr lang="en-US" smtClean="0"/>
              <a:t>1/28/2022</a:t>
            </a:fld>
            <a:endParaRPr lang="en-US"/>
          </a:p>
        </p:txBody>
      </p:sp>
      <p:sp>
        <p:nvSpPr>
          <p:cNvPr id="5" name="Footer Placeholder 4">
            <a:extLst>
              <a:ext uri="{FF2B5EF4-FFF2-40B4-BE49-F238E27FC236}">
                <a16:creationId xmlns:a16="http://schemas.microsoft.com/office/drawing/2014/main" id="{5509919E-CBE1-4FE8-B79C-89C1BFE94B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63D84F-F453-4380-8CCA-C45624E9BB20}"/>
              </a:ext>
            </a:extLst>
          </p:cNvPr>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31849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CA463-54FA-4913-8C95-737AF16C918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97843EC-CA55-4960-A9BB-40C4EBB535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376F94D-3B27-4ECE-AB1E-BB323B2A4111}"/>
              </a:ext>
            </a:extLst>
          </p:cNvPr>
          <p:cNvSpPr>
            <a:spLocks noGrp="1"/>
          </p:cNvSpPr>
          <p:nvPr>
            <p:ph type="dt" sz="half" idx="10"/>
          </p:nvPr>
        </p:nvSpPr>
        <p:spPr/>
        <p:txBody>
          <a:bodyPr/>
          <a:lstStyle/>
          <a:p>
            <a:fld id="{10624487-363D-714B-A8CE-3FBCAC7AC915}" type="datetimeFigureOut">
              <a:rPr lang="en-US" smtClean="0"/>
              <a:t>1/28/2022</a:t>
            </a:fld>
            <a:endParaRPr lang="en-US"/>
          </a:p>
        </p:txBody>
      </p:sp>
      <p:sp>
        <p:nvSpPr>
          <p:cNvPr id="5" name="Footer Placeholder 4">
            <a:extLst>
              <a:ext uri="{FF2B5EF4-FFF2-40B4-BE49-F238E27FC236}">
                <a16:creationId xmlns:a16="http://schemas.microsoft.com/office/drawing/2014/main" id="{2BCBDC4D-D68B-4829-9EED-C04BA9D7C7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6CD1B5-A3FC-434B-A930-4346DB09AEA2}"/>
              </a:ext>
            </a:extLst>
          </p:cNvPr>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5817343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964FC-5470-4E69-810C-248CFEF086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6623FB-EACC-494F-B18C-DF7E73BC738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C3A97A6-9E07-4DB0-A06D-FB0EA2A847D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1CFCDE-6944-4721-9EF1-57367A92632A}"/>
              </a:ext>
            </a:extLst>
          </p:cNvPr>
          <p:cNvSpPr>
            <a:spLocks noGrp="1"/>
          </p:cNvSpPr>
          <p:nvPr>
            <p:ph type="dt" sz="half" idx="10"/>
          </p:nvPr>
        </p:nvSpPr>
        <p:spPr/>
        <p:txBody>
          <a:bodyPr/>
          <a:lstStyle/>
          <a:p>
            <a:fld id="{10624487-363D-714B-A8CE-3FBCAC7AC915}" type="datetimeFigureOut">
              <a:rPr lang="en-US" smtClean="0"/>
              <a:t>1/28/2022</a:t>
            </a:fld>
            <a:endParaRPr lang="en-US"/>
          </a:p>
        </p:txBody>
      </p:sp>
      <p:sp>
        <p:nvSpPr>
          <p:cNvPr id="6" name="Footer Placeholder 5">
            <a:extLst>
              <a:ext uri="{FF2B5EF4-FFF2-40B4-BE49-F238E27FC236}">
                <a16:creationId xmlns:a16="http://schemas.microsoft.com/office/drawing/2014/main" id="{87FABF02-03D9-4F75-8471-0B5C74AC5A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E1F8AD-249E-49BE-BDC3-9B695FB3E858}"/>
              </a:ext>
            </a:extLst>
          </p:cNvPr>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2063688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0624487-363D-714B-A8CE-3FBCAC7AC915}" type="datetimeFigureOut">
              <a:rPr lang="en-US" smtClean="0"/>
              <a:t>1/28/2022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1604950503"/>
      </p:ext>
    </p:extLst>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69871-CC00-40A8-8C2D-92E60C727AA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E2A6E9C-8545-4B5C-B1B5-F96B4E6CC0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EE26AFF-A2CB-4234-B994-62B3AE60906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B39BC2E-BC00-4D95-BF34-8F1E2B2E2F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DC5BBD5-93F2-410E-AC1C-ADF2932CC8D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B207250-EB78-43A9-BEAD-B2D86517E663}"/>
              </a:ext>
            </a:extLst>
          </p:cNvPr>
          <p:cNvSpPr>
            <a:spLocks noGrp="1"/>
          </p:cNvSpPr>
          <p:nvPr>
            <p:ph type="dt" sz="half" idx="10"/>
          </p:nvPr>
        </p:nvSpPr>
        <p:spPr/>
        <p:txBody>
          <a:bodyPr/>
          <a:lstStyle/>
          <a:p>
            <a:fld id="{10624487-363D-714B-A8CE-3FBCAC7AC915}" type="datetimeFigureOut">
              <a:rPr lang="en-US" smtClean="0"/>
              <a:t>1/28/2022</a:t>
            </a:fld>
            <a:endParaRPr lang="en-US"/>
          </a:p>
        </p:txBody>
      </p:sp>
      <p:sp>
        <p:nvSpPr>
          <p:cNvPr id="8" name="Footer Placeholder 7">
            <a:extLst>
              <a:ext uri="{FF2B5EF4-FFF2-40B4-BE49-F238E27FC236}">
                <a16:creationId xmlns:a16="http://schemas.microsoft.com/office/drawing/2014/main" id="{E9F672FF-A516-436E-B4A3-924462572D9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33AA4B-7A6B-429C-9426-91C0779F4F50}"/>
              </a:ext>
            </a:extLst>
          </p:cNvPr>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242409098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3A9C7-24F1-42DF-A1F4-ED651084FAD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78DAE0E-344A-489A-B388-96FF8213A08D}"/>
              </a:ext>
            </a:extLst>
          </p:cNvPr>
          <p:cNvSpPr>
            <a:spLocks noGrp="1"/>
          </p:cNvSpPr>
          <p:nvPr>
            <p:ph type="dt" sz="half" idx="10"/>
          </p:nvPr>
        </p:nvSpPr>
        <p:spPr/>
        <p:txBody>
          <a:bodyPr/>
          <a:lstStyle/>
          <a:p>
            <a:fld id="{10624487-363D-714B-A8CE-3FBCAC7AC915}" type="datetimeFigureOut">
              <a:rPr lang="en-US" smtClean="0"/>
              <a:t>1/28/2022</a:t>
            </a:fld>
            <a:endParaRPr lang="en-US"/>
          </a:p>
        </p:txBody>
      </p:sp>
      <p:sp>
        <p:nvSpPr>
          <p:cNvPr id="4" name="Footer Placeholder 3">
            <a:extLst>
              <a:ext uri="{FF2B5EF4-FFF2-40B4-BE49-F238E27FC236}">
                <a16:creationId xmlns:a16="http://schemas.microsoft.com/office/drawing/2014/main" id="{A23B32AB-E439-45E4-B1A9-34004165B52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B77DAF4-9BFC-4D39-8E24-21E2C1AA3A29}"/>
              </a:ext>
            </a:extLst>
          </p:cNvPr>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40404089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8244693-378B-4FAD-A336-2BCF7C064DED}"/>
              </a:ext>
            </a:extLst>
          </p:cNvPr>
          <p:cNvSpPr>
            <a:spLocks noGrp="1"/>
          </p:cNvSpPr>
          <p:nvPr>
            <p:ph type="dt" sz="half" idx="10"/>
          </p:nvPr>
        </p:nvSpPr>
        <p:spPr/>
        <p:txBody>
          <a:bodyPr/>
          <a:lstStyle/>
          <a:p>
            <a:fld id="{10624487-363D-714B-A8CE-3FBCAC7AC915}" type="datetimeFigureOut">
              <a:rPr lang="en-US" smtClean="0"/>
              <a:t>1/28/2022</a:t>
            </a:fld>
            <a:endParaRPr lang="en-US"/>
          </a:p>
        </p:txBody>
      </p:sp>
      <p:sp>
        <p:nvSpPr>
          <p:cNvPr id="3" name="Footer Placeholder 2">
            <a:extLst>
              <a:ext uri="{FF2B5EF4-FFF2-40B4-BE49-F238E27FC236}">
                <a16:creationId xmlns:a16="http://schemas.microsoft.com/office/drawing/2014/main" id="{9553C0A7-D895-40DC-9251-2FAC5A1BAF8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AEBE86-4531-4549-B048-F00DED7564E5}"/>
              </a:ext>
            </a:extLst>
          </p:cNvPr>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33003562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BEB87-6117-42F4-9EB8-5CC57AB24B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6B4314C-DF68-4D6F-B5F3-26F2CEFA98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1099471-B38C-48A7-99E4-6A05BF91F4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8B6C691-1A9B-4610-92EA-AF9B084C7D20}"/>
              </a:ext>
            </a:extLst>
          </p:cNvPr>
          <p:cNvSpPr>
            <a:spLocks noGrp="1"/>
          </p:cNvSpPr>
          <p:nvPr>
            <p:ph type="dt" sz="half" idx="10"/>
          </p:nvPr>
        </p:nvSpPr>
        <p:spPr/>
        <p:txBody>
          <a:bodyPr/>
          <a:lstStyle/>
          <a:p>
            <a:fld id="{10624487-363D-714B-A8CE-3FBCAC7AC915}" type="datetimeFigureOut">
              <a:rPr lang="en-US" smtClean="0"/>
              <a:t>1/28/2022</a:t>
            </a:fld>
            <a:endParaRPr lang="en-US"/>
          </a:p>
        </p:txBody>
      </p:sp>
      <p:sp>
        <p:nvSpPr>
          <p:cNvPr id="6" name="Footer Placeholder 5">
            <a:extLst>
              <a:ext uri="{FF2B5EF4-FFF2-40B4-BE49-F238E27FC236}">
                <a16:creationId xmlns:a16="http://schemas.microsoft.com/office/drawing/2014/main" id="{CFB7D7C3-4CBF-4E5C-99AC-B46AC52B53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486E33-2303-443A-851D-A6BA4430681C}"/>
              </a:ext>
            </a:extLst>
          </p:cNvPr>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43206678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7CB00-9E14-429E-B889-FFFB6461F8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1BAE78E-5987-4770-A06C-EA6340CC44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130C40E-116E-46A5-96F3-84F99BC7C3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6261987-955E-4BA6-A27A-A654722338FC}"/>
              </a:ext>
            </a:extLst>
          </p:cNvPr>
          <p:cNvSpPr>
            <a:spLocks noGrp="1"/>
          </p:cNvSpPr>
          <p:nvPr>
            <p:ph type="dt" sz="half" idx="10"/>
          </p:nvPr>
        </p:nvSpPr>
        <p:spPr/>
        <p:txBody>
          <a:bodyPr/>
          <a:lstStyle/>
          <a:p>
            <a:fld id="{10624487-363D-714B-A8CE-3FBCAC7AC915}" type="datetimeFigureOut">
              <a:rPr lang="en-US" smtClean="0"/>
              <a:t>1/28/2022</a:t>
            </a:fld>
            <a:endParaRPr lang="en-US"/>
          </a:p>
        </p:txBody>
      </p:sp>
      <p:sp>
        <p:nvSpPr>
          <p:cNvPr id="6" name="Footer Placeholder 5">
            <a:extLst>
              <a:ext uri="{FF2B5EF4-FFF2-40B4-BE49-F238E27FC236}">
                <a16:creationId xmlns:a16="http://schemas.microsoft.com/office/drawing/2014/main" id="{21AAF2F3-DCD4-45AF-880E-983854F5EA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692980-281F-4FF5-9DE2-E37F9D4A84BC}"/>
              </a:ext>
            </a:extLst>
          </p:cNvPr>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27425431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D8CDE-D3E0-487E-8492-9148201F330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10D9DD2-B2F1-4CCC-8CCD-E54733F0F5A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1DDFBA-0A04-426E-8A69-E24CDB34F3F1}"/>
              </a:ext>
            </a:extLst>
          </p:cNvPr>
          <p:cNvSpPr>
            <a:spLocks noGrp="1"/>
          </p:cNvSpPr>
          <p:nvPr>
            <p:ph type="dt" sz="half" idx="10"/>
          </p:nvPr>
        </p:nvSpPr>
        <p:spPr/>
        <p:txBody>
          <a:bodyPr/>
          <a:lstStyle/>
          <a:p>
            <a:fld id="{10624487-363D-714B-A8CE-3FBCAC7AC915}" type="datetimeFigureOut">
              <a:rPr lang="en-US" smtClean="0"/>
              <a:t>1/28/2022</a:t>
            </a:fld>
            <a:endParaRPr lang="en-US"/>
          </a:p>
        </p:txBody>
      </p:sp>
      <p:sp>
        <p:nvSpPr>
          <p:cNvPr id="5" name="Footer Placeholder 4">
            <a:extLst>
              <a:ext uri="{FF2B5EF4-FFF2-40B4-BE49-F238E27FC236}">
                <a16:creationId xmlns:a16="http://schemas.microsoft.com/office/drawing/2014/main" id="{3E3867C0-A219-4A87-BFFF-5AD0A8EA4B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6AB87C-F17B-47F0-B815-AD2CEFB0B92D}"/>
              </a:ext>
            </a:extLst>
          </p:cNvPr>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106432858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70EC47-EDB8-459B-8ECC-867E386DBBA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3CD70E4-2FC4-48C0-BE78-89FFE9EE4A7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3CE387-84B5-4392-847E-3AC22A59FC71}"/>
              </a:ext>
            </a:extLst>
          </p:cNvPr>
          <p:cNvSpPr>
            <a:spLocks noGrp="1"/>
          </p:cNvSpPr>
          <p:nvPr>
            <p:ph type="dt" sz="half" idx="10"/>
          </p:nvPr>
        </p:nvSpPr>
        <p:spPr/>
        <p:txBody>
          <a:bodyPr/>
          <a:lstStyle/>
          <a:p>
            <a:fld id="{10624487-363D-714B-A8CE-3FBCAC7AC915}" type="datetimeFigureOut">
              <a:rPr lang="en-US" smtClean="0"/>
              <a:t>1/28/2022</a:t>
            </a:fld>
            <a:endParaRPr lang="en-US"/>
          </a:p>
        </p:txBody>
      </p:sp>
      <p:sp>
        <p:nvSpPr>
          <p:cNvPr id="5" name="Footer Placeholder 4">
            <a:extLst>
              <a:ext uri="{FF2B5EF4-FFF2-40B4-BE49-F238E27FC236}">
                <a16:creationId xmlns:a16="http://schemas.microsoft.com/office/drawing/2014/main" id="{D2A35096-E664-4ACD-96C7-8748CDDD8B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56FAAD-8476-4966-BE2C-0E2A129BF015}"/>
              </a:ext>
            </a:extLst>
          </p:cNvPr>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17197052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1600200"/>
            <a:ext cx="53848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0"/>
            <a:ext cx="53848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733800"/>
            <a:ext cx="53848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3"/>
          <p:cNvSpPr>
            <a:spLocks noGrp="1" noChangeArrowheads="1"/>
          </p:cNvSpPr>
          <p:nvPr>
            <p:ph type="dt" sz="half" idx="10"/>
          </p:nvPr>
        </p:nvSpPr>
        <p:spPr>
          <a:xfrm>
            <a:off x="838200" y="6356351"/>
            <a:ext cx="2743200" cy="365125"/>
          </a:xfrm>
          <a:prstGeom prst="rect">
            <a:avLst/>
          </a:prstGeom>
        </p:spPr>
        <p:txBody>
          <a:bodyPr/>
          <a:lstStyle>
            <a:lvl1pPr>
              <a:defRPr/>
            </a:lvl1pPr>
          </a:lstStyle>
          <a:p>
            <a:pPr>
              <a:defRPr/>
            </a:pPr>
            <a:endParaRPr lang="en-US"/>
          </a:p>
        </p:txBody>
      </p:sp>
      <p:sp>
        <p:nvSpPr>
          <p:cNvPr id="7" name="Rectangle 4"/>
          <p:cNvSpPr>
            <a:spLocks noGrp="1" noChangeArrowheads="1"/>
          </p:cNvSpPr>
          <p:nvPr>
            <p:ph type="sldNum" sz="quarter" idx="11"/>
          </p:nvPr>
        </p:nvSpPr>
        <p:spPr/>
        <p:txBody>
          <a:bodyPr/>
          <a:lstStyle>
            <a:lvl1pPr>
              <a:defRPr/>
            </a:lvl1pPr>
          </a:lstStyle>
          <a:p>
            <a:pPr>
              <a:defRPr/>
            </a:pPr>
            <a:fld id="{65EAB089-91BD-4B80-AA01-CBD3EB663A1C}" type="slidenum">
              <a:rPr lang="en-US"/>
              <a:pPr>
                <a:defRPr/>
              </a:pPr>
              <a:t>‹#›</a:t>
            </a:fld>
            <a:endParaRPr lang="en-US"/>
          </a:p>
        </p:txBody>
      </p:sp>
    </p:spTree>
    <p:extLst>
      <p:ext uri="{BB962C8B-B14F-4D97-AF65-F5344CB8AC3E}">
        <p14:creationId xmlns:p14="http://schemas.microsoft.com/office/powerpoint/2010/main" val="324578736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SmartArt Placeholder 2"/>
          <p:cNvSpPr>
            <a:spLocks noGrp="1"/>
          </p:cNvSpPr>
          <p:nvPr>
            <p:ph type="dgm" idx="1"/>
          </p:nvPr>
        </p:nvSpPr>
        <p:spPr>
          <a:xfrm>
            <a:off x="609600" y="1600200"/>
            <a:ext cx="10972800" cy="4114800"/>
          </a:xfrm>
        </p:spPr>
        <p:txBody>
          <a:bodyPr/>
          <a:lstStyle/>
          <a:p>
            <a:pPr lvl="0"/>
            <a:endParaRPr lang="en-US" noProof="0"/>
          </a:p>
        </p:txBody>
      </p:sp>
      <p:sp>
        <p:nvSpPr>
          <p:cNvPr id="4" name="Rectangle 18"/>
          <p:cNvSpPr>
            <a:spLocks noGrp="1" noChangeArrowheads="1"/>
          </p:cNvSpPr>
          <p:nvPr>
            <p:ph type="dt" sz="half" idx="10"/>
          </p:nvPr>
        </p:nvSpPr>
        <p:spPr>
          <a:ln/>
        </p:spPr>
        <p:txBody>
          <a:bodyPr/>
          <a:lstStyle>
            <a:lvl1pPr>
              <a:defRPr/>
            </a:lvl1pPr>
          </a:lstStyle>
          <a:p>
            <a:pPr>
              <a:defRPr/>
            </a:pPr>
            <a:endParaRPr lang="en-US"/>
          </a:p>
        </p:txBody>
      </p:sp>
      <p:sp>
        <p:nvSpPr>
          <p:cNvPr id="5" name="Rectangle 19"/>
          <p:cNvSpPr>
            <a:spLocks noGrp="1" noChangeArrowheads="1"/>
          </p:cNvSpPr>
          <p:nvPr>
            <p:ph type="sldNum" sz="quarter" idx="11"/>
          </p:nvPr>
        </p:nvSpPr>
        <p:spPr>
          <a:ln/>
        </p:spPr>
        <p:txBody>
          <a:bodyPr/>
          <a:lstStyle>
            <a:lvl1pPr>
              <a:defRPr/>
            </a:lvl1pPr>
          </a:lstStyle>
          <a:p>
            <a:pPr>
              <a:defRPr/>
            </a:pPr>
            <a:fld id="{7E22C592-E9AD-4F1B-854D-97CDCBDE1CC0}" type="slidenum">
              <a:rPr lang="en-US"/>
              <a:pPr>
                <a:defRPr/>
              </a:pPr>
              <a:t>‹#›</a:t>
            </a:fld>
            <a:endParaRPr lang="en-US"/>
          </a:p>
        </p:txBody>
      </p:sp>
    </p:spTree>
    <p:extLst>
      <p:ext uri="{BB962C8B-B14F-4D97-AF65-F5344CB8AC3E}">
        <p14:creationId xmlns:p14="http://schemas.microsoft.com/office/powerpoint/2010/main" val="4142942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0624487-363D-714B-A8CE-3FBCAC7AC915}" type="datetimeFigureOut">
              <a:rPr lang="en-US" smtClean="0"/>
              <a:t>1/28/2022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2008497601"/>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0624487-363D-714B-A8CE-3FBCAC7AC915}" type="datetimeFigureOut">
              <a:rPr lang="en-US" smtClean="0"/>
              <a:t>1/28/2022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523732814"/>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624487-363D-714B-A8CE-3FBCAC7AC915}" type="datetimeFigureOut">
              <a:rPr lang="en-US" smtClean="0"/>
              <a:t>1/28/2022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1989419492"/>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0624487-363D-714B-A8CE-3FBCAC7AC915}" type="datetimeFigureOut">
              <a:rPr lang="en-US" smtClean="0"/>
              <a:t>1/28/2022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2000501901"/>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0624487-363D-714B-A8CE-3FBCAC7AC915}" type="datetimeFigureOut">
              <a:rPr lang="en-US" smtClean="0"/>
              <a:t>1/28/2022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1431472675"/>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624487-363D-714B-A8CE-3FBCAC7AC915}" type="datetimeFigureOut">
              <a:rPr lang="en-US" smtClean="0"/>
              <a:t>1/28/2022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hangingPunct="0">
              <a:spcBef>
                <a:spcPct val="0"/>
              </a:spcBef>
              <a:spcAft>
                <a:spcPct val="0"/>
              </a:spcAft>
              <a:defRPr/>
            </a:pPr>
            <a:fld id="{4F54B370-7BDD-9A4B-8217-2F8F01C984BB}" type="slidenum">
              <a:rPr lang="es-ES" smtClean="0">
                <a:solidFill>
                  <a:srgbClr val="000000"/>
                </a:solidFill>
                <a:latin typeface="Calibri" charset="0"/>
                <a:sym typeface="Calibri" charset="0"/>
              </a:rPr>
              <a:pPr fontAlgn="base" hangingPunct="0">
                <a:spcBef>
                  <a:spcPct val="0"/>
                </a:spcBef>
                <a:spcAft>
                  <a:spcPct val="0"/>
                </a:spcAft>
                <a:defRPr/>
              </a:pPr>
              <a:t>‹#›</a:t>
            </a:fld>
            <a:endParaRPr lang="es-ES" sz="1600">
              <a:solidFill>
                <a:srgbClr val="888888"/>
              </a:solidFill>
              <a:latin typeface="Calibri" charset="0"/>
              <a:sym typeface="Calibri" charset="0"/>
            </a:endParaRPr>
          </a:p>
        </p:txBody>
      </p:sp>
    </p:spTree>
    <p:extLst>
      <p:ext uri="{BB962C8B-B14F-4D97-AF65-F5344CB8AC3E}">
        <p14:creationId xmlns:p14="http://schemas.microsoft.com/office/powerpoint/2010/main" val="852854166"/>
      </p:ext>
    </p:extLst>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4" r:id="rId6"/>
    <p:sldLayoutId id="2147483985" r:id="rId7"/>
    <p:sldLayoutId id="2147483986" r:id="rId8"/>
    <p:sldLayoutId id="2147483987" r:id="rId9"/>
    <p:sldLayoutId id="2147483988" r:id="rId10"/>
    <p:sldLayoutId id="2147483989" r:id="rId11"/>
    <p:sldLayoutId id="2147483990" r:id="rId12"/>
    <p:sldLayoutId id="2147484003" r:id="rId13"/>
  </p:sldLayoutIdLst>
  <p:transition spd="slow">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25AAA9-F597-4D39-9114-1961814E499F}" type="datetimeFigureOut">
              <a:rPr lang="en-US" smtClean="0"/>
              <a:t>1/28/2022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6F40C8-8403-4E14-8542-66DF7EC5AA60}" type="slidenum">
              <a:rPr lang="en-US" smtClean="0"/>
              <a:t>‹#›</a:t>
            </a:fld>
            <a:endParaRPr lang="en-US"/>
          </a:p>
        </p:txBody>
      </p:sp>
    </p:spTree>
    <p:extLst>
      <p:ext uri="{BB962C8B-B14F-4D97-AF65-F5344CB8AC3E}">
        <p14:creationId xmlns:p14="http://schemas.microsoft.com/office/powerpoint/2010/main" val="1540389004"/>
      </p:ext>
    </p:extLst>
  </p:cSld>
  <p:clrMap bg1="lt1" tx1="dk1" bg2="lt2" tx2="dk2" accent1="accent1" accent2="accent2" accent3="accent3" accent4="accent4" accent5="accent5" accent6="accent6" hlink="hlink" folHlink="folHlink"/>
  <p:sldLayoutIdLst>
    <p:sldLayoutId id="2147483992" r:id="rId1"/>
    <p:sldLayoutId id="2147483993" r:id="rId2"/>
    <p:sldLayoutId id="2147483994" r:id="rId3"/>
    <p:sldLayoutId id="2147483995" r:id="rId4"/>
    <p:sldLayoutId id="2147483996" r:id="rId5"/>
    <p:sldLayoutId id="2147483997" r:id="rId6"/>
    <p:sldLayoutId id="2147483998" r:id="rId7"/>
    <p:sldLayoutId id="2147483999" r:id="rId8"/>
    <p:sldLayoutId id="2147484000" r:id="rId9"/>
    <p:sldLayoutId id="2147484001" r:id="rId10"/>
    <p:sldLayoutId id="214748400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EF80A1-2EB0-4939-9987-77C7C11C3A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C11C64C-8C16-408D-9E1D-860AA0BD58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5F4C9B-D2BA-4397-A08C-E31E58DF9B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B2A861-AFEE-4CE8-AA5E-DFFFB3C50105}" type="datetimeFigureOut">
              <a:rPr lang="en-US" smtClean="0"/>
              <a:t>1/28/2022</a:t>
            </a:fld>
            <a:endParaRPr lang="en-US"/>
          </a:p>
        </p:txBody>
      </p:sp>
      <p:sp>
        <p:nvSpPr>
          <p:cNvPr id="5" name="Footer Placeholder 4">
            <a:extLst>
              <a:ext uri="{FF2B5EF4-FFF2-40B4-BE49-F238E27FC236}">
                <a16:creationId xmlns:a16="http://schemas.microsoft.com/office/drawing/2014/main" id="{198AA5CA-275B-4DD6-A3B2-1ED16B2EE4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DEB43DE-6004-4D09-9864-AFEEAC179B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DA7324-8390-4C9A-9C94-9836021F66FC}" type="slidenum">
              <a:rPr lang="en-US" smtClean="0"/>
              <a:t>‹#›</a:t>
            </a:fld>
            <a:endParaRPr lang="en-US"/>
          </a:p>
        </p:txBody>
      </p:sp>
    </p:spTree>
    <p:extLst>
      <p:ext uri="{BB962C8B-B14F-4D97-AF65-F5344CB8AC3E}">
        <p14:creationId xmlns:p14="http://schemas.microsoft.com/office/powerpoint/2010/main" val="1374892967"/>
      </p:ext>
    </p:extLst>
  </p:cSld>
  <p:clrMap bg1="lt1" tx1="dk1" bg2="lt2" tx2="dk2" accent1="accent1" accent2="accent2" accent3="accent3" accent4="accent4" accent5="accent5" accent6="accent6" hlink="hlink" folHlink="folHlink"/>
  <p:sldLayoutIdLst>
    <p:sldLayoutId id="2147484004" r:id="rId1"/>
    <p:sldLayoutId id="2147484005" r:id="rId2"/>
    <p:sldLayoutId id="2147484006" r:id="rId3"/>
    <p:sldLayoutId id="2147484007" r:id="rId4"/>
    <p:sldLayoutId id="2147484008" r:id="rId5"/>
    <p:sldLayoutId id="2147484009" r:id="rId6"/>
    <p:sldLayoutId id="2147484010" r:id="rId7"/>
    <p:sldLayoutId id="2147484011" r:id="rId8"/>
    <p:sldLayoutId id="2147484012" r:id="rId9"/>
    <p:sldLayoutId id="2147484013" r:id="rId10"/>
    <p:sldLayoutId id="214748401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24AA7D-EE48-42CC-8743-E6C9273A3CA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1200328-CB84-4038-85C4-2796DA20BF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65DA03-E79C-4B74-B14A-F9290CBC25E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25AAA9-F597-4D39-9114-1961814E499F}" type="datetimeFigureOut">
              <a:rPr lang="en-US" smtClean="0"/>
              <a:t>1/28/2022</a:t>
            </a:fld>
            <a:endParaRPr lang="en-US"/>
          </a:p>
        </p:txBody>
      </p:sp>
      <p:sp>
        <p:nvSpPr>
          <p:cNvPr id="5" name="Footer Placeholder 4">
            <a:extLst>
              <a:ext uri="{FF2B5EF4-FFF2-40B4-BE49-F238E27FC236}">
                <a16:creationId xmlns:a16="http://schemas.microsoft.com/office/drawing/2014/main" id="{D7A48274-0D37-4D24-B7F8-94365DB300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39800AB-6407-41FE-8EA7-3DDD7C0431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6F40C8-8403-4E14-8542-66DF7EC5AA60}" type="slidenum">
              <a:rPr lang="en-US" smtClean="0"/>
              <a:t>‹#›</a:t>
            </a:fld>
            <a:endParaRPr lang="en-US"/>
          </a:p>
        </p:txBody>
      </p:sp>
    </p:spTree>
    <p:extLst>
      <p:ext uri="{BB962C8B-B14F-4D97-AF65-F5344CB8AC3E}">
        <p14:creationId xmlns:p14="http://schemas.microsoft.com/office/powerpoint/2010/main" val="1176404107"/>
      </p:ext>
    </p:extLst>
  </p:cSld>
  <p:clrMap bg1="lt1" tx1="dk1" bg2="lt2" tx2="dk2" accent1="accent1" accent2="accent2" accent3="accent3" accent4="accent4" accent5="accent5" accent6="accent6" hlink="hlink" folHlink="folHlink"/>
  <p:sldLayoutIdLst>
    <p:sldLayoutId id="2147484016" r:id="rId1"/>
    <p:sldLayoutId id="2147484017" r:id="rId2"/>
    <p:sldLayoutId id="2147484018" r:id="rId3"/>
    <p:sldLayoutId id="2147484019" r:id="rId4"/>
    <p:sldLayoutId id="2147484020" r:id="rId5"/>
    <p:sldLayoutId id="2147484021" r:id="rId6"/>
    <p:sldLayoutId id="2147484022" r:id="rId7"/>
    <p:sldLayoutId id="2147484023" r:id="rId8"/>
    <p:sldLayoutId id="2147484024" r:id="rId9"/>
    <p:sldLayoutId id="2147484025" r:id="rId10"/>
    <p:sldLayoutId id="2147484026" r:id="rId11"/>
    <p:sldLayoutId id="2147484027" r:id="rId12"/>
    <p:sldLayoutId id="2147484028"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gif"/></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7.xml"/><Relationship Id="rId1" Type="http://schemas.openxmlformats.org/officeDocument/2006/relationships/slideLayout" Target="../slideLayouts/slideLayout15.xml"/><Relationship Id="rId4" Type="http://schemas.openxmlformats.org/officeDocument/2006/relationships/image" Target="../media/image30.png"/></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6.png"/><Relationship Id="rId2" Type="http://schemas.openxmlformats.org/officeDocument/2006/relationships/diagramData" Target="../diagrams/data1.xml"/><Relationship Id="rId1" Type="http://schemas.openxmlformats.org/officeDocument/2006/relationships/slideLayout" Target="../slideLayouts/slideLayout2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1.xml"/><Relationship Id="rId1" Type="http://schemas.openxmlformats.org/officeDocument/2006/relationships/slideLayout" Target="../slideLayouts/slideLayout15.xml"/><Relationship Id="rId4" Type="http://schemas.openxmlformats.org/officeDocument/2006/relationships/image" Target="../media/image30.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43.xml"/><Relationship Id="rId1" Type="http://schemas.openxmlformats.org/officeDocument/2006/relationships/slideLayout" Target="../slideLayouts/slideLayout15.xml"/><Relationship Id="rId4" Type="http://schemas.openxmlformats.org/officeDocument/2006/relationships/image" Target="../media/image3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5.xml"/><Relationship Id="rId1" Type="http://schemas.openxmlformats.org/officeDocument/2006/relationships/slideLayout" Target="../slideLayouts/slideLayout15.xml"/><Relationship Id="rId4" Type="http://schemas.openxmlformats.org/officeDocument/2006/relationships/image" Target="../media/image30.png"/></Relationships>
</file>

<file path=ppt/slides/_rels/slide5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5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1305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821E6B9-510E-43FB-944B-D3EC05F190E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51847"/>
          <a:stretch/>
        </p:blipFill>
        <p:spPr>
          <a:xfrm>
            <a:off x="905294" y="1424494"/>
            <a:ext cx="3253294" cy="3069861"/>
          </a:xfrm>
          <a:prstGeom prst="rect">
            <a:avLst/>
          </a:prstGeom>
        </p:spPr>
      </p:pic>
      <p:sp>
        <p:nvSpPr>
          <p:cNvPr id="3" name="TextBox 2">
            <a:extLst>
              <a:ext uri="{FF2B5EF4-FFF2-40B4-BE49-F238E27FC236}">
                <a16:creationId xmlns:a16="http://schemas.microsoft.com/office/drawing/2014/main" id="{010D9771-ADC9-41BE-A574-95B20DE44BBB}"/>
              </a:ext>
            </a:extLst>
          </p:cNvPr>
          <p:cNvSpPr txBox="1"/>
          <p:nvPr/>
        </p:nvSpPr>
        <p:spPr>
          <a:xfrm>
            <a:off x="4430929" y="860455"/>
            <a:ext cx="7317726" cy="4955203"/>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400" dirty="0">
              <a:solidFill>
                <a:prstClr val="white"/>
              </a:solidFill>
              <a:latin typeface="Oswald Medium" panose="020B060402020202020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Oswald Medium" panose="020B0604020202020204" charset="0"/>
              <a:ea typeface="+mn-ea"/>
              <a:cs typeface="+mn-cs"/>
            </a:endParaRPr>
          </a:p>
          <a:p>
            <a:pPr>
              <a:defRPr/>
            </a:pPr>
            <a:r>
              <a:rPr lang="en-US" sz="2400" b="0" i="0" u="none" strike="noStrike" dirty="0">
                <a:solidFill>
                  <a:schemeClr val="bg1"/>
                </a:solidFill>
                <a:effectLst/>
                <a:latin typeface="Calibri" panose="020F0502020204030204" pitchFamily="34" charset="0"/>
              </a:rPr>
              <a:t>Disclaimer: The following slides were used to supplement a public oral presentation for potential NEH applicants. They are not intended to provide complete information about the NEH’s programs and they do not constitute an official statement of NEH policy. For current information about NEH programs, including eligibility requirements and the dates of deadlines, please consult the guidelines posted on the NEH website at www.neh.gov.</a:t>
            </a:r>
            <a:endParaRPr kumimoji="0" lang="en-US" sz="3800" b="0" i="0" u="none" strike="noStrike" kern="1200" cap="none" spc="0" normalizeH="0" baseline="0" noProof="0" dirty="0">
              <a:ln>
                <a:noFill/>
              </a:ln>
              <a:solidFill>
                <a:schemeClr val="bg1"/>
              </a:solidFill>
              <a:effectLst/>
              <a:uLnTx/>
              <a:uFillTx/>
              <a:latin typeface="Calibri" panose="020F0502020204030204" pitchFamily="34" charset="0"/>
              <a:ea typeface="+mn-ea"/>
              <a:cs typeface="+mn-cs"/>
            </a:endParaRPr>
          </a:p>
          <a:p>
            <a:pPr>
              <a:defRPr/>
            </a:pPr>
            <a:endParaRPr lang="en-US" sz="3800" dirty="0">
              <a:solidFill>
                <a:prstClr val="white"/>
              </a:solidFill>
              <a:latin typeface="Oswald Medium" panose="020B0604020202020204" charset="0"/>
            </a:endParaRPr>
          </a:p>
          <a:p>
            <a:pPr>
              <a:defRPr/>
            </a:pPr>
            <a:endParaRPr lang="en-US" sz="3800" dirty="0">
              <a:solidFill>
                <a:prstClr val="white"/>
              </a:solidFill>
              <a:latin typeface="Oswald Medium" panose="020B0604020202020204" charset="0"/>
            </a:endParaRPr>
          </a:p>
        </p:txBody>
      </p:sp>
    </p:spTree>
    <p:extLst>
      <p:ext uri="{BB962C8B-B14F-4D97-AF65-F5344CB8AC3E}">
        <p14:creationId xmlns:p14="http://schemas.microsoft.com/office/powerpoint/2010/main" val="3934675414"/>
      </p:ext>
    </p:ext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4691921" cy="6858000"/>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p:cNvSpPr/>
          <p:nvPr/>
        </p:nvSpPr>
        <p:spPr>
          <a:xfrm>
            <a:off x="459895" y="1042708"/>
            <a:ext cx="3443571" cy="138499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rPr>
              <a:t>Division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rPr>
              <a:t>Education Programs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rPr>
              <a:t>       </a:t>
            </a:r>
            <a:endParaRPr kumimoji="0" lang="en-US" alt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endParaRPr>
          </a:p>
        </p:txBody>
      </p:sp>
      <p:sp>
        <p:nvSpPr>
          <p:cNvPr id="8" name="TextBox 7"/>
          <p:cNvSpPr txBox="1"/>
          <p:nvPr/>
        </p:nvSpPr>
        <p:spPr>
          <a:xfrm>
            <a:off x="459895" y="2243986"/>
            <a:ext cx="3772130"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100" normalizeH="0" baseline="0" noProof="0" dirty="0">
                <a:ln>
                  <a:noFill/>
                </a:ln>
                <a:solidFill>
                  <a:prstClr val="white"/>
                </a:solidFill>
                <a:effectLst/>
                <a:uLnTx/>
                <a:uFillTx/>
                <a:latin typeface="Trebuchet MS" panose="020B0603020202020204" pitchFamily="34" charset="0"/>
                <a:ea typeface="Montserrat" charset="0"/>
                <a:cs typeface="Montserrat" charset="0"/>
              </a:rPr>
              <a:t>HUMANITIES INITIATIVES</a:t>
            </a:r>
          </a:p>
        </p:txBody>
      </p:sp>
      <p:sp>
        <p:nvSpPr>
          <p:cNvPr id="4" name="Rectangle 3"/>
          <p:cNvSpPr/>
          <p:nvPr/>
        </p:nvSpPr>
        <p:spPr>
          <a:xfrm>
            <a:off x="5286531" y="428178"/>
            <a:ext cx="6690610" cy="6971139"/>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1800"/>
              </a:spcAft>
              <a:buClrTx/>
              <a:buSzTx/>
              <a:buFontTx/>
              <a:buNone/>
              <a:tabLst/>
              <a:defRPr/>
            </a:pPr>
            <a:r>
              <a:rPr kumimoji="0" lang="en-US" sz="2400" b="1" i="0" u="none" strike="noStrike" kern="1200" cap="none" spc="0" normalizeH="0" baseline="0" noProof="0" dirty="0">
                <a:ln>
                  <a:noFill/>
                </a:ln>
                <a:solidFill>
                  <a:srgbClr val="CC3300"/>
                </a:solidFill>
                <a:effectLst/>
                <a:uLnTx/>
                <a:uFillTx/>
                <a:latin typeface="Trebuchet MS" panose="020B0603020202020204" pitchFamily="34" charset="0"/>
                <a:ea typeface="Montserrat" charset="0"/>
                <a:cs typeface="Montserrat" charset="0"/>
              </a:rPr>
              <a:t>Helps strengthen the teaching and study of the humanities by developing new programs, courses, or resources, or enhancing existing ones </a:t>
            </a:r>
          </a:p>
          <a:p>
            <a:pPr marL="0" marR="0" lvl="0" indent="0" algn="l" defTabSz="914400" rtl="0" eaLnBrk="1" fontAlgn="auto" latinLnBrk="0" hangingPunct="1">
              <a:lnSpc>
                <a:spcPct val="100000"/>
              </a:lnSpc>
              <a:spcBef>
                <a:spcPts val="0"/>
              </a:spcBef>
              <a:spcAft>
                <a:spcPts val="1800"/>
              </a:spcAft>
              <a:buClrTx/>
              <a:buSzTx/>
              <a:buFontTx/>
              <a:buNone/>
              <a:tabLst/>
              <a:defRPr/>
            </a:pPr>
            <a:r>
              <a:rPr lang="en-US" sz="2400" dirty="0">
                <a:solidFill>
                  <a:prstClr val="black"/>
                </a:solidFill>
                <a:latin typeface="Trebuchet MS" panose="020B0603020202020204" pitchFamily="34" charset="0"/>
                <a:ea typeface="Montserrat" charset="0"/>
                <a:cs typeface="Montserrat" charset="0"/>
              </a:rPr>
              <a:t>Includes special competitions for:</a:t>
            </a:r>
          </a:p>
          <a:p>
            <a:pPr marL="0" marR="0" lvl="0" indent="0" algn="l" defTabSz="914400" rtl="0" eaLnBrk="1" fontAlgn="auto" latinLnBrk="0" hangingPunct="1">
              <a:lnSpc>
                <a:spcPct val="100000"/>
              </a:lnSpc>
              <a:spcBef>
                <a:spcPts val="0"/>
              </a:spcBef>
              <a:spcAft>
                <a:spcPts val="1800"/>
              </a:spcAft>
              <a:buClrTx/>
              <a:buSzTx/>
              <a:buFontTx/>
              <a:buNone/>
              <a:tabLst/>
              <a:defRPr/>
            </a:pPr>
            <a:r>
              <a:rPr kumimoji="0" lang="en-US" sz="2400" i="0" u="none" strike="noStrike" kern="1200" cap="none" spc="0" normalizeH="0" baseline="0" noProof="0" dirty="0">
                <a:ln>
                  <a:noFill/>
                </a:ln>
                <a:effectLst/>
                <a:uLnTx/>
                <a:uFillTx/>
                <a:latin typeface="Trebuchet MS"/>
                <a:ea typeface="Montserrat" charset="0"/>
                <a:cs typeface="Montserrat" charset="0"/>
              </a:rPr>
              <a:t>Historically Black Colleges and Universit</a:t>
            </a:r>
            <a:r>
              <a:rPr lang="en-US" sz="2400" dirty="0">
                <a:latin typeface="Trebuchet MS"/>
                <a:ea typeface="Montserrat" charset="0"/>
                <a:cs typeface="Montserrat" charset="0"/>
              </a:rPr>
              <a:t>ies</a:t>
            </a:r>
          </a:p>
          <a:p>
            <a:pPr marL="0" marR="0" lvl="0" indent="0" algn="l" defTabSz="914400" rtl="0" eaLnBrk="1" fontAlgn="auto" latinLnBrk="0" hangingPunct="1">
              <a:lnSpc>
                <a:spcPct val="100000"/>
              </a:lnSpc>
              <a:spcBef>
                <a:spcPts val="0"/>
              </a:spcBef>
              <a:spcAft>
                <a:spcPts val="1800"/>
              </a:spcAft>
              <a:buClrTx/>
              <a:buSzTx/>
              <a:buFontTx/>
              <a:buNone/>
              <a:tabLst/>
              <a:defRPr/>
            </a:pPr>
            <a:r>
              <a:rPr kumimoji="0" lang="en-US" sz="2400"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rPr>
              <a:t>His</a:t>
            </a:r>
            <a:r>
              <a:rPr lang="en-US" sz="2400" dirty="0">
                <a:solidFill>
                  <a:prstClr val="black"/>
                </a:solidFill>
                <a:latin typeface="Trebuchet MS" panose="020B0603020202020204" pitchFamily="34" charset="0"/>
                <a:ea typeface="Montserrat" charset="0"/>
                <a:cs typeface="Montserrat" charset="0"/>
              </a:rPr>
              <a:t>panic-Serving Institutions</a:t>
            </a:r>
          </a:p>
          <a:p>
            <a:pPr marL="0" marR="0" lvl="0" indent="0" algn="l" defTabSz="914400" rtl="0" eaLnBrk="1" fontAlgn="auto" latinLnBrk="0" hangingPunct="1">
              <a:lnSpc>
                <a:spcPct val="100000"/>
              </a:lnSpc>
              <a:spcBef>
                <a:spcPts val="0"/>
              </a:spcBef>
              <a:spcAft>
                <a:spcPts val="1800"/>
              </a:spcAft>
              <a:buClrTx/>
              <a:buSzTx/>
              <a:buFontTx/>
              <a:buNone/>
              <a:tabLst/>
              <a:defRPr/>
            </a:pPr>
            <a:r>
              <a:rPr lang="en-US" sz="2400" dirty="0">
                <a:solidFill>
                  <a:prstClr val="black"/>
                </a:solidFill>
                <a:latin typeface="Trebuchet MS" panose="020B0603020202020204" pitchFamily="34" charset="0"/>
                <a:ea typeface="Montserrat" charset="0"/>
                <a:cs typeface="Montserrat" charset="0"/>
              </a:rPr>
              <a:t>Tribal Colleges and Universities</a:t>
            </a:r>
          </a:p>
          <a:p>
            <a:pPr marL="0" marR="0" lvl="0" indent="0" algn="l" defTabSz="914400" rtl="0" eaLnBrk="1" fontAlgn="auto" latinLnBrk="0" hangingPunct="1">
              <a:lnSpc>
                <a:spcPct val="100000"/>
              </a:lnSpc>
              <a:spcBef>
                <a:spcPts val="0"/>
              </a:spcBef>
              <a:spcAft>
                <a:spcPts val="1800"/>
              </a:spcAft>
              <a:buClrTx/>
              <a:buSzTx/>
              <a:buFontTx/>
              <a:buNone/>
              <a:tabLst/>
              <a:defRPr/>
            </a:pPr>
            <a:r>
              <a:rPr kumimoji="0" lang="en-US" sz="2400"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rPr>
              <a:t>Community Colleges</a:t>
            </a:r>
          </a:p>
          <a:p>
            <a:pPr marL="0" marR="0" lvl="0" indent="0" algn="l" defTabSz="914400" rtl="0" eaLnBrk="1" fontAlgn="auto" latinLnBrk="0" hangingPunct="1">
              <a:lnSpc>
                <a:spcPct val="100000"/>
              </a:lnSpc>
              <a:spcBef>
                <a:spcPts val="0"/>
              </a:spcBef>
              <a:spcAft>
                <a:spcPts val="1800"/>
              </a:spcAft>
              <a:buClrTx/>
              <a:buSzTx/>
              <a:buFontTx/>
              <a:buNone/>
              <a:tabLst/>
              <a:defRPr/>
            </a:pPr>
            <a:endParaRPr kumimoji="0" lang="en-US" sz="2400" b="1"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endParaRPr>
          </a:p>
          <a:p>
            <a:pPr>
              <a:spcAft>
                <a:spcPts val="1800"/>
              </a:spcAft>
              <a:defRPr/>
            </a:pPr>
            <a:r>
              <a:rPr kumimoji="0" lang="en-US" sz="2400" b="1" i="0" u="none" strike="noStrike" kern="1200" cap="none" spc="0" normalizeH="0" baseline="0" noProof="0" dirty="0">
                <a:ln>
                  <a:noFill/>
                </a:ln>
                <a:effectLst/>
                <a:uLnTx/>
                <a:uFillTx/>
                <a:latin typeface="Trebuchet MS"/>
                <a:ea typeface="Montserrat" charset="0"/>
                <a:cs typeface="Montserrat" charset="0"/>
              </a:rPr>
              <a:t>Deadline:</a:t>
            </a:r>
            <a:r>
              <a:rPr kumimoji="0" lang="en-US" sz="2400" b="0" i="0" u="none" strike="noStrike" kern="1200" cap="none" spc="0" normalizeH="0" baseline="0" noProof="0" dirty="0">
                <a:ln>
                  <a:noFill/>
                </a:ln>
                <a:effectLst/>
                <a:uLnTx/>
                <a:uFillTx/>
                <a:latin typeface="Trebuchet MS"/>
                <a:ea typeface="Montserrat" charset="0"/>
                <a:cs typeface="Montserrat" charset="0"/>
              </a:rPr>
              <a:t> </a:t>
            </a:r>
            <a:r>
              <a:rPr lang="en-US" sz="2400" dirty="0">
                <a:latin typeface="Trebuchet MS"/>
                <a:ea typeface="Montserrat" charset="0"/>
                <a:cs typeface="Montserrat" charset="0"/>
              </a:rPr>
              <a:t>May 9, 2022</a:t>
            </a:r>
            <a:endParaRPr lang="en-US" sz="2400" b="0" i="0" u="none" strike="noStrike" kern="1200" cap="none" spc="0" normalizeH="0" baseline="0" noProof="0" dirty="0">
              <a:ln>
                <a:noFill/>
              </a:ln>
              <a:effectLst/>
              <a:uLnTx/>
              <a:uFillTx/>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00000"/>
              </a:lnSpc>
              <a:spcBef>
                <a:spcPts val="0"/>
              </a:spcBef>
              <a:spcAft>
                <a:spcPts val="1800"/>
              </a:spcAft>
              <a:buClrTx/>
              <a:buSzTx/>
              <a:buFontTx/>
              <a:buNone/>
              <a:tabLst/>
              <a:defRPr/>
            </a:pPr>
            <a:r>
              <a:rPr kumimoji="0" lang="en-US" sz="2400" b="1" i="0" u="none" strike="noStrike" kern="1200" cap="none" spc="0" normalizeH="0" baseline="0" noProof="0" dirty="0">
                <a:ln>
                  <a:noFill/>
                </a:ln>
                <a:effectLst/>
                <a:uLnTx/>
                <a:uFillTx/>
                <a:latin typeface="Trebuchet MS"/>
                <a:ea typeface="Montserrat" charset="0"/>
                <a:cs typeface="Montserrat" charset="0"/>
              </a:rPr>
              <a:t>Awards: </a:t>
            </a:r>
            <a:r>
              <a:rPr kumimoji="0" lang="en-US" sz="2400" b="0" i="0" u="none" strike="noStrike" kern="1200" cap="none" spc="0" normalizeH="0" baseline="0" noProof="0" dirty="0">
                <a:ln>
                  <a:noFill/>
                </a:ln>
                <a:effectLst/>
                <a:uLnTx/>
                <a:uFillTx/>
                <a:latin typeface="Trebuchet MS"/>
                <a:ea typeface="Montserrat" charset="0"/>
                <a:cs typeface="Montserrat" charset="0"/>
              </a:rPr>
              <a:t>Up to: $150,000</a:t>
            </a:r>
            <a:endParaRPr lang="en-US" sz="2400" b="0" i="0" u="none" strike="noStrike" kern="1200" cap="none" spc="0" normalizeH="0" baseline="0" noProof="0" dirty="0">
              <a:ln>
                <a:noFill/>
              </a:ln>
              <a:effectLst/>
              <a:uLnTx/>
              <a:uFillTx/>
              <a:latin typeface="Trebuchet MS"/>
              <a:ea typeface="Montserrat" charset="0"/>
              <a:cs typeface="Montserrat" charset="0"/>
            </a:endParaRPr>
          </a:p>
          <a:p>
            <a:pPr marL="0" marR="0" lvl="0" indent="0" algn="l" defTabSz="914400" rtl="0" eaLnBrk="1" fontAlgn="auto" latinLnBrk="0" hangingPunct="1">
              <a:lnSpc>
                <a:spcPct val="100000"/>
              </a:lnSpc>
              <a:spcBef>
                <a:spcPts val="0"/>
              </a:spcBef>
              <a:spcAft>
                <a:spcPts val="180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Montserrat" charset="0"/>
              <a:ea typeface="Montserrat" charset="0"/>
              <a:cs typeface="Montserrat" charset="0"/>
            </a:endParaRPr>
          </a:p>
        </p:txBody>
      </p:sp>
      <p:pic>
        <p:nvPicPr>
          <p:cNvPr id="5" name="Picture 4">
            <a:extLst>
              <a:ext uri="{FF2B5EF4-FFF2-40B4-BE49-F238E27FC236}">
                <a16:creationId xmlns:a16="http://schemas.microsoft.com/office/drawing/2014/main" id="{DAE2F337-76C5-4A93-A190-EF40B738AEAE}"/>
              </a:ext>
            </a:extLst>
          </p:cNvPr>
          <p:cNvPicPr>
            <a:picLocks noChangeAspect="1"/>
          </p:cNvPicPr>
          <p:nvPr/>
        </p:nvPicPr>
        <p:blipFill>
          <a:blip r:embed="rId3"/>
          <a:stretch>
            <a:fillRect/>
          </a:stretch>
        </p:blipFill>
        <p:spPr>
          <a:xfrm>
            <a:off x="0" y="3740283"/>
            <a:ext cx="4691921" cy="3117717"/>
          </a:xfrm>
          <a:prstGeom prst="rect">
            <a:avLst/>
          </a:prstGeom>
        </p:spPr>
      </p:pic>
    </p:spTree>
    <p:extLst>
      <p:ext uri="{BB962C8B-B14F-4D97-AF65-F5344CB8AC3E}">
        <p14:creationId xmlns:p14="http://schemas.microsoft.com/office/powerpoint/2010/main" val="9998853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181600" y="3821773"/>
            <a:ext cx="5958584" cy="2677656"/>
          </a:xfrm>
          <a:prstGeom prst="rect">
            <a:avLst/>
          </a:prstGeom>
        </p:spPr>
        <p:txBody>
          <a:bodyPr wrap="square">
            <a:spAutoFit/>
          </a:bodyPr>
          <a:lstStyle/>
          <a:p>
            <a:r>
              <a:rPr lang="en-US" sz="2400" dirty="0">
                <a:solidFill>
                  <a:srgbClr val="1B1B1B"/>
                </a:solidFill>
                <a:latin typeface="Trebuchet MS" panose="020B0603020202020204" pitchFamily="34" charset="0"/>
                <a:ea typeface="Montserrat" charset="0"/>
                <a:cs typeface="Montserrat" charset="0"/>
              </a:rPr>
              <a:t>Funds projects that preserve and create intellectual access to collections and cultural heritage resources of importance for research, education, and public programming in the humanities.</a:t>
            </a:r>
          </a:p>
          <a:p>
            <a:br>
              <a:rPr lang="en-US" sz="2400" dirty="0">
                <a:latin typeface="Montserrat" charset="0"/>
                <a:ea typeface="Montserrat" charset="0"/>
                <a:cs typeface="Montserrat" charset="0"/>
              </a:rPr>
            </a:br>
            <a:endParaRPr lang="en-US" sz="2400" dirty="0">
              <a:latin typeface="Montserrat" charset="0"/>
              <a:ea typeface="Montserrat" charset="0"/>
              <a:cs typeface="Montserrat" charset="0"/>
            </a:endParaRPr>
          </a:p>
        </p:txBody>
      </p:sp>
      <p:sp>
        <p:nvSpPr>
          <p:cNvPr id="14" name="Rectangle 13"/>
          <p:cNvSpPr/>
          <p:nvPr/>
        </p:nvSpPr>
        <p:spPr>
          <a:xfrm>
            <a:off x="861935" y="537965"/>
            <a:ext cx="8988606" cy="1938992"/>
          </a:xfrm>
          <a:prstGeom prst="rect">
            <a:avLst/>
          </a:prstGeom>
        </p:spPr>
        <p:txBody>
          <a:bodyPr wrap="square">
            <a:spAutoFit/>
          </a:bodyPr>
          <a:lstStyle/>
          <a:p>
            <a:r>
              <a:rPr lang="en-US" sz="6000" dirty="0">
                <a:solidFill>
                  <a:srgbClr val="005899"/>
                </a:solidFill>
                <a:latin typeface="Oswald Medium" charset="0"/>
                <a:ea typeface="Oswald Medium" charset="0"/>
                <a:cs typeface="Oswald Medium" charset="0"/>
              </a:rPr>
              <a:t>DIVISION OF </a:t>
            </a:r>
          </a:p>
          <a:p>
            <a:r>
              <a:rPr lang="en-US" sz="6000" dirty="0">
                <a:solidFill>
                  <a:srgbClr val="005899"/>
                </a:solidFill>
                <a:latin typeface="Oswald Medium" charset="0"/>
                <a:ea typeface="Oswald Medium" charset="0"/>
                <a:cs typeface="Oswald Medium" charset="0"/>
              </a:rPr>
              <a:t>PRESERVATION AND ACCESS</a:t>
            </a:r>
          </a:p>
        </p:txBody>
      </p:sp>
      <p:cxnSp>
        <p:nvCxnSpPr>
          <p:cNvPr id="16" name="Straight Connector 15"/>
          <p:cNvCxnSpPr/>
          <p:nvPr/>
        </p:nvCxnSpPr>
        <p:spPr>
          <a:xfrm flipV="1">
            <a:off x="0" y="3447735"/>
            <a:ext cx="12192000" cy="29981"/>
          </a:xfrm>
          <a:prstGeom prst="line">
            <a:avLst/>
          </a:prstGeom>
          <a:ln w="38100">
            <a:solidFill>
              <a:srgbClr val="EAB91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44432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a:xfrm>
            <a:off x="924392" y="1947426"/>
            <a:ext cx="10743351" cy="6165768"/>
          </a:xfrm>
        </p:spPr>
        <p:txBody>
          <a:bodyPr>
            <a:noAutofit/>
          </a:bodyPr>
          <a:lstStyle/>
          <a:p>
            <a:pPr>
              <a:lnSpc>
                <a:spcPct val="100000"/>
              </a:lnSpc>
              <a:spcBef>
                <a:spcPts val="0"/>
              </a:spcBef>
              <a:spcAft>
                <a:spcPts val="1200"/>
              </a:spcAft>
            </a:pPr>
            <a:r>
              <a:rPr lang="en-US" sz="2400" dirty="0">
                <a:latin typeface="Trebuchet MS" panose="020B0603020202020204" pitchFamily="34" charset="0"/>
                <a:ea typeface="Montserrat" charset="0"/>
                <a:cs typeface="Montserrat" charset="0"/>
              </a:rPr>
              <a:t>Cataloging library collections, archival records, or museum artifacts</a:t>
            </a:r>
          </a:p>
          <a:p>
            <a:pPr>
              <a:lnSpc>
                <a:spcPct val="100000"/>
              </a:lnSpc>
              <a:spcBef>
                <a:spcPts val="0"/>
              </a:spcBef>
              <a:spcAft>
                <a:spcPts val="1200"/>
              </a:spcAft>
            </a:pPr>
            <a:r>
              <a:rPr lang="en-US" sz="2400" dirty="0">
                <a:latin typeface="Trebuchet MS" panose="020B0603020202020204" pitchFamily="34" charset="0"/>
                <a:ea typeface="Montserrat" charset="0"/>
                <a:cs typeface="Montserrat" charset="0"/>
              </a:rPr>
              <a:t>Preserving collections through conservation treatment</a:t>
            </a:r>
          </a:p>
          <a:p>
            <a:pPr>
              <a:lnSpc>
                <a:spcPct val="100000"/>
              </a:lnSpc>
              <a:spcBef>
                <a:spcPts val="0"/>
              </a:spcBef>
              <a:spcAft>
                <a:spcPts val="1200"/>
              </a:spcAft>
            </a:pPr>
            <a:r>
              <a:rPr lang="en-US" sz="2400" dirty="0">
                <a:latin typeface="Trebuchet MS" panose="020B0603020202020204" pitchFamily="34" charset="0"/>
                <a:ea typeface="Montserrat" charset="0"/>
                <a:cs typeface="Montserrat" charset="0"/>
              </a:rPr>
              <a:t>Digitizing collections</a:t>
            </a:r>
          </a:p>
          <a:p>
            <a:pPr>
              <a:lnSpc>
                <a:spcPct val="100000"/>
              </a:lnSpc>
              <a:spcBef>
                <a:spcPts val="0"/>
              </a:spcBef>
              <a:spcAft>
                <a:spcPts val="1200"/>
              </a:spcAft>
            </a:pPr>
            <a:r>
              <a:rPr lang="en-US" sz="2400" dirty="0">
                <a:latin typeface="Trebuchet MS" panose="020B0603020202020204" pitchFamily="34" charset="0"/>
                <a:ea typeface="Montserrat" charset="0"/>
                <a:cs typeface="Montserrat" charset="0"/>
              </a:rPr>
              <a:t>Creating databases, digital tools, and reference resources </a:t>
            </a:r>
          </a:p>
          <a:p>
            <a:pPr>
              <a:lnSpc>
                <a:spcPct val="100000"/>
              </a:lnSpc>
              <a:spcBef>
                <a:spcPts val="0"/>
              </a:spcBef>
              <a:spcAft>
                <a:spcPts val="1200"/>
              </a:spcAft>
            </a:pPr>
            <a:r>
              <a:rPr lang="en-US" sz="2400" dirty="0">
                <a:latin typeface="Trebuchet MS" panose="020B0603020202020204" pitchFamily="34" charset="0"/>
                <a:ea typeface="Montserrat" charset="0"/>
                <a:cs typeface="Montserrat" charset="0"/>
              </a:rPr>
              <a:t>Developing or implementing plans for the sustainable care of collections</a:t>
            </a:r>
          </a:p>
          <a:p>
            <a:pPr>
              <a:lnSpc>
                <a:spcPct val="100000"/>
              </a:lnSpc>
              <a:spcBef>
                <a:spcPts val="0"/>
              </a:spcBef>
              <a:spcAft>
                <a:spcPts val="1200"/>
              </a:spcAft>
            </a:pPr>
            <a:r>
              <a:rPr lang="en-US" sz="2400" dirty="0">
                <a:latin typeface="Trebuchet MS" panose="020B0603020202020204" pitchFamily="34" charset="0"/>
                <a:ea typeface="Montserrat" charset="0"/>
                <a:cs typeface="Montserrat" charset="0"/>
              </a:rPr>
              <a:t>Conducting research to advance the field of preservation and access</a:t>
            </a:r>
          </a:p>
        </p:txBody>
      </p:sp>
      <p:sp>
        <p:nvSpPr>
          <p:cNvPr id="2" name="Rectangle 1"/>
          <p:cNvSpPr/>
          <p:nvPr/>
        </p:nvSpPr>
        <p:spPr>
          <a:xfrm>
            <a:off x="0" y="0"/>
            <a:ext cx="12192000" cy="1562100"/>
          </a:xfrm>
          <a:prstGeom prst="rect">
            <a:avLst/>
          </a:prstGeom>
          <a:solidFill>
            <a:srgbClr val="0058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924393" y="488662"/>
            <a:ext cx="7484265" cy="584775"/>
          </a:xfrm>
          <a:prstGeom prst="rect">
            <a:avLst/>
          </a:prstGeom>
        </p:spPr>
        <p:txBody>
          <a:bodyPr wrap="square">
            <a:spAutoFit/>
          </a:bodyPr>
          <a:lstStyle/>
          <a:p>
            <a:r>
              <a:rPr lang="en-US" sz="3200" dirty="0">
                <a:solidFill>
                  <a:schemeClr val="bg1"/>
                </a:solidFill>
                <a:latin typeface="Oswald Medium" charset="0"/>
                <a:ea typeface="Oswald Medium" charset="0"/>
                <a:cs typeface="Oswald Medium" charset="0"/>
              </a:rPr>
              <a:t>Division</a:t>
            </a:r>
            <a:r>
              <a:rPr lang="en-US" sz="2800" dirty="0">
                <a:solidFill>
                  <a:schemeClr val="bg1"/>
                </a:solidFill>
                <a:latin typeface="Oswald Medium" charset="0"/>
                <a:ea typeface="Oswald Medium" charset="0"/>
                <a:cs typeface="Oswald Medium" charset="0"/>
              </a:rPr>
              <a:t> of Preservation and Access      </a:t>
            </a:r>
            <a:endParaRPr lang="en-US" altLang="en-US" sz="2800" dirty="0">
              <a:solidFill>
                <a:schemeClr val="bg1"/>
              </a:solidFill>
              <a:latin typeface="Oswald Medium" charset="0"/>
              <a:ea typeface="Oswald Medium" charset="0"/>
              <a:cs typeface="Oswald Medium" charset="0"/>
            </a:endParaRPr>
          </a:p>
        </p:txBody>
      </p:sp>
      <p:sp>
        <p:nvSpPr>
          <p:cNvPr id="8" name="TextBox 7"/>
          <p:cNvSpPr txBox="1"/>
          <p:nvPr/>
        </p:nvSpPr>
        <p:spPr>
          <a:xfrm>
            <a:off x="924393" y="915768"/>
            <a:ext cx="8324762" cy="1200329"/>
          </a:xfrm>
          <a:prstGeom prst="rect">
            <a:avLst/>
          </a:prstGeom>
          <a:noFill/>
        </p:spPr>
        <p:txBody>
          <a:bodyPr wrap="square" rtlCol="0">
            <a:spAutoFit/>
          </a:bodyPr>
          <a:lstStyle/>
          <a:p>
            <a:r>
              <a:rPr lang="en-US" sz="3600" spc="100" dirty="0">
                <a:solidFill>
                  <a:schemeClr val="bg1"/>
                </a:solidFill>
                <a:latin typeface="Trebuchet MS" panose="020B0603020202020204" pitchFamily="34" charset="0"/>
                <a:ea typeface="Montserrat" charset="0"/>
                <a:cs typeface="Montserrat" charset="0"/>
              </a:rPr>
              <a:t>REPRESENTATIVE ACTIVITIES SUPPORTED</a:t>
            </a:r>
          </a:p>
        </p:txBody>
      </p:sp>
    </p:spTree>
    <p:extLst>
      <p:ext uri="{BB962C8B-B14F-4D97-AF65-F5344CB8AC3E}">
        <p14:creationId xmlns:p14="http://schemas.microsoft.com/office/powerpoint/2010/main" val="31733451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4691921" cy="6858000"/>
          </a:xfrm>
          <a:prstGeom prst="rect">
            <a:avLst/>
          </a:prstGeom>
          <a:solidFill>
            <a:srgbClr val="0058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CEF0A72C-07A8-41B6-A5F0-837AE8834968}"/>
              </a:ext>
            </a:extLst>
          </p:cNvPr>
          <p:cNvSpPr txBox="1"/>
          <p:nvPr/>
        </p:nvSpPr>
        <p:spPr>
          <a:xfrm>
            <a:off x="464406" y="2516207"/>
            <a:ext cx="4161020"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000" b="0" i="0" u="none" strike="noStrike" kern="1200" cap="all" spc="0" normalizeH="0" baseline="0" noProof="0" dirty="0">
                <a:ln>
                  <a:noFill/>
                </a:ln>
                <a:solidFill>
                  <a:prstClr val="white"/>
                </a:solidFill>
                <a:effectLst/>
                <a:uLnTx/>
                <a:uFillTx/>
                <a:latin typeface="Trebuchet MS" panose="020B0603020202020204" pitchFamily="34" charset="0"/>
                <a:ea typeface="Montserrat" charset="0"/>
                <a:cs typeface="Leelawadee" panose="020B0502040204020203" pitchFamily="34" charset="-34"/>
              </a:rPr>
              <a:t>Infrastructure and Capacity Building Challenge Grants</a:t>
            </a:r>
          </a:p>
        </p:txBody>
      </p:sp>
      <p:pic>
        <p:nvPicPr>
          <p:cNvPr id="4" name="Picture 3">
            <a:extLst>
              <a:ext uri="{FF2B5EF4-FFF2-40B4-BE49-F238E27FC236}">
                <a16:creationId xmlns:a16="http://schemas.microsoft.com/office/drawing/2014/main" id="{9FB1CEAF-EE23-4441-A4FE-98165ED40C6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833547" y="220173"/>
            <a:ext cx="2506980" cy="6165491"/>
          </a:xfrm>
          <a:prstGeom prst="rect">
            <a:avLst/>
          </a:prstGeom>
        </p:spPr>
      </p:pic>
      <p:sp>
        <p:nvSpPr>
          <p:cNvPr id="5" name="Rectangle 4">
            <a:extLst>
              <a:ext uri="{FF2B5EF4-FFF2-40B4-BE49-F238E27FC236}">
                <a16:creationId xmlns:a16="http://schemas.microsoft.com/office/drawing/2014/main" id="{ED255480-D3ED-4903-B7E8-2BC283CE1AD9}"/>
              </a:ext>
            </a:extLst>
          </p:cNvPr>
          <p:cNvSpPr/>
          <p:nvPr/>
        </p:nvSpPr>
        <p:spPr>
          <a:xfrm>
            <a:off x="5089832" y="856094"/>
            <a:ext cx="4627933" cy="4524315"/>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latin typeface="Trebuchet MS"/>
                <a:ea typeface="Montserrat" charset="0"/>
                <a:cs typeface="Montserrat" charset="0"/>
              </a:rPr>
              <a:t>For</a:t>
            </a:r>
            <a:r>
              <a:rPr kumimoji="0" lang="en-US" sz="2400" b="0" i="0" u="none" strike="noStrike" kern="1200" cap="none" spc="0" normalizeH="0" baseline="0" noProof="0" dirty="0">
                <a:ln>
                  <a:noFill/>
                </a:ln>
                <a:effectLst/>
                <a:uLnTx/>
                <a:uFillTx/>
                <a:latin typeface="Trebuchet MS"/>
                <a:ea typeface="Montserrat" charset="0"/>
                <a:cs typeface="Montserrat" charset="0"/>
              </a:rPr>
              <a:t> the design, purchase, construction, restoration, or renovation of facilities</a:t>
            </a:r>
            <a:r>
              <a:rPr lang="en-US" sz="2400" dirty="0">
                <a:latin typeface="Trebuchet MS"/>
                <a:ea typeface="Montserrat" charset="0"/>
                <a:cs typeface="Montserrat" charset="0"/>
              </a:rPr>
              <a:t>; </a:t>
            </a:r>
            <a:r>
              <a:rPr kumimoji="0" lang="en-US" sz="2400" b="0" i="0" u="none" strike="noStrike" kern="1200" cap="none" spc="0" normalizeH="0" baseline="0" noProof="0" dirty="0">
                <a:ln>
                  <a:noFill/>
                </a:ln>
                <a:effectLst/>
                <a:uLnTx/>
                <a:uFillTx/>
                <a:latin typeface="Trebuchet MS"/>
                <a:ea typeface="Montserrat" charset="0"/>
                <a:cs typeface="Montserrat" charset="0"/>
              </a:rPr>
              <a:t>the purchase of equipment and software</a:t>
            </a:r>
            <a:r>
              <a:rPr lang="en-US" sz="2400" dirty="0">
                <a:latin typeface="Trebuchet MS"/>
                <a:ea typeface="Montserrat" charset="0"/>
                <a:cs typeface="Montserrat" charset="0"/>
              </a:rPr>
              <a:t>; or the development of d</a:t>
            </a:r>
            <a:r>
              <a:rPr kumimoji="0" lang="en-US" sz="2400" b="0" i="0" u="none" strike="noStrike" kern="1200" cap="none" spc="0" normalizeH="0" baseline="0" noProof="0" dirty="0">
                <a:ln>
                  <a:noFill/>
                </a:ln>
                <a:effectLst/>
                <a:uLnTx/>
                <a:uFillTx/>
                <a:latin typeface="Trebuchet MS"/>
                <a:ea typeface="Montserrat" charset="0"/>
                <a:cs typeface="Montserrat" charset="0"/>
              </a:rPr>
              <a:t>igital infrastructure.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400" dirty="0">
              <a:solidFill>
                <a:prstClr val="black"/>
              </a:solidFill>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prstClr val="black"/>
                </a:solidFill>
                <a:latin typeface="Trebuchet MS" panose="020B0603020202020204" pitchFamily="34" charset="0"/>
                <a:ea typeface="Montserrat" charset="0"/>
                <a:cs typeface="Montserrat" charset="0"/>
              </a:rPr>
              <a:t>Maximum Award: $750,000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effectLst/>
                <a:uLnTx/>
                <a:uFillTx/>
                <a:latin typeface="Trebuchet MS"/>
                <a:ea typeface="Montserrat" charset="0"/>
                <a:cs typeface="Montserrat" charset="0"/>
              </a:rPr>
              <a:t>Deadline: May </a:t>
            </a:r>
            <a:r>
              <a:rPr lang="en-US" sz="2400" dirty="0">
                <a:latin typeface="Trebuchet MS"/>
                <a:ea typeface="Montserrat" charset="0"/>
                <a:cs typeface="Montserrat" charset="0"/>
              </a:rPr>
              <a:t>17</a:t>
            </a:r>
            <a:r>
              <a:rPr kumimoji="0" lang="en-US" sz="2400" b="0" i="0" u="none" strike="noStrike" kern="1200" cap="none" spc="0" normalizeH="0" baseline="0" noProof="0" dirty="0">
                <a:ln>
                  <a:noFill/>
                </a:ln>
                <a:effectLst/>
                <a:uLnTx/>
                <a:uFillTx/>
                <a:latin typeface="Trebuchet MS"/>
                <a:ea typeface="Montserrat" charset="0"/>
                <a:cs typeface="Montserrat" charset="0"/>
              </a:rPr>
              <a:t>, </a:t>
            </a:r>
            <a:r>
              <a:rPr lang="en-US" sz="2400" dirty="0">
                <a:latin typeface="Trebuchet MS"/>
                <a:ea typeface="Montserrat" charset="0"/>
                <a:cs typeface="Montserrat" charset="0"/>
              </a:rPr>
              <a:t>2022</a:t>
            </a:r>
            <a:endParaRPr lang="en-US" sz="2400" b="0" i="0" u="none" strike="noStrike" kern="1200" cap="none" spc="0" normalizeH="0" baseline="0" noProof="0" dirty="0">
              <a:ln>
                <a:noFill/>
              </a:ln>
              <a:effectLst/>
              <a:uLnTx/>
              <a:uFillTx/>
              <a:latin typeface="Trebuchet MS"/>
              <a:ea typeface="Montserrat" charset="0"/>
              <a:cs typeface="Montserrat"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rPr>
              <a:t>Recipients must raise matching funds.</a:t>
            </a:r>
          </a:p>
        </p:txBody>
      </p:sp>
      <p:sp>
        <p:nvSpPr>
          <p:cNvPr id="2" name="TextBox 1"/>
          <p:cNvSpPr txBox="1"/>
          <p:nvPr/>
        </p:nvSpPr>
        <p:spPr>
          <a:xfrm>
            <a:off x="457200" y="1562100"/>
            <a:ext cx="2558714" cy="95410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rPr>
              <a:t>Office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rPr>
              <a:t>Challenge Grants</a:t>
            </a:r>
          </a:p>
        </p:txBody>
      </p:sp>
    </p:spTree>
    <p:extLst>
      <p:ext uri="{BB962C8B-B14F-4D97-AF65-F5344CB8AC3E}">
        <p14:creationId xmlns:p14="http://schemas.microsoft.com/office/powerpoint/2010/main" val="23200253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816964" y="480716"/>
            <a:ext cx="8314510" cy="219791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6000" cap="all" dirty="0">
                <a:solidFill>
                  <a:srgbClr val="008080"/>
                </a:solidFill>
                <a:latin typeface="Oswald Medium" charset="0"/>
                <a:ea typeface="Oswald Medium" charset="0"/>
                <a:cs typeface="Oswald Medium" charset="0"/>
              </a:rPr>
              <a:t>Division of </a:t>
            </a:r>
          </a:p>
          <a:p>
            <a:pPr>
              <a:lnSpc>
                <a:spcPct val="100000"/>
              </a:lnSpc>
            </a:pPr>
            <a:r>
              <a:rPr lang="en-US" sz="6000" cap="all" dirty="0">
                <a:solidFill>
                  <a:srgbClr val="008080"/>
                </a:solidFill>
                <a:latin typeface="Oswald Medium" charset="0"/>
                <a:ea typeface="Oswald Medium" charset="0"/>
                <a:cs typeface="Oswald Medium" charset="0"/>
              </a:rPr>
              <a:t>Public Programs       </a:t>
            </a:r>
            <a:endParaRPr lang="en-US" altLang="en-US" sz="6000" cap="all" dirty="0">
              <a:solidFill>
                <a:srgbClr val="008080"/>
              </a:solidFill>
              <a:latin typeface="Oswald Medium" charset="0"/>
              <a:ea typeface="Oswald Medium" charset="0"/>
              <a:cs typeface="Oswald Medium" charset="0"/>
            </a:endParaRPr>
          </a:p>
        </p:txBody>
      </p:sp>
      <p:sp>
        <p:nvSpPr>
          <p:cNvPr id="8" name="Rectangle 7"/>
          <p:cNvSpPr/>
          <p:nvPr/>
        </p:nvSpPr>
        <p:spPr>
          <a:xfrm>
            <a:off x="5181600" y="3258826"/>
            <a:ext cx="6096000" cy="2308324"/>
          </a:xfrm>
          <a:prstGeom prst="rect">
            <a:avLst/>
          </a:prstGeom>
        </p:spPr>
        <p:txBody>
          <a:bodyPr>
            <a:spAutoFit/>
          </a:bodyPr>
          <a:lstStyle/>
          <a:p>
            <a:r>
              <a:rPr lang="en-US" sz="2400" dirty="0">
                <a:solidFill>
                  <a:srgbClr val="1B1B1B"/>
                </a:solidFill>
                <a:latin typeface="Trebuchet MS" panose="020B0603020202020204" pitchFamily="34" charset="0"/>
                <a:ea typeface="Montserrat" charset="0"/>
                <a:cs typeface="Montserrat" charset="0"/>
              </a:rPr>
              <a:t>Supports a wide range of public humanities projects that reach large and diverse public audiences and make use of a variety of formats including exhibits, public programs, film, radio, and digital media.</a:t>
            </a:r>
            <a:endParaRPr lang="en-US" sz="2400" dirty="0">
              <a:latin typeface="Trebuchet MS" panose="020B0603020202020204" pitchFamily="34" charset="0"/>
              <a:ea typeface="Montserrat" charset="0"/>
              <a:cs typeface="Montserrat" charset="0"/>
            </a:endParaRPr>
          </a:p>
        </p:txBody>
      </p:sp>
      <p:cxnSp>
        <p:nvCxnSpPr>
          <p:cNvPr id="10" name="Straight Connector 9"/>
          <p:cNvCxnSpPr/>
          <p:nvPr/>
        </p:nvCxnSpPr>
        <p:spPr>
          <a:xfrm>
            <a:off x="0" y="2968730"/>
            <a:ext cx="12192000" cy="0"/>
          </a:xfrm>
          <a:prstGeom prst="line">
            <a:avLst/>
          </a:prstGeom>
          <a:ln w="38100">
            <a:solidFill>
              <a:srgbClr val="EAB91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92404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24665" y="3868807"/>
            <a:ext cx="4771465" cy="1600438"/>
          </a:xfrm>
          <a:prstGeom prst="rect">
            <a:avLst/>
          </a:prstGeom>
        </p:spPr>
        <p:txBody>
          <a:bodyPr wrap="square">
            <a:spAutoFit/>
          </a:bodyPr>
          <a:lstStyle/>
          <a:p>
            <a:endParaRPr lang="en-US" sz="2400" dirty="0">
              <a:latin typeface="Franklin Gothic Medium" charset="0"/>
              <a:ea typeface="Franklin Gothic Medium" charset="0"/>
              <a:cs typeface="Franklin Gothic Medium" charset="0"/>
            </a:endParaRPr>
          </a:p>
          <a:p>
            <a:pPr>
              <a:spcBef>
                <a:spcPts val="1200"/>
              </a:spcBef>
            </a:pPr>
            <a:endParaRPr lang="en-US" sz="2400" dirty="0">
              <a:latin typeface="Franklin Gothic Book" charset="0"/>
              <a:ea typeface="Franklin Gothic Book" charset="0"/>
              <a:cs typeface="Franklin Gothic Book" charset="0"/>
            </a:endParaRPr>
          </a:p>
          <a:p>
            <a:r>
              <a:rPr lang="en-US" sz="4000" dirty="0">
                <a:latin typeface="Franklin Gothic Medium" charset="0"/>
                <a:ea typeface="Franklin Gothic Medium" charset="0"/>
                <a:cs typeface="Franklin Gothic Medium" charset="0"/>
              </a:rPr>
              <a:t> </a:t>
            </a:r>
          </a:p>
        </p:txBody>
      </p:sp>
      <p:sp>
        <p:nvSpPr>
          <p:cNvPr id="6" name="TextBox 5"/>
          <p:cNvSpPr txBox="1"/>
          <p:nvPr/>
        </p:nvSpPr>
        <p:spPr>
          <a:xfrm>
            <a:off x="5190049" y="1286245"/>
            <a:ext cx="6481853" cy="4524315"/>
          </a:xfrm>
          <a:prstGeom prst="rect">
            <a:avLst/>
          </a:prstGeom>
          <a:noFill/>
        </p:spPr>
        <p:txBody>
          <a:bodyPr wrap="square" lIns="91440" tIns="45720" rIns="91440" bIns="45720" rtlCol="0" anchor="t">
            <a:spAutoFit/>
          </a:bodyPr>
          <a:lstStyle/>
          <a:p>
            <a:r>
              <a:rPr lang="en-US" sz="2400" b="1" dirty="0">
                <a:solidFill>
                  <a:srgbClr val="008080"/>
                </a:solidFill>
                <a:latin typeface="Trebuchet MS" panose="020B0603020202020204" pitchFamily="34" charset="0"/>
                <a:ea typeface="Montserrat" charset="0"/>
                <a:cs typeface="Montserrat" charset="0"/>
              </a:rPr>
              <a:t>Supports the development and production of film, television, radio, and podcast projects.</a:t>
            </a:r>
          </a:p>
          <a:p>
            <a:endParaRPr lang="en-US" sz="2400" b="1" dirty="0">
              <a:latin typeface="Trebuchet MS" panose="020B0603020202020204" pitchFamily="34" charset="0"/>
              <a:ea typeface="Montserrat" charset="0"/>
              <a:cs typeface="Montserrat" charset="0"/>
            </a:endParaRPr>
          </a:p>
          <a:p>
            <a:r>
              <a:rPr lang="en-US" sz="2400" b="1" dirty="0">
                <a:latin typeface="Trebuchet MS" panose="020B0603020202020204" pitchFamily="34" charset="0"/>
                <a:ea typeface="Montserrat" charset="0"/>
                <a:cs typeface="Montserrat" charset="0"/>
              </a:rPr>
              <a:t>Two levels of funding</a:t>
            </a:r>
            <a:r>
              <a:rPr lang="en-US" sz="2400" dirty="0">
                <a:latin typeface="Trebuchet MS" panose="020B0603020202020204" pitchFamily="34" charset="0"/>
                <a:ea typeface="Montserrat" charset="0"/>
                <a:cs typeface="Montserrat" charset="0"/>
              </a:rPr>
              <a:t>: Development and Production</a:t>
            </a:r>
          </a:p>
          <a:p>
            <a:endParaRPr lang="en-US" sz="2400" b="1" u="sng" dirty="0">
              <a:latin typeface="Trebuchet MS" panose="020B0603020202020204" pitchFamily="34" charset="0"/>
              <a:ea typeface="Montserrat" charset="0"/>
              <a:cs typeface="Montserrat" charset="0"/>
            </a:endParaRPr>
          </a:p>
          <a:p>
            <a:r>
              <a:rPr lang="en-US" sz="2400" b="1" dirty="0">
                <a:latin typeface="Trebuchet MS" panose="020B0603020202020204" pitchFamily="34" charset="0"/>
                <a:ea typeface="Montserrat" charset="0"/>
                <a:cs typeface="Montserrat" charset="0"/>
              </a:rPr>
              <a:t>Awards</a:t>
            </a:r>
            <a:r>
              <a:rPr lang="en-US" sz="2400" dirty="0">
                <a:latin typeface="Trebuchet MS" panose="020B0603020202020204" pitchFamily="34" charset="0"/>
                <a:ea typeface="Montserrat" charset="0"/>
                <a:cs typeface="Montserrat" charset="0"/>
              </a:rPr>
              <a:t>: Up to $75,000 for Development and up to $700,000 for Production</a:t>
            </a:r>
          </a:p>
          <a:p>
            <a:endParaRPr lang="en-US" sz="2400" dirty="0">
              <a:latin typeface="Trebuchet MS" panose="020B0603020202020204" pitchFamily="34" charset="0"/>
              <a:ea typeface="Montserrat" charset="0"/>
              <a:cs typeface="Montserrat" charset="0"/>
            </a:endParaRPr>
          </a:p>
          <a:p>
            <a:r>
              <a:rPr lang="en-US" sz="2400" b="1" dirty="0">
                <a:latin typeface="Trebuchet MS"/>
                <a:ea typeface="Montserrat" charset="0"/>
                <a:cs typeface="Montserrat" charset="0"/>
              </a:rPr>
              <a:t>Next deadline: </a:t>
            </a:r>
            <a:r>
              <a:rPr lang="en-US" sz="2400" dirty="0">
                <a:latin typeface="Trebuchet MS"/>
                <a:ea typeface="Montserrat" charset="0"/>
                <a:cs typeface="Montserrat" charset="0"/>
              </a:rPr>
              <a:t>January, 2023</a:t>
            </a:r>
            <a:endParaRPr lang="en-US" sz="2400" b="1" u="sng" dirty="0">
              <a:latin typeface="Trebuchet MS"/>
              <a:ea typeface="Montserrat" charset="0"/>
              <a:cs typeface="Montserrat" charset="0"/>
            </a:endParaRPr>
          </a:p>
          <a:p>
            <a:endParaRPr lang="en-US" sz="2400" b="1" u="sng" dirty="0">
              <a:latin typeface="Montserrat" charset="0"/>
              <a:ea typeface="Montserrat" charset="0"/>
              <a:cs typeface="Montserrat" charset="0"/>
            </a:endParaRPr>
          </a:p>
        </p:txBody>
      </p:sp>
      <p:sp>
        <p:nvSpPr>
          <p:cNvPr id="8" name="Rectangle 7"/>
          <p:cNvSpPr/>
          <p:nvPr/>
        </p:nvSpPr>
        <p:spPr>
          <a:xfrm>
            <a:off x="-1" y="3543"/>
            <a:ext cx="4706911" cy="6854457"/>
          </a:xfrm>
          <a:prstGeom prst="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2" name="Rectangle 1"/>
          <p:cNvSpPr/>
          <p:nvPr/>
        </p:nvSpPr>
        <p:spPr>
          <a:xfrm>
            <a:off x="371114" y="1388755"/>
            <a:ext cx="4818935" cy="954107"/>
          </a:xfrm>
          <a:prstGeom prst="rect">
            <a:avLst/>
          </a:prstGeom>
        </p:spPr>
        <p:txBody>
          <a:bodyPr wrap="square">
            <a:spAutoFit/>
          </a:bodyPr>
          <a:lstStyle/>
          <a:p>
            <a:r>
              <a:rPr lang="en-US" sz="2800" dirty="0">
                <a:solidFill>
                  <a:schemeClr val="bg1"/>
                </a:solidFill>
                <a:latin typeface="Oswald Medium" charset="0"/>
                <a:ea typeface="Oswald Medium" charset="0"/>
                <a:cs typeface="Oswald Medium" charset="0"/>
              </a:rPr>
              <a:t>Division of </a:t>
            </a:r>
          </a:p>
          <a:p>
            <a:r>
              <a:rPr lang="en-US" sz="2800" dirty="0">
                <a:solidFill>
                  <a:schemeClr val="bg1"/>
                </a:solidFill>
                <a:latin typeface="Oswald Medium" charset="0"/>
                <a:ea typeface="Oswald Medium" charset="0"/>
                <a:cs typeface="Oswald Medium" charset="0"/>
              </a:rPr>
              <a:t>Public Programs       </a:t>
            </a:r>
            <a:endParaRPr lang="en-US" altLang="en-US" sz="2800" dirty="0">
              <a:solidFill>
                <a:schemeClr val="bg1"/>
              </a:solidFill>
              <a:latin typeface="Oswald Medium" charset="0"/>
              <a:ea typeface="Oswald Medium" charset="0"/>
              <a:cs typeface="Oswald Medium" charset="0"/>
            </a:endParaRPr>
          </a:p>
        </p:txBody>
      </p:sp>
      <p:sp>
        <p:nvSpPr>
          <p:cNvPr id="3" name="TextBox 2"/>
          <p:cNvSpPr txBox="1"/>
          <p:nvPr/>
        </p:nvSpPr>
        <p:spPr>
          <a:xfrm>
            <a:off x="457200" y="3343955"/>
            <a:ext cx="4183232" cy="646331"/>
          </a:xfrm>
          <a:prstGeom prst="rect">
            <a:avLst/>
          </a:prstGeom>
          <a:noFill/>
        </p:spPr>
        <p:txBody>
          <a:bodyPr wrap="square" rtlCol="0">
            <a:spAutoFit/>
          </a:bodyPr>
          <a:lstStyle/>
          <a:p>
            <a:r>
              <a:rPr lang="en-US" sz="3600" spc="100" dirty="0">
                <a:solidFill>
                  <a:schemeClr val="bg1"/>
                </a:solidFill>
                <a:latin typeface="Trebuchet MS" panose="020B0603020202020204" pitchFamily="34" charset="0"/>
                <a:ea typeface="Montserrat" charset="0"/>
                <a:cs typeface="Montserrat" charset="0"/>
              </a:rPr>
              <a:t>MEDIA PROJECTS</a:t>
            </a:r>
          </a:p>
        </p:txBody>
      </p:sp>
      <p:pic>
        <p:nvPicPr>
          <p:cNvPr id="3074" name="Picture 2" descr="mage result for CHASING THE MOON FIL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4197247"/>
            <a:ext cx="4732376" cy="26607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4827879"/>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686" y="3542"/>
            <a:ext cx="4700490" cy="6854458"/>
          </a:xfrm>
          <a:prstGeom prst="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00000"/>
              </a:solidFill>
              <a:effectLst/>
              <a:uLnTx/>
              <a:uFillTx/>
              <a:latin typeface="Calibri" panose="020F0502020204030204"/>
              <a:ea typeface="+mn-ea"/>
              <a:cs typeface="+mn-cs"/>
            </a:endParaRPr>
          </a:p>
        </p:txBody>
      </p:sp>
      <p:sp>
        <p:nvSpPr>
          <p:cNvPr id="9" name="Rectangle 8"/>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T</a:t>
            </a:r>
          </a:p>
        </p:txBody>
      </p:sp>
      <p:sp>
        <p:nvSpPr>
          <p:cNvPr id="5" name="Rectangle 4"/>
          <p:cNvSpPr/>
          <p:nvPr/>
        </p:nvSpPr>
        <p:spPr>
          <a:xfrm>
            <a:off x="1124665" y="3868807"/>
            <a:ext cx="4771465" cy="160043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Franklin Gothic Medium" charset="0"/>
              <a:ea typeface="Franklin Gothic Medium" charset="0"/>
              <a:cs typeface="Franklin Gothic Medium" charset="0"/>
            </a:endParaRPr>
          </a:p>
          <a:p>
            <a:pPr marL="0" marR="0" lvl="0" indent="0" algn="l" defTabSz="914400" rtl="0" eaLnBrk="1" fontAlgn="auto" latinLnBrk="0" hangingPunct="1">
              <a:lnSpc>
                <a:spcPct val="100000"/>
              </a:lnSpc>
              <a:spcBef>
                <a:spcPts val="120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Franklin Gothic Book" charset="0"/>
              <a:ea typeface="Franklin Gothic Book" charset="0"/>
              <a:cs typeface="Franklin Gothic Book"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Franklin Gothic Medium" charset="0"/>
                <a:ea typeface="Franklin Gothic Medium" charset="0"/>
                <a:cs typeface="Franklin Gothic Medium" charset="0"/>
              </a:rPr>
              <a:t> </a:t>
            </a:r>
          </a:p>
        </p:txBody>
      </p:sp>
      <p:sp>
        <p:nvSpPr>
          <p:cNvPr id="6" name="TextBox 5"/>
          <p:cNvSpPr txBox="1"/>
          <p:nvPr/>
        </p:nvSpPr>
        <p:spPr>
          <a:xfrm>
            <a:off x="5115071" y="959661"/>
            <a:ext cx="6530797" cy="465653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20000"/>
              </a:lnSpc>
              <a:spcBef>
                <a:spcPts val="0"/>
              </a:spcBef>
              <a:spcAft>
                <a:spcPts val="1200"/>
              </a:spcAft>
              <a:buClrTx/>
              <a:buSzTx/>
              <a:buFontTx/>
              <a:buNone/>
              <a:tabLst/>
              <a:defRPr/>
            </a:pPr>
            <a:r>
              <a:rPr kumimoji="0" lang="en-US" sz="2400" b="1" i="0" u="none" strike="noStrike" kern="1200" cap="none" spc="0" normalizeH="0" baseline="0" noProof="0" dirty="0">
                <a:ln>
                  <a:noFill/>
                </a:ln>
                <a:solidFill>
                  <a:srgbClr val="008080"/>
                </a:solidFill>
                <a:effectLst/>
                <a:uLnTx/>
                <a:uFillTx/>
                <a:latin typeface="Trebuchet MS" panose="020B0603020202020204" pitchFamily="34" charset="0"/>
                <a:ea typeface="Montserrat" charset="0"/>
                <a:cs typeface="Montserrat" charset="0"/>
              </a:rPr>
              <a:t>Supports permanent and travelling exhibitions, historic site interpretation, and discussion programs</a:t>
            </a:r>
          </a:p>
          <a:p>
            <a:pPr marL="0" marR="0" lvl="0" indent="0" algn="l" defTabSz="914400" rtl="0" eaLnBrk="1" fontAlgn="auto" latinLnBrk="0" hangingPunct="1">
              <a:lnSpc>
                <a:spcPct val="120000"/>
              </a:lnSpc>
              <a:spcBef>
                <a:spcPts val="0"/>
              </a:spcBef>
              <a:spcAft>
                <a:spcPts val="1200"/>
              </a:spcAft>
              <a:buClrTx/>
              <a:buSzTx/>
              <a:buFontTx/>
              <a:buNone/>
              <a:tabLst/>
              <a:defRPr/>
            </a:pPr>
            <a:endParaRPr kumimoji="0" lang="en-US" sz="2400" b="1" i="0" u="sng" strike="noStrike" kern="1200" cap="none" spc="0" normalizeH="0" baseline="0" noProof="0" dirty="0">
              <a:ln>
                <a:noFill/>
              </a:ln>
              <a:solidFill>
                <a:srgbClr val="008080"/>
              </a:solidFill>
              <a:effectLst/>
              <a:uLnTx/>
              <a:uFillTx/>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20000"/>
              </a:lnSpc>
              <a:spcBef>
                <a:spcPts val="0"/>
              </a:spcBef>
              <a:spcAft>
                <a:spcPts val="12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rPr>
              <a:t>Two levels of funding</a:t>
            </a:r>
            <a:r>
              <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rPr>
              <a:t>: Planning and Implementation</a:t>
            </a:r>
            <a:endParaRPr kumimoji="0" lang="en-US" sz="2400" b="1" i="0" u="sng"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20000"/>
              </a:lnSpc>
              <a:spcBef>
                <a:spcPts val="0"/>
              </a:spcBef>
              <a:spcAft>
                <a:spcPts val="12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rPr>
              <a:t>Awards</a:t>
            </a:r>
            <a:r>
              <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rPr>
              <a:t>: Up to $75,000 for Planning and Up to $400,000 for </a:t>
            </a:r>
            <a:r>
              <a:rPr lang="en-US" sz="2400" dirty="0">
                <a:solidFill>
                  <a:prstClr val="black"/>
                </a:solidFill>
                <a:latin typeface="Trebuchet MS" panose="020B0603020202020204" pitchFamily="34" charset="0"/>
                <a:ea typeface="Montserrat" charset="0"/>
                <a:cs typeface="Montserrat" charset="0"/>
              </a:rPr>
              <a:t>Implementation</a:t>
            </a:r>
            <a:endParaRPr kumimoji="0" lang="en-US" sz="2400" b="1" i="0" u="sng"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20000"/>
              </a:lnSpc>
              <a:spcBef>
                <a:spcPts val="0"/>
              </a:spcBef>
              <a:spcAft>
                <a:spcPts val="1200"/>
              </a:spcAft>
              <a:buClrTx/>
              <a:buSzTx/>
              <a:buFontTx/>
              <a:buNone/>
              <a:tabLst/>
              <a:defRPr/>
            </a:pPr>
            <a:r>
              <a:rPr lang="en-US" sz="2400" b="1" dirty="0">
                <a:latin typeface="Trebuchet MS"/>
                <a:ea typeface="Montserrat" charset="0"/>
                <a:cs typeface="Montserrat" charset="0"/>
              </a:rPr>
              <a:t>Next d</a:t>
            </a:r>
            <a:r>
              <a:rPr kumimoji="0" lang="en-US" sz="2400" b="1" i="0" u="none" strike="noStrike" kern="1200" cap="none" spc="0" normalizeH="0" baseline="0" noProof="0" dirty="0">
                <a:ln>
                  <a:noFill/>
                </a:ln>
                <a:effectLst/>
                <a:uLnTx/>
                <a:uFillTx/>
                <a:latin typeface="Trebuchet MS"/>
                <a:ea typeface="Montserrat" charset="0"/>
                <a:cs typeface="Montserrat" charset="0"/>
              </a:rPr>
              <a:t>eadline</a:t>
            </a:r>
            <a:r>
              <a:rPr kumimoji="0" lang="en-US" sz="2400" b="0" i="0" u="none" strike="noStrike" kern="1200" cap="none" spc="0" normalizeH="0" baseline="0" noProof="0" dirty="0">
                <a:ln>
                  <a:noFill/>
                </a:ln>
                <a:effectLst/>
                <a:uLnTx/>
                <a:uFillTx/>
                <a:latin typeface="Trebuchet MS"/>
                <a:ea typeface="Montserrat" charset="0"/>
                <a:cs typeface="Montserrat" charset="0"/>
              </a:rPr>
              <a:t>: January, </a:t>
            </a:r>
            <a:r>
              <a:rPr lang="en-US" sz="2400" dirty="0">
                <a:latin typeface="Trebuchet MS"/>
                <a:ea typeface="Montserrat" charset="0"/>
                <a:cs typeface="Montserrat" charset="0"/>
              </a:rPr>
              <a:t>2023</a:t>
            </a:r>
            <a:endParaRPr kumimoji="0" lang="en-US" sz="2400" b="1" i="0" u="sng" strike="noStrike" kern="1200" cap="none" spc="0" normalizeH="0" baseline="0" noProof="0" dirty="0">
              <a:ln>
                <a:noFill/>
              </a:ln>
              <a:effectLst/>
              <a:uLnTx/>
              <a:uFillTx/>
              <a:latin typeface="Trebuchet MS"/>
              <a:ea typeface="Montserrat" charset="0"/>
              <a:cs typeface="Montserrat" charset="0"/>
            </a:endParaRPr>
          </a:p>
        </p:txBody>
      </p:sp>
      <p:pic>
        <p:nvPicPr>
          <p:cNvPr id="3" name="Picture 2" descr="A close up of a hillside&#10;&#10;Description automatically generated">
            <a:extLst>
              <a:ext uri="{FF2B5EF4-FFF2-40B4-BE49-F238E27FC236}">
                <a16:creationId xmlns:a16="http://schemas.microsoft.com/office/drawing/2014/main" id="{50B2CDA3-4C5D-3942-A807-68F057695EE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 y="3756345"/>
            <a:ext cx="4675401" cy="3133659"/>
          </a:xfrm>
          <a:prstGeom prst="rect">
            <a:avLst/>
          </a:prstGeom>
        </p:spPr>
      </p:pic>
      <p:sp>
        <p:nvSpPr>
          <p:cNvPr id="8" name="TextBox 7"/>
          <p:cNvSpPr txBox="1"/>
          <p:nvPr/>
        </p:nvSpPr>
        <p:spPr>
          <a:xfrm>
            <a:off x="457200" y="1906007"/>
            <a:ext cx="4218201"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100" normalizeH="0" baseline="0" noProof="0" dirty="0">
                <a:ln>
                  <a:noFill/>
                </a:ln>
                <a:solidFill>
                  <a:prstClr val="white"/>
                </a:solidFill>
                <a:effectLst/>
                <a:uLnTx/>
                <a:uFillTx/>
                <a:latin typeface="Trebuchet MS" panose="020B0603020202020204" pitchFamily="34" charset="0"/>
                <a:ea typeface="Montserrat" charset="0"/>
                <a:cs typeface="Montserrat" charset="0"/>
              </a:rPr>
              <a:t>PUBLIC HUMANITIES PROJECTS</a:t>
            </a:r>
          </a:p>
        </p:txBody>
      </p:sp>
      <p:sp>
        <p:nvSpPr>
          <p:cNvPr id="11" name="Rectangle 10"/>
          <p:cNvSpPr/>
          <p:nvPr/>
        </p:nvSpPr>
        <p:spPr>
          <a:xfrm>
            <a:off x="403969" y="562513"/>
            <a:ext cx="4324662" cy="95410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rPr>
              <a:t>Division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rPr>
              <a:t>Public Programs       </a:t>
            </a:r>
            <a:endParaRPr kumimoji="0" lang="en-US" alt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endParaRPr>
          </a:p>
        </p:txBody>
      </p:sp>
    </p:spTree>
    <p:extLst>
      <p:ext uri="{BB962C8B-B14F-4D97-AF65-F5344CB8AC3E}">
        <p14:creationId xmlns:p14="http://schemas.microsoft.com/office/powerpoint/2010/main" val="28253078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74359" y="1456132"/>
            <a:ext cx="9950929" cy="830997"/>
          </a:xfrm>
          <a:prstGeom prst="rect">
            <a:avLst/>
          </a:prstGeom>
          <a:noFill/>
        </p:spPr>
        <p:txBody>
          <a:bodyPr wrap="none" rtlCol="0">
            <a:spAutoFit/>
          </a:bodyPr>
          <a:lstStyle/>
          <a:p>
            <a:r>
              <a:rPr lang="en-US" sz="4800" dirty="0">
                <a:solidFill>
                  <a:schemeClr val="accent5"/>
                </a:solidFill>
                <a:latin typeface="Oswald Medium" charset="0"/>
                <a:ea typeface="Oswald Medium" charset="0"/>
                <a:cs typeface="Oswald Medium" charset="0"/>
              </a:rPr>
              <a:t>OFFICE OF DIGITAL HUMANITIES</a:t>
            </a:r>
          </a:p>
        </p:txBody>
      </p:sp>
      <p:sp>
        <p:nvSpPr>
          <p:cNvPr id="6" name="Rectangle 5"/>
          <p:cNvSpPr/>
          <p:nvPr/>
        </p:nvSpPr>
        <p:spPr>
          <a:xfrm>
            <a:off x="5181600" y="2789699"/>
            <a:ext cx="5666282" cy="3046988"/>
          </a:xfrm>
          <a:prstGeom prst="rect">
            <a:avLst/>
          </a:prstGeom>
        </p:spPr>
        <p:txBody>
          <a:bodyPr wrap="square">
            <a:spAutoFit/>
          </a:bodyPr>
          <a:lstStyle/>
          <a:p>
            <a:r>
              <a:rPr lang="en-US" sz="2400" dirty="0">
                <a:latin typeface="Trebuchet MS" panose="020B0603020202020204" pitchFamily="34" charset="0"/>
                <a:ea typeface="Montserrat" charset="0"/>
                <a:cs typeface="Montserrat" charset="0"/>
              </a:rPr>
              <a:t>Offers grant programs that address cultural changes brought about by the introduction and spread of digital technology. This includes projects that explore how to harness new technology for humanities research as well as those that study digital culture from a humanistic perspective.</a:t>
            </a:r>
          </a:p>
        </p:txBody>
      </p:sp>
      <p:cxnSp>
        <p:nvCxnSpPr>
          <p:cNvPr id="8" name="Straight Connector 7"/>
          <p:cNvCxnSpPr/>
          <p:nvPr/>
        </p:nvCxnSpPr>
        <p:spPr>
          <a:xfrm>
            <a:off x="0" y="2577763"/>
            <a:ext cx="12192000" cy="0"/>
          </a:xfrm>
          <a:prstGeom prst="line">
            <a:avLst/>
          </a:prstGeom>
          <a:ln w="38100">
            <a:solidFill>
              <a:srgbClr val="EAB91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31247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4691921"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4A4D56"/>
              </a:solidFill>
              <a:effectLst/>
              <a:uLnTx/>
              <a:uFillTx/>
              <a:latin typeface="Calibri" panose="020F0502020204030204"/>
              <a:ea typeface="+mn-ea"/>
              <a:cs typeface="+mn-cs"/>
            </a:endParaRPr>
          </a:p>
        </p:txBody>
      </p:sp>
      <p:sp>
        <p:nvSpPr>
          <p:cNvPr id="3" name="TextBox 2"/>
          <p:cNvSpPr txBox="1"/>
          <p:nvPr/>
        </p:nvSpPr>
        <p:spPr>
          <a:xfrm>
            <a:off x="5181600" y="986088"/>
            <a:ext cx="6668975" cy="5170646"/>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1800"/>
              </a:spcAft>
              <a:buClrTx/>
              <a:buSzTx/>
              <a:buFontTx/>
              <a:buNone/>
              <a:tabLst/>
              <a:defRPr/>
            </a:pPr>
            <a:r>
              <a:rPr lang="en-US" sz="2400" dirty="0">
                <a:solidFill>
                  <a:schemeClr val="accent1">
                    <a:lumMod val="75000"/>
                  </a:schemeClr>
                </a:solidFill>
                <a:latin typeface="Trebuchet MS" panose="020B0603020202020204" pitchFamily="34" charset="0"/>
                <a:ea typeface="Montserrat" charset="0"/>
                <a:cs typeface="Montserrat" charset="0"/>
              </a:rPr>
              <a:t>For development of new digital technology </a:t>
            </a:r>
            <a:r>
              <a:rPr kumimoji="0" lang="en-US" sz="2400" b="0" i="0" u="none" strike="noStrike" kern="1200" cap="none" spc="0" normalizeH="0" baseline="0" noProof="0" dirty="0">
                <a:ln>
                  <a:noFill/>
                </a:ln>
                <a:solidFill>
                  <a:schemeClr val="accent1">
                    <a:lumMod val="75000"/>
                  </a:schemeClr>
                </a:solidFill>
                <a:effectLst/>
                <a:uLnTx/>
                <a:uFillTx/>
                <a:latin typeface="Trebuchet MS" panose="020B0603020202020204" pitchFamily="34" charset="0"/>
                <a:ea typeface="Montserrat" charset="0"/>
                <a:cs typeface="Montserrat" charset="0"/>
              </a:rPr>
              <a:t>that contributes to the humanities</a:t>
            </a:r>
          </a:p>
          <a:p>
            <a:pPr marL="0" marR="0" lvl="0" indent="0" algn="l" defTabSz="914400" rtl="0" eaLnBrk="1" fontAlgn="auto" latinLnBrk="0" hangingPunct="1">
              <a:lnSpc>
                <a:spcPct val="100000"/>
              </a:lnSpc>
              <a:spcBef>
                <a:spcPts val="0"/>
              </a:spcBef>
              <a:spcAft>
                <a:spcPts val="1800"/>
              </a:spcAft>
              <a:buClrTx/>
              <a:buSzTx/>
              <a:buFontTx/>
              <a:buNone/>
              <a:tabLst/>
              <a:defRPr/>
            </a:pPr>
            <a:endParaRPr lang="en-US" sz="2400" dirty="0">
              <a:solidFill>
                <a:prstClr val="black"/>
              </a:solidFill>
              <a:latin typeface="Trebuchet MS" panose="020B0603020202020204" pitchFamily="34" charset="0"/>
              <a:ea typeface="Montserrat" charset="0"/>
              <a:cs typeface="Montserrat" charset="0"/>
            </a:endParaRPr>
          </a:p>
          <a:p>
            <a:pPr>
              <a:spcAft>
                <a:spcPts val="1800"/>
              </a:spcAft>
              <a:defRPr/>
            </a:pPr>
            <a:r>
              <a:rPr lang="en-US" sz="2400" dirty="0">
                <a:latin typeface="Franklin Gothic Book"/>
                <a:ea typeface="Franklin Gothic Book" charset="0"/>
                <a:cs typeface="Franklin Gothic Book" charset="0"/>
              </a:rPr>
              <a:t>Funding: Up to $50,000 for Level I</a:t>
            </a:r>
            <a:br>
              <a:rPr lang="en-US" sz="2400" dirty="0">
                <a:latin typeface="Franklin Gothic Book" charset="0"/>
                <a:ea typeface="Franklin Gothic Book" charset="0"/>
                <a:cs typeface="Franklin Gothic Book" charset="0"/>
              </a:rPr>
            </a:br>
            <a:r>
              <a:rPr lang="en-US" sz="2400" dirty="0">
                <a:latin typeface="Franklin Gothic Book"/>
                <a:ea typeface="Franklin Gothic Book" charset="0"/>
                <a:cs typeface="Franklin Gothic Book" charset="0"/>
              </a:rPr>
              <a:t>Funding: Up to $150,000 for Level II</a:t>
            </a:r>
            <a:br>
              <a:rPr lang="en-US" sz="2400" dirty="0">
                <a:latin typeface="Franklin Gothic Book" charset="0"/>
                <a:ea typeface="Franklin Gothic Book" charset="0"/>
                <a:cs typeface="Franklin Gothic Book" charset="0"/>
              </a:rPr>
            </a:br>
            <a:r>
              <a:rPr lang="en-US" sz="2400" dirty="0">
                <a:latin typeface="Franklin Gothic Book"/>
                <a:ea typeface="Franklin Gothic Book" charset="0"/>
                <a:cs typeface="Franklin Gothic Book" charset="0"/>
              </a:rPr>
              <a:t>Funding: Up to $350,000 for Level III</a:t>
            </a:r>
            <a:endParaRPr kumimoji="0" lang="en-US" sz="2400" b="0" i="0" u="none" strike="noStrike" kern="1200" cap="none" spc="0" normalizeH="0" baseline="0" noProof="0" dirty="0">
              <a:ln>
                <a:noFill/>
              </a:ln>
              <a:effectLst/>
              <a:uLnTx/>
              <a:uFillTx/>
              <a:latin typeface="Franklin Gothic Book"/>
              <a:ea typeface="Montserrat" charset="0"/>
              <a:cs typeface="Montserrat" charset="0"/>
            </a:endParaRPr>
          </a:p>
          <a:p>
            <a:pPr marL="0" marR="0" lvl="0" indent="0" algn="l" defTabSz="914400" rtl="0" eaLnBrk="1" fontAlgn="auto" latinLnBrk="0" hangingPunct="1">
              <a:lnSpc>
                <a:spcPct val="100000"/>
              </a:lnSpc>
              <a:spcBef>
                <a:spcPts val="0"/>
              </a:spcBef>
              <a:spcAft>
                <a:spcPts val="1800"/>
              </a:spcAft>
              <a:buClrTx/>
              <a:buSzTx/>
              <a:buFontTx/>
              <a:buNone/>
              <a:tabLst/>
              <a:defRPr/>
            </a:pPr>
            <a:endParaRPr lang="en-US" sz="2400" dirty="0">
              <a:solidFill>
                <a:prstClr val="black"/>
              </a:solidFill>
              <a:latin typeface="Trebuchet MS" panose="020B0603020202020204" pitchFamily="34" charset="0"/>
              <a:ea typeface="Montserrat" charset="0"/>
              <a:cs typeface="Montserrat" charset="0"/>
            </a:endParaRPr>
          </a:p>
          <a:p>
            <a:pPr>
              <a:spcAft>
                <a:spcPts val="1800"/>
              </a:spcAft>
              <a:defRPr/>
            </a:pPr>
            <a:r>
              <a:rPr lang="en-US" sz="2400" b="1" dirty="0">
                <a:latin typeface="Trebuchet MS"/>
                <a:ea typeface="Montserrat" charset="0"/>
                <a:cs typeface="Montserrat" charset="0"/>
              </a:rPr>
              <a:t>Next Deadline</a:t>
            </a:r>
            <a:r>
              <a:rPr kumimoji="0" lang="en-US" sz="2400" b="0" i="0" u="none" strike="noStrike" kern="1200" cap="none" spc="0" normalizeH="0" baseline="0" noProof="0" dirty="0">
                <a:ln>
                  <a:noFill/>
                </a:ln>
                <a:effectLst/>
                <a:uLnTx/>
                <a:uFillTx/>
                <a:latin typeface="Trebuchet MS"/>
                <a:ea typeface="Montserrat" charset="0"/>
                <a:cs typeface="Montserrat" charset="0"/>
              </a:rPr>
              <a:t>: </a:t>
            </a:r>
            <a:r>
              <a:rPr lang="en-US" sz="2400" dirty="0">
                <a:latin typeface="Trebuchet MS"/>
                <a:ea typeface="Montserrat" charset="0"/>
                <a:cs typeface="Montserrat" charset="0"/>
              </a:rPr>
              <a:t>June 24, 2022</a:t>
            </a:r>
            <a:endParaRPr lang="en-US" sz="2400" i="0" u="none" strike="noStrike" kern="1200" cap="none" spc="0" normalizeH="0" baseline="0" noProof="0" dirty="0">
              <a:ln>
                <a:noFill/>
              </a:ln>
              <a:effectLst/>
              <a:uLnTx/>
              <a:uFillTx/>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00000"/>
              </a:lnSpc>
              <a:spcBef>
                <a:spcPts val="0"/>
              </a:spcBef>
              <a:spcAft>
                <a:spcPts val="1800"/>
              </a:spcAft>
              <a:buClrTx/>
              <a:buSzTx/>
              <a:buFontTx/>
              <a:buNone/>
              <a:tabLst/>
              <a:defRPr/>
            </a:pPr>
            <a:endParaRPr lang="en-US" sz="2400" dirty="0">
              <a:solidFill>
                <a:prstClr val="black"/>
              </a:solidFill>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00000"/>
              </a:lnSpc>
              <a:spcBef>
                <a:spcPts val="0"/>
              </a:spcBef>
              <a:spcAft>
                <a:spcPts val="180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endParaRPr>
          </a:p>
        </p:txBody>
      </p:sp>
      <p:sp>
        <p:nvSpPr>
          <p:cNvPr id="8" name="Title 6"/>
          <p:cNvSpPr txBox="1">
            <a:spLocks/>
          </p:cNvSpPr>
          <p:nvPr/>
        </p:nvSpPr>
        <p:spPr>
          <a:xfrm>
            <a:off x="454794" y="621788"/>
            <a:ext cx="3565358" cy="934874"/>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rPr>
              <a:t>Office of </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rPr>
              <a:t>Digital Humanities</a:t>
            </a:r>
          </a:p>
        </p:txBody>
      </p:sp>
      <p:sp>
        <p:nvSpPr>
          <p:cNvPr id="4" name="TextBox 3"/>
          <p:cNvSpPr txBox="1"/>
          <p:nvPr/>
        </p:nvSpPr>
        <p:spPr>
          <a:xfrm>
            <a:off x="454794" y="1702436"/>
            <a:ext cx="3384884" cy="206210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Trebuchet MS" panose="020B0603020202020204" pitchFamily="34" charset="0"/>
                <a:ea typeface="Montserrat" charset="0"/>
                <a:cs typeface="Montserrat" charset="0"/>
              </a:rPr>
              <a:t>DIGITAL HUMANITIES ADVANCEMENT GRANTS</a:t>
            </a:r>
          </a:p>
        </p:txBody>
      </p:sp>
      <p:pic>
        <p:nvPicPr>
          <p:cNvPr id="2" name="Picture 1">
            <a:extLst>
              <a:ext uri="{FF2B5EF4-FFF2-40B4-BE49-F238E27FC236}">
                <a16:creationId xmlns:a16="http://schemas.microsoft.com/office/drawing/2014/main" id="{76476939-444A-4453-880D-797D548F5447}"/>
              </a:ext>
            </a:extLst>
          </p:cNvPr>
          <p:cNvPicPr>
            <a:picLocks noChangeAspect="1"/>
          </p:cNvPicPr>
          <p:nvPr/>
        </p:nvPicPr>
        <p:blipFill>
          <a:blip r:embed="rId3"/>
          <a:stretch>
            <a:fillRect/>
          </a:stretch>
        </p:blipFill>
        <p:spPr>
          <a:xfrm>
            <a:off x="0" y="3748771"/>
            <a:ext cx="4694327" cy="3109229"/>
          </a:xfrm>
          <a:prstGeom prst="rect">
            <a:avLst/>
          </a:prstGeom>
        </p:spPr>
      </p:pic>
    </p:spTree>
    <p:extLst>
      <p:ext uri="{BB962C8B-B14F-4D97-AF65-F5344CB8AC3E}">
        <p14:creationId xmlns:p14="http://schemas.microsoft.com/office/powerpoint/2010/main" val="18102686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4691921"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4A4D56"/>
              </a:solidFill>
              <a:effectLst/>
              <a:uLnTx/>
              <a:uFillTx/>
              <a:latin typeface="Calibri" panose="020F0502020204030204"/>
              <a:ea typeface="+mn-ea"/>
              <a:cs typeface="+mn-cs"/>
            </a:endParaRPr>
          </a:p>
        </p:txBody>
      </p:sp>
      <p:sp>
        <p:nvSpPr>
          <p:cNvPr id="3" name="TextBox 2"/>
          <p:cNvSpPr txBox="1"/>
          <p:nvPr/>
        </p:nvSpPr>
        <p:spPr>
          <a:xfrm>
            <a:off x="5181600" y="986088"/>
            <a:ext cx="6668975" cy="540147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1800"/>
              </a:spcAft>
              <a:buClrTx/>
              <a:buSzTx/>
              <a:buFontTx/>
              <a:buNone/>
              <a:tabLst/>
              <a:defRPr/>
            </a:pPr>
            <a:r>
              <a:rPr lang="en-US" sz="2400" dirty="0">
                <a:solidFill>
                  <a:schemeClr val="accent1">
                    <a:lumMod val="75000"/>
                  </a:schemeClr>
                </a:solidFill>
                <a:latin typeface="Trebuchet MS" panose="020B0603020202020204" pitchFamily="34" charset="0"/>
                <a:ea typeface="Montserrat" charset="0"/>
                <a:cs typeface="Montserrat" charset="0"/>
              </a:rPr>
              <a:t>For national or regional training programs aimed at scholars, humanities professionals, and/or advanced graduate students</a:t>
            </a:r>
            <a:endParaRPr kumimoji="0" lang="en-US" sz="2400" b="0" i="0" u="none" strike="noStrike" kern="1200" cap="none" spc="0" normalizeH="0" baseline="0" noProof="0" dirty="0">
              <a:ln>
                <a:noFill/>
              </a:ln>
              <a:solidFill>
                <a:schemeClr val="accent1">
                  <a:lumMod val="75000"/>
                </a:schemeClr>
              </a:solidFill>
              <a:effectLst/>
              <a:uLnTx/>
              <a:uFillTx/>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00000"/>
              </a:lnSpc>
              <a:spcBef>
                <a:spcPts val="0"/>
              </a:spcBef>
              <a:spcAft>
                <a:spcPts val="1800"/>
              </a:spcAft>
              <a:buClrTx/>
              <a:buSzTx/>
              <a:buFontTx/>
              <a:buNone/>
              <a:tabLst/>
              <a:defRPr/>
            </a:pPr>
            <a:endParaRPr lang="en-US" sz="2400" dirty="0">
              <a:solidFill>
                <a:prstClr val="black"/>
              </a:solidFill>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00000"/>
              </a:lnSpc>
              <a:spcBef>
                <a:spcPts val="0"/>
              </a:spcBef>
              <a:spcAft>
                <a:spcPts val="1800"/>
              </a:spcAft>
              <a:buClrTx/>
              <a:buSzTx/>
              <a:buFontTx/>
              <a:buNone/>
              <a:tabLst/>
              <a:defRPr/>
            </a:pPr>
            <a:endParaRPr lang="en-US" sz="2400" dirty="0">
              <a:solidFill>
                <a:prstClr val="black"/>
              </a:solidFill>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00000"/>
              </a:lnSpc>
              <a:spcBef>
                <a:spcPts val="0"/>
              </a:spcBef>
              <a:spcAft>
                <a:spcPts val="1800"/>
              </a:spcAft>
              <a:buClrTx/>
              <a:buSzTx/>
              <a:buFontTx/>
              <a:buNone/>
              <a:tabLst/>
              <a:defRPr/>
            </a:pPr>
            <a:endParaRPr lang="en-US" sz="2400" dirty="0">
              <a:solidFill>
                <a:prstClr val="black"/>
              </a:solidFill>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00000"/>
              </a:lnSpc>
              <a:spcBef>
                <a:spcPts val="0"/>
              </a:spcBef>
              <a:spcAft>
                <a:spcPts val="1800"/>
              </a:spcAft>
              <a:buClrTx/>
              <a:buSzTx/>
              <a:buFontTx/>
              <a:buNone/>
              <a:tabLst/>
              <a:defRPr/>
            </a:pPr>
            <a:r>
              <a:rPr lang="en-US" sz="2400" dirty="0">
                <a:solidFill>
                  <a:prstClr val="black"/>
                </a:solidFill>
                <a:latin typeface="Trebuchet MS" panose="020B0603020202020204" pitchFamily="34" charset="0"/>
                <a:ea typeface="Montserrat" charset="0"/>
                <a:cs typeface="Montserrat" charset="0"/>
              </a:rPr>
              <a:t>Funding: Up to $250,000</a:t>
            </a:r>
          </a:p>
          <a:p>
            <a:pPr marL="0" marR="0" lvl="0" indent="0" algn="l" defTabSz="914400" rtl="0" eaLnBrk="1" fontAlgn="auto" latinLnBrk="0" hangingPunct="1">
              <a:lnSpc>
                <a:spcPct val="100000"/>
              </a:lnSpc>
              <a:spcBef>
                <a:spcPts val="0"/>
              </a:spcBef>
              <a:spcAft>
                <a:spcPts val="1800"/>
              </a:spcAft>
              <a:buClrTx/>
              <a:buSzTx/>
              <a:buFontTx/>
              <a:buNone/>
              <a:tabLst/>
              <a:defRPr/>
            </a:pPr>
            <a:r>
              <a:rPr kumimoji="0" lang="en-US" sz="2400" b="0" i="0" u="none" strike="noStrike" kern="1200" cap="none" spc="0" normalizeH="0" baseline="0" noProof="0" dirty="0">
                <a:ln>
                  <a:noFill/>
                </a:ln>
                <a:effectLst/>
                <a:uLnTx/>
                <a:uFillTx/>
                <a:latin typeface="Trebuchet MS"/>
                <a:ea typeface="Montserrat" charset="0"/>
                <a:cs typeface="Montserrat" charset="0"/>
              </a:rPr>
              <a:t>Deadline: March 2, </a:t>
            </a:r>
            <a:r>
              <a:rPr lang="en-US" sz="2400" dirty="0">
                <a:latin typeface="Trebuchet MS"/>
                <a:ea typeface="Montserrat" charset="0"/>
                <a:cs typeface="Montserrat" charset="0"/>
              </a:rPr>
              <a:t>2022</a:t>
            </a:r>
            <a:endParaRPr lang="en-US" sz="2400" b="0" i="0" u="none" strike="noStrike" kern="1200" cap="none" spc="0" normalizeH="0" baseline="0" noProof="0" dirty="0">
              <a:ln>
                <a:noFill/>
              </a:ln>
              <a:effectLst/>
              <a:uLnTx/>
              <a:uFillTx/>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00000"/>
              </a:lnSpc>
              <a:spcBef>
                <a:spcPts val="0"/>
              </a:spcBef>
              <a:spcAft>
                <a:spcPts val="1800"/>
              </a:spcAft>
              <a:buClrTx/>
              <a:buSzTx/>
              <a:buFontTx/>
              <a:buNone/>
              <a:tabLst/>
              <a:defRPr/>
            </a:pPr>
            <a:endParaRPr lang="en-US" sz="2400" dirty="0">
              <a:solidFill>
                <a:prstClr val="black"/>
              </a:solidFill>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00000"/>
              </a:lnSpc>
              <a:spcBef>
                <a:spcPts val="0"/>
              </a:spcBef>
              <a:spcAft>
                <a:spcPts val="180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endParaRPr>
          </a:p>
        </p:txBody>
      </p:sp>
      <p:sp>
        <p:nvSpPr>
          <p:cNvPr id="8" name="Title 6"/>
          <p:cNvSpPr txBox="1">
            <a:spLocks/>
          </p:cNvSpPr>
          <p:nvPr/>
        </p:nvSpPr>
        <p:spPr>
          <a:xfrm>
            <a:off x="454794" y="621788"/>
            <a:ext cx="3565358" cy="934874"/>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rPr>
              <a:t>Office of </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rPr>
              <a:t>Digital Humanities</a:t>
            </a:r>
          </a:p>
        </p:txBody>
      </p:sp>
      <p:sp>
        <p:nvSpPr>
          <p:cNvPr id="4" name="TextBox 3"/>
          <p:cNvSpPr txBox="1"/>
          <p:nvPr/>
        </p:nvSpPr>
        <p:spPr>
          <a:xfrm>
            <a:off x="454794" y="1702436"/>
            <a:ext cx="3384884"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Trebuchet MS" panose="020B0603020202020204" pitchFamily="34" charset="0"/>
                <a:ea typeface="Montserrat" charset="0"/>
                <a:cs typeface="Montserrat" charset="0"/>
              </a:rPr>
              <a:t>INSTITUTES FOR ADVANCED TOPICS IN THE DIGITAL HUMANITIES</a:t>
            </a:r>
          </a:p>
        </p:txBody>
      </p:sp>
      <p:pic>
        <p:nvPicPr>
          <p:cNvPr id="5" name="Picture 4">
            <a:extLst>
              <a:ext uri="{FF2B5EF4-FFF2-40B4-BE49-F238E27FC236}">
                <a16:creationId xmlns:a16="http://schemas.microsoft.com/office/drawing/2014/main" id="{A0866AC3-236F-4626-8304-99641D1F590D}"/>
              </a:ext>
            </a:extLst>
          </p:cNvPr>
          <p:cNvPicPr>
            <a:picLocks noChangeAspect="1"/>
          </p:cNvPicPr>
          <p:nvPr/>
        </p:nvPicPr>
        <p:blipFill>
          <a:blip r:embed="rId3"/>
          <a:stretch>
            <a:fillRect/>
          </a:stretch>
        </p:blipFill>
        <p:spPr>
          <a:xfrm>
            <a:off x="0" y="3910313"/>
            <a:ext cx="4691921" cy="2947687"/>
          </a:xfrm>
          <a:prstGeom prst="rect">
            <a:avLst/>
          </a:prstGeom>
        </p:spPr>
      </p:pic>
    </p:spTree>
    <p:extLst>
      <p:ext uri="{BB962C8B-B14F-4D97-AF65-F5344CB8AC3E}">
        <p14:creationId xmlns:p14="http://schemas.microsoft.com/office/powerpoint/2010/main" val="13698211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1305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821E6B9-510E-43FB-944B-D3EC05F190E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51847"/>
          <a:stretch/>
        </p:blipFill>
        <p:spPr>
          <a:xfrm>
            <a:off x="905294" y="1424494"/>
            <a:ext cx="3253294" cy="3069861"/>
          </a:xfrm>
          <a:prstGeom prst="rect">
            <a:avLst/>
          </a:prstGeom>
        </p:spPr>
      </p:pic>
      <p:sp>
        <p:nvSpPr>
          <p:cNvPr id="3" name="TextBox 2">
            <a:extLst>
              <a:ext uri="{FF2B5EF4-FFF2-40B4-BE49-F238E27FC236}">
                <a16:creationId xmlns:a16="http://schemas.microsoft.com/office/drawing/2014/main" id="{010D9771-ADC9-41BE-A574-95B20DE44BBB}"/>
              </a:ext>
            </a:extLst>
          </p:cNvPr>
          <p:cNvSpPr txBox="1"/>
          <p:nvPr/>
        </p:nvSpPr>
        <p:spPr>
          <a:xfrm>
            <a:off x="4430929" y="860455"/>
            <a:ext cx="7317726" cy="6924973"/>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800" b="0" i="0" u="none" strike="noStrike" kern="1200" cap="none" spc="0" normalizeH="0" baseline="0" noProof="0">
                <a:ln>
                  <a:noFill/>
                </a:ln>
                <a:solidFill>
                  <a:prstClr val="white"/>
                </a:solidFill>
                <a:effectLst/>
                <a:uLnTx/>
                <a:uFillTx/>
                <a:latin typeface="Oswald Medium" panose="020B0604020202020204" charset="0"/>
                <a:ea typeface="+mn-ea"/>
                <a:cs typeface="+mn-cs"/>
              </a:rPr>
              <a:t>Applying for a Grant from the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800" b="0" i="0" u="none" strike="noStrike" kern="1200" cap="none" spc="0" normalizeH="0" baseline="0" noProof="0">
                <a:ln>
                  <a:noFill/>
                </a:ln>
                <a:solidFill>
                  <a:prstClr val="white"/>
                </a:solidFill>
                <a:effectLst/>
                <a:uLnTx/>
                <a:uFillTx/>
                <a:latin typeface="Oswald Medium" panose="020B0604020202020204" charset="0"/>
                <a:ea typeface="+mn-ea"/>
                <a:cs typeface="+mn-cs"/>
              </a:rPr>
              <a:t>National Endowment for the Humanities </a:t>
            </a:r>
            <a:r>
              <a:rPr kumimoji="0" lang="en-US" sz="3800" b="0" i="0" u="none" strike="noStrike" kern="1200" cap="none" spc="0" normalizeH="0" baseline="0" noProof="0">
                <a:ln>
                  <a:noFill/>
                </a:ln>
                <a:solidFill>
                  <a:srgbClr val="FFC000"/>
                </a:solidFill>
                <a:effectLst/>
                <a:uLnTx/>
                <a:uFillTx/>
                <a:latin typeface="Oswald Medium" panose="020B0604020202020204" charset="0"/>
                <a:ea typeface="+mn-ea"/>
                <a:cs typeface="+mn-cs"/>
              </a:rPr>
              <a:t>(NEH)</a:t>
            </a:r>
            <a:endParaRPr kumimoji="0" lang="en-US" sz="3800" b="0" i="0" u="none" strike="noStrike" kern="1200" cap="none" spc="0" normalizeH="0" baseline="0" noProof="0">
              <a:ln>
                <a:noFill/>
              </a:ln>
              <a:solidFill>
                <a:schemeClr val="bg1"/>
              </a:solidFill>
              <a:effectLst/>
              <a:uLnTx/>
              <a:uFillTx/>
              <a:latin typeface="Oswald Medium" panose="020B060402020202020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400">
              <a:solidFill>
                <a:prstClr val="white"/>
              </a:solidFill>
              <a:latin typeface="Oswald Medium" panose="020B060402020202020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Oswald Medium" panose="020B0604020202020204" charset="0"/>
              <a:ea typeface="+mn-ea"/>
              <a:cs typeface="+mn-cs"/>
            </a:endParaRPr>
          </a:p>
          <a:p>
            <a:pPr>
              <a:defRPr/>
            </a:pPr>
            <a:r>
              <a:rPr lang="en-US" sz="2400">
                <a:solidFill>
                  <a:srgbClr val="E6E6E6"/>
                </a:solidFill>
                <a:latin typeface="Oswald Medium"/>
              </a:rPr>
              <a:t>Brigham Young University</a:t>
            </a:r>
            <a:endParaRPr lang="en-US" sz="2400" b="0" i="0" u="none" strike="noStrike" kern="1200" cap="none" spc="0" normalizeH="0" baseline="0" noProof="0">
              <a:ln>
                <a:noFill/>
              </a:ln>
              <a:solidFill>
                <a:srgbClr val="E6E6E6"/>
              </a:solidFill>
              <a:effectLst/>
              <a:uLnTx/>
              <a:uFillTx/>
              <a:latin typeface="Oswald Mediu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a:solidFill>
                  <a:srgbClr val="E6E6E6"/>
                </a:solidFill>
                <a:latin typeface="Oswald Medium"/>
              </a:rPr>
              <a:t>Virtual Workshop</a:t>
            </a:r>
            <a:endParaRPr lang="en-US" sz="2400" b="0" i="0" u="none" strike="noStrike" kern="1200" cap="none" spc="0" normalizeH="0" baseline="0" noProof="0">
              <a:ln>
                <a:noFill/>
              </a:ln>
              <a:solidFill>
                <a:srgbClr val="E6E6E6"/>
              </a:solidFill>
              <a:effectLst/>
              <a:uLnTx/>
              <a:uFillTx/>
              <a:latin typeface="Oswald Medium" panose="020B0604020202020204" charset="0"/>
            </a:endParaRPr>
          </a:p>
          <a:p>
            <a:pPr>
              <a:defRPr/>
            </a:pPr>
            <a:r>
              <a:rPr lang="en-US" sz="2400">
                <a:solidFill>
                  <a:srgbClr val="E6E6E6"/>
                </a:solidFill>
                <a:latin typeface="Oswald Medium"/>
              </a:rPr>
              <a:t>January 21, 2022</a:t>
            </a:r>
            <a:endParaRPr lang="en-US" sz="2400" b="0" i="0" u="none" strike="noStrike" kern="1200" cap="none" spc="0" normalizeH="0" baseline="0" noProof="0">
              <a:ln>
                <a:noFill/>
              </a:ln>
              <a:solidFill>
                <a:srgbClr val="E6E6E6"/>
              </a:solidFill>
              <a:effectLst/>
              <a:uLnTx/>
              <a:uFillTx/>
              <a:latin typeface="Oswald Medium" panose="020B060402020202020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Oswald Medium" panose="020B0604020202020204" charset="0"/>
              <a:ea typeface="+mn-ea"/>
              <a:cs typeface="+mn-cs"/>
            </a:endParaRPr>
          </a:p>
          <a:p>
            <a:pPr>
              <a:defRPr/>
            </a:pPr>
            <a:endParaRPr lang="en-US" sz="2400">
              <a:solidFill>
                <a:srgbClr val="E6E6E6"/>
              </a:solidFill>
              <a:latin typeface="Oswald Medium"/>
            </a:endParaRPr>
          </a:p>
          <a:p>
            <a:pPr>
              <a:defRPr/>
            </a:pPr>
            <a:r>
              <a:rPr lang="en-US" sz="2400">
                <a:solidFill>
                  <a:srgbClr val="E6E6E6"/>
                </a:solidFill>
                <a:latin typeface="Oswald Medium"/>
              </a:rPr>
              <a:t>Mark Silver</a:t>
            </a:r>
            <a:endParaRPr lang="en-US" sz="2400" b="0" i="0" u="none" strike="noStrike" kern="1200" cap="none" spc="0" normalizeH="0" baseline="0" noProof="0">
              <a:ln>
                <a:noFill/>
              </a:ln>
              <a:solidFill>
                <a:srgbClr val="E6E6E6"/>
              </a:solidFill>
              <a:effectLst/>
              <a:uLnTx/>
              <a:uFillTx/>
              <a:latin typeface="Oswald Medium" panose="020B0604020202020204" charset="0"/>
            </a:endParaRPr>
          </a:p>
          <a:p>
            <a:pPr>
              <a:defRPr/>
            </a:pPr>
            <a:r>
              <a:rPr lang="en-US" sz="2400">
                <a:solidFill>
                  <a:srgbClr val="FFC000"/>
                </a:solidFill>
                <a:latin typeface="Oswald Medium"/>
              </a:rPr>
              <a:t>National Endowment for the Humanities</a:t>
            </a:r>
            <a:endParaRPr lang="en-US" sz="2400" b="0" i="0" u="none" strike="noStrike" kern="1200" cap="none" spc="0" normalizeH="0" baseline="0" noProof="0">
              <a:ln>
                <a:noFill/>
              </a:ln>
              <a:solidFill>
                <a:srgbClr val="FFC000"/>
              </a:solidFill>
              <a:effectLst/>
              <a:uLnTx/>
              <a:uFillTx/>
              <a:latin typeface="Oswald Medium" panose="020B060402020202020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800" b="0" i="0" u="none" strike="noStrike" kern="1200" cap="none" spc="0" normalizeH="0" baseline="0" noProof="0">
              <a:ln>
                <a:noFill/>
              </a:ln>
              <a:solidFill>
                <a:prstClr val="white"/>
              </a:solidFill>
              <a:effectLst/>
              <a:uLnTx/>
              <a:uFillTx/>
              <a:latin typeface="Oswald Medium" panose="020B0604020202020204" charset="0"/>
              <a:ea typeface="+mn-ea"/>
              <a:cs typeface="+mn-cs"/>
            </a:endParaRPr>
          </a:p>
          <a:p>
            <a:pPr>
              <a:defRPr/>
            </a:pPr>
            <a:endParaRPr lang="en-US" sz="3800">
              <a:solidFill>
                <a:prstClr val="white"/>
              </a:solidFill>
              <a:latin typeface="Oswald Medium" panose="020B0604020202020204" charset="0"/>
            </a:endParaRPr>
          </a:p>
          <a:p>
            <a:pPr>
              <a:defRPr/>
            </a:pPr>
            <a:endParaRPr lang="en-US" sz="3800">
              <a:solidFill>
                <a:prstClr val="white"/>
              </a:solidFill>
              <a:latin typeface="Oswald Medium" panose="020B0604020202020204" charset="0"/>
            </a:endParaRPr>
          </a:p>
        </p:txBody>
      </p:sp>
    </p:spTree>
    <p:extLst>
      <p:ext uri="{BB962C8B-B14F-4D97-AF65-F5344CB8AC3E}">
        <p14:creationId xmlns:p14="http://schemas.microsoft.com/office/powerpoint/2010/main" val="1737601257"/>
      </p:ext>
    </p:extLst>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29521" y="765360"/>
            <a:ext cx="10732957" cy="1938992"/>
          </a:xfrm>
          <a:prstGeom prst="rect">
            <a:avLst/>
          </a:prstGeom>
          <a:noFill/>
        </p:spPr>
        <p:txBody>
          <a:bodyPr wrap="square" rtlCol="0">
            <a:spAutoFit/>
          </a:bodyPr>
          <a:lstStyle/>
          <a:p>
            <a:r>
              <a:rPr lang="en-US" sz="6000" cap="all" dirty="0">
                <a:solidFill>
                  <a:srgbClr val="CC3300"/>
                </a:solidFill>
                <a:latin typeface="Trebuchet MS" panose="020B0603020202020204" pitchFamily="34" charset="0"/>
                <a:ea typeface="Oswald Medium" charset="0"/>
                <a:cs typeface="Oswald Medium" charset="0"/>
              </a:rPr>
              <a:t>Division of Research Programs</a:t>
            </a:r>
          </a:p>
        </p:txBody>
      </p:sp>
      <p:sp>
        <p:nvSpPr>
          <p:cNvPr id="11" name="Rectangle 10"/>
          <p:cNvSpPr/>
          <p:nvPr/>
        </p:nvSpPr>
        <p:spPr>
          <a:xfrm>
            <a:off x="5181600" y="3312212"/>
            <a:ext cx="5016708" cy="2500685"/>
          </a:xfrm>
          <a:prstGeom prst="rect">
            <a:avLst/>
          </a:prstGeom>
        </p:spPr>
        <p:txBody>
          <a:bodyPr wrap="square">
            <a:spAutoFit/>
          </a:bodyPr>
          <a:lstStyle/>
          <a:p>
            <a:pPr lvl="0">
              <a:lnSpc>
                <a:spcPct val="110000"/>
              </a:lnSpc>
              <a:defRPr/>
            </a:pPr>
            <a:r>
              <a:rPr lang="en-US" sz="2400" dirty="0">
                <a:latin typeface="Trebuchet MS" panose="020B0603020202020204" pitchFamily="34" charset="0"/>
                <a:ea typeface="Montserrat" charset="0"/>
                <a:cs typeface="Montserrat" charset="0"/>
              </a:rPr>
              <a:t>Supports scholars—individuals and collaborative teams—working on research projects that advance knowledge and understanding of the humanities. </a:t>
            </a:r>
            <a:br>
              <a:rPr lang="en-US" sz="2400" dirty="0">
                <a:latin typeface="Trebuchet MS" panose="020B0603020202020204" pitchFamily="34" charset="0"/>
                <a:ea typeface="Montserrat" charset="0"/>
                <a:cs typeface="Montserrat" charset="0"/>
              </a:rPr>
            </a:br>
            <a:endParaRPr lang="en-US" sz="2400" dirty="0">
              <a:latin typeface="Trebuchet MS" panose="020B0603020202020204" pitchFamily="34" charset="0"/>
              <a:ea typeface="Montserrat" charset="0"/>
              <a:cs typeface="Montserrat" charset="0"/>
            </a:endParaRPr>
          </a:p>
        </p:txBody>
      </p:sp>
      <p:cxnSp>
        <p:nvCxnSpPr>
          <p:cNvPr id="13" name="Straight Connector 12"/>
          <p:cNvCxnSpPr/>
          <p:nvPr/>
        </p:nvCxnSpPr>
        <p:spPr>
          <a:xfrm>
            <a:off x="1" y="3039335"/>
            <a:ext cx="12192000" cy="0"/>
          </a:xfrm>
          <a:prstGeom prst="line">
            <a:avLst/>
          </a:prstGeom>
          <a:ln w="38100">
            <a:solidFill>
              <a:srgbClr val="EAB91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87154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69490" y="2652382"/>
            <a:ext cx="3050235" cy="3521826"/>
          </a:xfrm>
        </p:spPr>
        <p:txBody>
          <a:bodyPr>
            <a:normAutofit lnSpcReduction="10000"/>
          </a:bodyPr>
          <a:lstStyle/>
          <a:p>
            <a:pPr marL="0" indent="0">
              <a:lnSpc>
                <a:spcPct val="100000"/>
              </a:lnSpc>
              <a:spcBef>
                <a:spcPts val="0"/>
              </a:spcBef>
              <a:spcAft>
                <a:spcPts val="800"/>
              </a:spcAft>
              <a:buNone/>
            </a:pPr>
            <a:r>
              <a:rPr lang="en-US" sz="2400" b="1" dirty="0">
                <a:solidFill>
                  <a:srgbClr val="CC3300"/>
                </a:solidFill>
                <a:latin typeface="Trebuchet MS" panose="020B0603020202020204" pitchFamily="34" charset="0"/>
                <a:ea typeface="Montserrat Semi" charset="0"/>
                <a:cs typeface="Montserrat Semi" charset="0"/>
              </a:rPr>
              <a:t>Activities</a:t>
            </a:r>
          </a:p>
          <a:p>
            <a:pPr marL="0" indent="0">
              <a:lnSpc>
                <a:spcPct val="100000"/>
              </a:lnSpc>
              <a:spcBef>
                <a:spcPts val="0"/>
              </a:spcBef>
              <a:spcAft>
                <a:spcPts val="800"/>
              </a:spcAft>
              <a:buNone/>
            </a:pPr>
            <a:r>
              <a:rPr lang="en-US" sz="2400" dirty="0">
                <a:latin typeface="Trebuchet MS" panose="020B0603020202020204" pitchFamily="34" charset="0"/>
                <a:ea typeface="Montserrat" charset="0"/>
                <a:cs typeface="Montserrat" charset="0"/>
              </a:rPr>
              <a:t>Travel to archives</a:t>
            </a:r>
          </a:p>
          <a:p>
            <a:pPr marL="0" indent="0">
              <a:lnSpc>
                <a:spcPct val="100000"/>
              </a:lnSpc>
              <a:spcBef>
                <a:spcPts val="0"/>
              </a:spcBef>
              <a:spcAft>
                <a:spcPts val="800"/>
              </a:spcAft>
              <a:buNone/>
            </a:pPr>
            <a:r>
              <a:rPr lang="en-US" sz="2400" dirty="0">
                <a:latin typeface="Trebuchet MS" panose="020B0603020202020204" pitchFamily="34" charset="0"/>
                <a:ea typeface="Montserrat" charset="0"/>
                <a:cs typeface="Montserrat" charset="0"/>
              </a:rPr>
              <a:t>Research</a:t>
            </a:r>
          </a:p>
          <a:p>
            <a:pPr marL="0" indent="0">
              <a:lnSpc>
                <a:spcPct val="100000"/>
              </a:lnSpc>
              <a:spcBef>
                <a:spcPts val="0"/>
              </a:spcBef>
              <a:spcAft>
                <a:spcPts val="800"/>
              </a:spcAft>
              <a:buNone/>
            </a:pPr>
            <a:r>
              <a:rPr lang="en-US" sz="2400" dirty="0">
                <a:latin typeface="Trebuchet MS" panose="020B0603020202020204" pitchFamily="34" charset="0"/>
                <a:ea typeface="Montserrat" charset="0"/>
                <a:cs typeface="Montserrat" charset="0"/>
              </a:rPr>
              <a:t>Fieldwork</a:t>
            </a:r>
          </a:p>
          <a:p>
            <a:pPr marL="0" indent="0">
              <a:lnSpc>
                <a:spcPct val="100000"/>
              </a:lnSpc>
              <a:spcBef>
                <a:spcPts val="0"/>
              </a:spcBef>
              <a:spcAft>
                <a:spcPts val="800"/>
              </a:spcAft>
              <a:buNone/>
            </a:pPr>
            <a:r>
              <a:rPr lang="en-US" sz="2400" dirty="0">
                <a:latin typeface="Trebuchet MS" panose="020B0603020202020204" pitchFamily="34" charset="0"/>
                <a:ea typeface="Montserrat" charset="0"/>
                <a:cs typeface="Montserrat" charset="0"/>
              </a:rPr>
              <a:t>Writing</a:t>
            </a:r>
          </a:p>
          <a:p>
            <a:pPr marL="0" indent="0">
              <a:lnSpc>
                <a:spcPct val="100000"/>
              </a:lnSpc>
              <a:spcBef>
                <a:spcPts val="0"/>
              </a:spcBef>
              <a:spcAft>
                <a:spcPts val="800"/>
              </a:spcAft>
              <a:buNone/>
            </a:pPr>
            <a:r>
              <a:rPr lang="en-US" sz="2400" dirty="0">
                <a:latin typeface="Trebuchet MS" panose="020B0603020202020204" pitchFamily="34" charset="0"/>
                <a:ea typeface="Montserrat" charset="0"/>
                <a:cs typeface="Montserrat" charset="0"/>
              </a:rPr>
              <a:t>Scholarly editing </a:t>
            </a:r>
          </a:p>
          <a:p>
            <a:pPr marL="0" indent="0">
              <a:lnSpc>
                <a:spcPct val="100000"/>
              </a:lnSpc>
              <a:spcBef>
                <a:spcPts val="0"/>
              </a:spcBef>
              <a:spcAft>
                <a:spcPts val="800"/>
              </a:spcAft>
              <a:buNone/>
            </a:pPr>
            <a:r>
              <a:rPr lang="en-US" sz="2400" dirty="0">
                <a:latin typeface="Trebuchet MS" panose="020B0603020202020204" pitchFamily="34" charset="0"/>
                <a:ea typeface="Montserrat" charset="0"/>
                <a:cs typeface="Montserrat" charset="0"/>
              </a:rPr>
              <a:t>Collaboration</a:t>
            </a:r>
          </a:p>
          <a:p>
            <a:pPr marL="0" indent="0">
              <a:lnSpc>
                <a:spcPct val="100000"/>
              </a:lnSpc>
              <a:spcBef>
                <a:spcPts val="0"/>
              </a:spcBef>
              <a:spcAft>
                <a:spcPts val="800"/>
              </a:spcAft>
              <a:buNone/>
            </a:pPr>
            <a:r>
              <a:rPr lang="en-US" sz="2400" dirty="0">
                <a:latin typeface="Trebuchet MS" panose="020B0603020202020204" pitchFamily="34" charset="0"/>
                <a:ea typeface="Montserrat" charset="0"/>
                <a:cs typeface="Montserrat" charset="0"/>
              </a:rPr>
              <a:t>Convening </a:t>
            </a:r>
          </a:p>
        </p:txBody>
      </p:sp>
      <p:sp>
        <p:nvSpPr>
          <p:cNvPr id="5" name="Title 1"/>
          <p:cNvSpPr txBox="1">
            <a:spLocks/>
          </p:cNvSpPr>
          <p:nvPr/>
        </p:nvSpPr>
        <p:spPr>
          <a:xfrm>
            <a:off x="4274965" y="246625"/>
            <a:ext cx="9240962" cy="26672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2900"/>
              </a:lnSpc>
            </a:pPr>
            <a:r>
              <a:rPr lang="en-US" sz="4000" dirty="0">
                <a:solidFill>
                  <a:schemeClr val="bg1"/>
                </a:solidFill>
                <a:latin typeface="Franklin Gothic Medium" charset="0"/>
                <a:ea typeface="Franklin Gothic Medium" charset="0"/>
                <a:cs typeface="Franklin Gothic Medium" charset="0"/>
              </a:rPr>
              <a:t>         Public Program Grants</a:t>
            </a:r>
            <a:br>
              <a:rPr lang="en-US" sz="4000" dirty="0">
                <a:solidFill>
                  <a:schemeClr val="bg1"/>
                </a:solidFill>
                <a:latin typeface="Franklin Gothic Medium" charset="0"/>
                <a:ea typeface="Franklin Gothic Medium" charset="0"/>
                <a:cs typeface="Franklin Gothic Medium" charset="0"/>
              </a:rPr>
            </a:br>
            <a:r>
              <a:rPr lang="en-US" sz="4000" dirty="0">
                <a:solidFill>
                  <a:schemeClr val="bg1"/>
                </a:solidFill>
                <a:latin typeface="Franklin Gothic Medium" charset="0"/>
                <a:ea typeface="Franklin Gothic Medium" charset="0"/>
                <a:cs typeface="Franklin Gothic Medium" charset="0"/>
              </a:rPr>
              <a:t>       </a:t>
            </a:r>
            <a:r>
              <a:rPr lang="en-US" altLang="en-US" sz="3800" dirty="0">
                <a:latin typeface="Franklin Gothic Medium" charset="0"/>
                <a:ea typeface="Franklin Gothic Medium" charset="0"/>
                <a:cs typeface="Franklin Gothic Medium" charset="0"/>
              </a:rPr>
              <a:t>Division of Research Programs</a:t>
            </a:r>
          </a:p>
        </p:txBody>
      </p:sp>
      <p:sp>
        <p:nvSpPr>
          <p:cNvPr id="2" name="Rectangle 1"/>
          <p:cNvSpPr/>
          <p:nvPr/>
        </p:nvSpPr>
        <p:spPr>
          <a:xfrm>
            <a:off x="7561202" y="2652382"/>
            <a:ext cx="4609394" cy="4237057"/>
          </a:xfrm>
          <a:prstGeom prst="rect">
            <a:avLst/>
          </a:prstGeom>
        </p:spPr>
        <p:txBody>
          <a:bodyPr wrap="square">
            <a:spAutoFit/>
          </a:bodyPr>
          <a:lstStyle/>
          <a:p>
            <a:pPr>
              <a:spcAft>
                <a:spcPts val="800"/>
              </a:spcAft>
            </a:pPr>
            <a:r>
              <a:rPr lang="en-US" sz="2400" b="1" dirty="0">
                <a:solidFill>
                  <a:srgbClr val="CC3300"/>
                </a:solidFill>
                <a:latin typeface="Trebuchet MS" panose="020B0603020202020204" pitchFamily="34" charset="0"/>
                <a:ea typeface="Montserrat Semi" charset="0"/>
                <a:cs typeface="Montserrat Semi" charset="0"/>
              </a:rPr>
              <a:t>Print and Digital Products</a:t>
            </a:r>
          </a:p>
          <a:p>
            <a:pPr>
              <a:spcAft>
                <a:spcPts val="800"/>
              </a:spcAft>
            </a:pPr>
            <a:r>
              <a:rPr lang="en-US" sz="2400" dirty="0">
                <a:latin typeface="Trebuchet MS" panose="020B0603020202020204" pitchFamily="34" charset="0"/>
                <a:ea typeface="Montserrat" charset="0"/>
                <a:cs typeface="Montserrat" charset="0"/>
              </a:rPr>
              <a:t>Articles</a:t>
            </a:r>
          </a:p>
          <a:p>
            <a:pPr>
              <a:spcAft>
                <a:spcPts val="800"/>
              </a:spcAft>
            </a:pPr>
            <a:r>
              <a:rPr lang="en-US" sz="2400" dirty="0">
                <a:latin typeface="Trebuchet MS" panose="020B0603020202020204" pitchFamily="34" charset="0"/>
                <a:ea typeface="Montserrat" charset="0"/>
                <a:cs typeface="Montserrat" charset="0"/>
              </a:rPr>
              <a:t>Monographs</a:t>
            </a:r>
          </a:p>
          <a:p>
            <a:pPr>
              <a:spcAft>
                <a:spcPts val="800"/>
              </a:spcAft>
            </a:pPr>
            <a:r>
              <a:rPr lang="en-US" sz="2400" dirty="0">
                <a:latin typeface="Trebuchet MS" panose="020B0603020202020204" pitchFamily="34" charset="0"/>
                <a:ea typeface="Montserrat" charset="0"/>
                <a:cs typeface="Montserrat" charset="0"/>
              </a:rPr>
              <a:t>Multi-authored volumes</a:t>
            </a:r>
          </a:p>
          <a:p>
            <a:pPr>
              <a:spcAft>
                <a:spcPts val="800"/>
              </a:spcAft>
            </a:pPr>
            <a:r>
              <a:rPr lang="en-US" sz="2400" dirty="0">
                <a:latin typeface="Trebuchet MS" panose="020B0603020202020204" pitchFamily="34" charset="0"/>
                <a:ea typeface="Montserrat" charset="0"/>
                <a:cs typeface="Montserrat" charset="0"/>
              </a:rPr>
              <a:t>Archaeological reports</a:t>
            </a:r>
          </a:p>
          <a:p>
            <a:pPr>
              <a:spcAft>
                <a:spcPts val="800"/>
              </a:spcAft>
            </a:pPr>
            <a:r>
              <a:rPr lang="en-US" sz="2400" dirty="0">
                <a:latin typeface="Trebuchet MS" panose="020B0603020202020204" pitchFamily="34" charset="0"/>
                <a:ea typeface="Montserrat" charset="0"/>
                <a:cs typeface="Montserrat" charset="0"/>
              </a:rPr>
              <a:t>Translations</a:t>
            </a:r>
          </a:p>
          <a:p>
            <a:pPr>
              <a:spcAft>
                <a:spcPts val="800"/>
              </a:spcAft>
            </a:pPr>
            <a:r>
              <a:rPr lang="en-US" sz="2400" dirty="0">
                <a:latin typeface="Trebuchet MS" panose="020B0603020202020204" pitchFamily="34" charset="0"/>
                <a:ea typeface="Montserrat" charset="0"/>
                <a:cs typeface="Montserrat" charset="0"/>
              </a:rPr>
              <a:t>Editions</a:t>
            </a:r>
          </a:p>
          <a:p>
            <a:pPr>
              <a:spcAft>
                <a:spcPts val="800"/>
              </a:spcAft>
            </a:pPr>
            <a:r>
              <a:rPr lang="en-US" sz="2400" dirty="0">
                <a:latin typeface="Trebuchet MS" panose="020B0603020202020204" pitchFamily="34" charset="0"/>
                <a:ea typeface="Montserrat" charset="0"/>
                <a:cs typeface="Montserrat" charset="0"/>
              </a:rPr>
              <a:t>Other interpretive tools </a:t>
            </a:r>
          </a:p>
          <a:p>
            <a:pPr>
              <a:spcAft>
                <a:spcPts val="600"/>
              </a:spcAft>
            </a:pPr>
            <a:endParaRPr lang="en-US" sz="2400" dirty="0"/>
          </a:p>
        </p:txBody>
      </p:sp>
      <p:sp>
        <p:nvSpPr>
          <p:cNvPr id="8" name="Rectangle 7"/>
          <p:cNvSpPr/>
          <p:nvPr/>
        </p:nvSpPr>
        <p:spPr>
          <a:xfrm>
            <a:off x="0" y="0"/>
            <a:ext cx="12192000" cy="2098624"/>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6"/>
          <p:cNvSpPr txBox="1">
            <a:spLocks/>
          </p:cNvSpPr>
          <p:nvPr/>
        </p:nvSpPr>
        <p:spPr>
          <a:xfrm>
            <a:off x="3515275" y="246625"/>
            <a:ext cx="5087623"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2800" dirty="0">
                <a:solidFill>
                  <a:schemeClr val="bg1"/>
                </a:solidFill>
                <a:latin typeface="Oswald Medium" charset="0"/>
                <a:ea typeface="Oswald Medium" charset="0"/>
                <a:cs typeface="Oswald Medium" charset="0"/>
              </a:rPr>
              <a:t>Division of Research Programs</a:t>
            </a:r>
          </a:p>
        </p:txBody>
      </p:sp>
      <p:sp>
        <p:nvSpPr>
          <p:cNvPr id="10" name="TextBox 9"/>
          <p:cNvSpPr txBox="1"/>
          <p:nvPr/>
        </p:nvSpPr>
        <p:spPr>
          <a:xfrm>
            <a:off x="3515275" y="1326819"/>
            <a:ext cx="3558667" cy="646331"/>
          </a:xfrm>
          <a:prstGeom prst="rect">
            <a:avLst/>
          </a:prstGeom>
          <a:noFill/>
        </p:spPr>
        <p:txBody>
          <a:bodyPr wrap="none" rtlCol="0">
            <a:spAutoFit/>
          </a:bodyPr>
          <a:lstStyle/>
          <a:p>
            <a:r>
              <a:rPr lang="en-US" sz="3600" spc="100" dirty="0">
                <a:solidFill>
                  <a:schemeClr val="bg1"/>
                </a:solidFill>
                <a:latin typeface="Trebuchet MS" panose="020B0603020202020204" pitchFamily="34" charset="0"/>
                <a:ea typeface="Montserrat" charset="0"/>
                <a:cs typeface="Montserrat" charset="0"/>
              </a:rPr>
              <a:t>WHAT WE FUND</a:t>
            </a:r>
          </a:p>
        </p:txBody>
      </p:sp>
      <p:pic>
        <p:nvPicPr>
          <p:cNvPr id="5122" name="Picture 2" descr="mage result for archives library"/>
          <p:cNvPicPr>
            <a:picLocks noChangeAspect="1" noChangeArrowheads="1"/>
          </p:cNvPicPr>
          <p:nvPr/>
        </p:nvPicPr>
        <p:blipFill rotWithShape="1">
          <a:blip r:embed="rId3">
            <a:extLst>
              <a:ext uri="{28A0092B-C50C-407E-A947-70E740481C1C}">
                <a14:useLocalDpi xmlns:a14="http://schemas.microsoft.com/office/drawing/2010/main" val="0"/>
              </a:ext>
            </a:extLst>
          </a:blip>
          <a:srcRect l="32609" r="38245"/>
          <a:stretch/>
        </p:blipFill>
        <p:spPr bwMode="auto">
          <a:xfrm>
            <a:off x="0" y="-8491"/>
            <a:ext cx="3028013" cy="6860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322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80807" y="-930303"/>
            <a:ext cx="184731" cy="369332"/>
          </a:xfrm>
          <a:prstGeom prst="rect">
            <a:avLst/>
          </a:prstGeom>
          <a:noFill/>
        </p:spPr>
        <p:txBody>
          <a:bodyPr wrap="none" rtlCol="0">
            <a:spAutoFit/>
          </a:bodyPr>
          <a:lstStyle/>
          <a:p>
            <a:endParaRPr lang="en-US"/>
          </a:p>
        </p:txBody>
      </p:sp>
      <p:sp>
        <p:nvSpPr>
          <p:cNvPr id="10" name="Rectangle 9"/>
          <p:cNvSpPr/>
          <p:nvPr/>
        </p:nvSpPr>
        <p:spPr>
          <a:xfrm>
            <a:off x="0" y="0"/>
            <a:ext cx="12192000" cy="2098624"/>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p:cNvSpPr txBox="1">
            <a:spLocks/>
          </p:cNvSpPr>
          <p:nvPr/>
        </p:nvSpPr>
        <p:spPr>
          <a:xfrm>
            <a:off x="3515275" y="97536"/>
            <a:ext cx="5087623" cy="170792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2800">
                <a:solidFill>
                  <a:schemeClr val="bg1"/>
                </a:solidFill>
                <a:latin typeface="Franklin Gothic Book" panose="020B0503020102020204" pitchFamily="34" charset="0"/>
                <a:ea typeface="Oswald Medium" charset="0"/>
                <a:cs typeface="Oswald Medium" charset="0"/>
              </a:rPr>
              <a:t>Division of Research Programs</a:t>
            </a:r>
          </a:p>
        </p:txBody>
      </p:sp>
      <p:sp>
        <p:nvSpPr>
          <p:cNvPr id="12" name="TextBox 11"/>
          <p:cNvSpPr txBox="1"/>
          <p:nvPr/>
        </p:nvSpPr>
        <p:spPr>
          <a:xfrm>
            <a:off x="3868574" y="2408250"/>
            <a:ext cx="4349502" cy="3884012"/>
          </a:xfrm>
          <a:prstGeom prst="rect">
            <a:avLst/>
          </a:prstGeom>
          <a:noFill/>
        </p:spPr>
        <p:txBody>
          <a:bodyPr wrap="square" rtlCol="0">
            <a:spAutoFit/>
          </a:bodyPr>
          <a:lstStyle/>
          <a:p>
            <a:pPr>
              <a:lnSpc>
                <a:spcPct val="130000"/>
              </a:lnSpc>
            </a:pPr>
            <a:r>
              <a:rPr lang="en-US" sz="2400" b="1">
                <a:solidFill>
                  <a:srgbClr val="CC3300"/>
                </a:solidFill>
                <a:latin typeface="Trebuchet MS" panose="020B0603020202020204" pitchFamily="34" charset="0"/>
                <a:ea typeface="Montserrat Semi" charset="0"/>
                <a:cs typeface="Montserrat Semi" charset="0"/>
              </a:rPr>
              <a:t>Grants for Institutions </a:t>
            </a:r>
          </a:p>
          <a:p>
            <a:pPr marL="342900" indent="-342900">
              <a:lnSpc>
                <a:spcPct val="130000"/>
              </a:lnSpc>
              <a:buFont typeface="Arial" panose="020B0604020202020204" pitchFamily="34" charset="0"/>
              <a:buChar char="•"/>
            </a:pPr>
            <a:r>
              <a:rPr lang="en-US" sz="2400">
                <a:latin typeface="Trebuchet MS" panose="020B0603020202020204" pitchFamily="34" charset="0"/>
                <a:ea typeface="Montserrat" charset="0"/>
                <a:cs typeface="Montserrat" charset="0"/>
              </a:rPr>
              <a:t>Collaborative Research</a:t>
            </a:r>
          </a:p>
          <a:p>
            <a:pPr marL="342900" indent="-342900">
              <a:lnSpc>
                <a:spcPct val="130000"/>
              </a:lnSpc>
              <a:buFont typeface="Arial" panose="020B0604020202020204" pitchFamily="34" charset="0"/>
              <a:buChar char="•"/>
            </a:pPr>
            <a:r>
              <a:rPr lang="en-US" sz="2400">
                <a:latin typeface="Trebuchet MS" panose="020B0603020202020204" pitchFamily="34" charset="0"/>
                <a:ea typeface="Montserrat" charset="0"/>
                <a:cs typeface="Montserrat" charset="0"/>
              </a:rPr>
              <a:t>Scholarly Editions &amp;</a:t>
            </a:r>
          </a:p>
          <a:p>
            <a:pPr>
              <a:lnSpc>
                <a:spcPct val="130000"/>
              </a:lnSpc>
            </a:pPr>
            <a:r>
              <a:rPr lang="en-US" sz="2400">
                <a:latin typeface="Trebuchet MS" panose="020B0603020202020204" pitchFamily="34" charset="0"/>
                <a:ea typeface="Montserrat" charset="0"/>
                <a:cs typeface="Montserrat" charset="0"/>
              </a:rPr>
              <a:t>   Translations</a:t>
            </a:r>
          </a:p>
          <a:p>
            <a:pPr marL="342900" indent="-342900">
              <a:lnSpc>
                <a:spcPct val="130000"/>
              </a:lnSpc>
              <a:buFont typeface="Arial" panose="020B0604020202020204" pitchFamily="34" charset="0"/>
              <a:buChar char="•"/>
            </a:pPr>
            <a:r>
              <a:rPr lang="en-US" sz="2400">
                <a:latin typeface="Trebuchet MS" panose="020B0603020202020204" pitchFamily="34" charset="0"/>
                <a:ea typeface="Montserrat" charset="0"/>
                <a:cs typeface="Montserrat" charset="0"/>
              </a:rPr>
              <a:t>Archaeological &amp; Ethnographic Field Research</a:t>
            </a:r>
          </a:p>
          <a:p>
            <a:pPr>
              <a:lnSpc>
                <a:spcPct val="130000"/>
              </a:lnSpc>
            </a:pPr>
            <a:endParaRPr lang="en-US" sz="2400">
              <a:latin typeface="Trebuchet MS" panose="020B0603020202020204" pitchFamily="34" charset="0"/>
              <a:ea typeface="Montserrat" charset="0"/>
              <a:cs typeface="Montserrat" charset="0"/>
            </a:endParaRPr>
          </a:p>
        </p:txBody>
      </p:sp>
      <p:pic>
        <p:nvPicPr>
          <p:cNvPr id="13" name="Picture 12"/>
          <p:cNvPicPr>
            <a:picLocks noChangeAspect="1"/>
          </p:cNvPicPr>
          <p:nvPr/>
        </p:nvPicPr>
        <p:blipFill rotWithShape="1">
          <a:blip r:embed="rId3" cstate="print">
            <a:extLst>
              <a:ext uri="{28A0092B-C50C-407E-A947-70E740481C1C}">
                <a14:useLocalDpi xmlns:a14="http://schemas.microsoft.com/office/drawing/2010/main"/>
              </a:ext>
            </a:extLst>
          </a:blip>
          <a:srcRect r="24197"/>
          <a:stretch/>
        </p:blipFill>
        <p:spPr>
          <a:xfrm>
            <a:off x="-962945" y="0"/>
            <a:ext cx="3968408" cy="6962931"/>
          </a:xfrm>
          <a:prstGeom prst="rect">
            <a:avLst/>
          </a:prstGeom>
        </p:spPr>
      </p:pic>
      <p:sp>
        <p:nvSpPr>
          <p:cNvPr id="14" name="Rectangle 13"/>
          <p:cNvSpPr/>
          <p:nvPr/>
        </p:nvSpPr>
        <p:spPr>
          <a:xfrm>
            <a:off x="7904225" y="2414494"/>
            <a:ext cx="4005085" cy="2923749"/>
          </a:xfrm>
          <a:prstGeom prst="rect">
            <a:avLst/>
          </a:prstGeom>
        </p:spPr>
        <p:txBody>
          <a:bodyPr wrap="square" lIns="91440" tIns="45720" rIns="91440" bIns="45720" anchor="t">
            <a:spAutoFit/>
          </a:bodyPr>
          <a:lstStyle/>
          <a:p>
            <a:pPr>
              <a:lnSpc>
                <a:spcPct val="130000"/>
              </a:lnSpc>
            </a:pPr>
            <a:r>
              <a:rPr lang="en-US" sz="2400" b="1" dirty="0">
                <a:solidFill>
                  <a:srgbClr val="CC3300"/>
                </a:solidFill>
                <a:latin typeface="Trebuchet MS"/>
                <a:ea typeface="Montserrat Semi" charset="0"/>
                <a:cs typeface="Montserrat Semi" charset="0"/>
              </a:rPr>
              <a:t>Grants for Individuals </a:t>
            </a:r>
            <a:endParaRPr lang="en-US" sz="2400" b="1">
              <a:solidFill>
                <a:srgbClr val="CC3300"/>
              </a:solidFill>
              <a:latin typeface="Trebuchet MS" panose="020B0603020202020204" pitchFamily="34" charset="0"/>
              <a:ea typeface="Montserrat Semi" charset="0"/>
              <a:cs typeface="Montserrat Semi" charset="0"/>
            </a:endParaRPr>
          </a:p>
          <a:p>
            <a:pPr marL="342900" indent="-342900">
              <a:lnSpc>
                <a:spcPct val="130000"/>
              </a:lnSpc>
              <a:buFont typeface="Arial"/>
              <a:buChar char="•"/>
            </a:pPr>
            <a:r>
              <a:rPr lang="en-US" sz="2400" dirty="0">
                <a:latin typeface="Trebuchet MS"/>
              </a:rPr>
              <a:t>Fellowships</a:t>
            </a:r>
          </a:p>
          <a:p>
            <a:pPr marL="342900" indent="-342900">
              <a:lnSpc>
                <a:spcPct val="130000"/>
              </a:lnSpc>
              <a:buFont typeface="Arial"/>
              <a:buChar char="•"/>
            </a:pPr>
            <a:r>
              <a:rPr lang="en-US" sz="2400" dirty="0">
                <a:latin typeface="Trebuchet MS"/>
              </a:rPr>
              <a:t>NEH-Mellon Fellowships</a:t>
            </a:r>
          </a:p>
          <a:p>
            <a:pPr marL="342900" indent="-342900">
              <a:lnSpc>
                <a:spcPct val="130000"/>
              </a:lnSpc>
              <a:buFont typeface="Arial"/>
              <a:buChar char="•"/>
            </a:pPr>
            <a:r>
              <a:rPr lang="en-US" sz="2400" dirty="0">
                <a:latin typeface="Trebuchet MS"/>
              </a:rPr>
              <a:t>Summer Stipends</a:t>
            </a:r>
          </a:p>
          <a:p>
            <a:pPr marL="342900" indent="-342900">
              <a:lnSpc>
                <a:spcPct val="130000"/>
              </a:lnSpc>
              <a:buFont typeface="Arial"/>
              <a:buChar char="•"/>
            </a:pPr>
            <a:r>
              <a:rPr lang="en-US" sz="2400" dirty="0">
                <a:latin typeface="Trebuchet MS"/>
              </a:rPr>
              <a:t>Japan Fellowships</a:t>
            </a:r>
          </a:p>
          <a:p>
            <a:pPr marL="342900" indent="-342900">
              <a:lnSpc>
                <a:spcPct val="130000"/>
              </a:lnSpc>
              <a:buFont typeface="Arial"/>
              <a:buChar char="•"/>
            </a:pPr>
            <a:r>
              <a:rPr lang="en-US" sz="2400" dirty="0">
                <a:latin typeface="Trebuchet MS"/>
              </a:rPr>
              <a:t>Public Scholars</a:t>
            </a:r>
          </a:p>
        </p:txBody>
      </p:sp>
      <p:sp>
        <p:nvSpPr>
          <p:cNvPr id="15" name="TextBox 14"/>
          <p:cNvSpPr txBox="1"/>
          <p:nvPr/>
        </p:nvSpPr>
        <p:spPr>
          <a:xfrm>
            <a:off x="3515275" y="1326819"/>
            <a:ext cx="6391493" cy="646331"/>
          </a:xfrm>
          <a:prstGeom prst="rect">
            <a:avLst/>
          </a:prstGeom>
          <a:noFill/>
        </p:spPr>
        <p:txBody>
          <a:bodyPr wrap="none" rtlCol="0">
            <a:spAutoFit/>
          </a:bodyPr>
          <a:lstStyle/>
          <a:p>
            <a:r>
              <a:rPr lang="en-US" sz="3600" spc="100">
                <a:solidFill>
                  <a:schemeClr val="bg1"/>
                </a:solidFill>
                <a:latin typeface="Franklin Gothic Book" panose="020B0503020102020204" pitchFamily="34" charset="0"/>
                <a:ea typeface="Montserrat" charset="0"/>
                <a:cs typeface="Montserrat" charset="0"/>
              </a:rPr>
              <a:t>SELECTED GRANT OFFERINGS</a:t>
            </a:r>
          </a:p>
        </p:txBody>
      </p:sp>
    </p:spTree>
    <p:extLst>
      <p:ext uri="{BB962C8B-B14F-4D97-AF65-F5344CB8AC3E}">
        <p14:creationId xmlns:p14="http://schemas.microsoft.com/office/powerpoint/2010/main" val="16106863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267864" y="865478"/>
            <a:ext cx="6458712" cy="5201424"/>
          </a:xfrm>
          <a:prstGeom prst="rect">
            <a:avLst/>
          </a:prstGeom>
          <a:noFill/>
        </p:spPr>
        <p:txBody>
          <a:bodyPr wrap="square" lIns="91440" tIns="45720" rIns="91440" bIns="45720" rtlCol="0" anchor="t">
            <a:spAutoFit/>
          </a:bodyPr>
          <a:lstStyle/>
          <a:p>
            <a:pPr>
              <a:spcAft>
                <a:spcPts val="1800"/>
              </a:spcAft>
            </a:pPr>
            <a:r>
              <a:rPr lang="en-US" sz="2200" b="1" dirty="0">
                <a:solidFill>
                  <a:srgbClr val="CC3300"/>
                </a:solidFill>
                <a:latin typeface="Trebuchet MS" panose="020B0603020202020204" pitchFamily="34" charset="0"/>
                <a:ea typeface="Montserrat" charset="0"/>
                <a:cs typeface="Montserrat" charset="0"/>
              </a:rPr>
              <a:t>Supports scholars working together on a project. </a:t>
            </a:r>
          </a:p>
          <a:p>
            <a:pPr>
              <a:spcAft>
                <a:spcPts val="1800"/>
              </a:spcAft>
            </a:pPr>
            <a:r>
              <a:rPr lang="en-US" sz="2200" dirty="0">
                <a:latin typeface="Trebuchet MS"/>
                <a:ea typeface="Montserrat" charset="0"/>
                <a:cs typeface="Montserrat" charset="0"/>
              </a:rPr>
              <a:t>Collaboration must involve at least two scholars from the same or different institutions.</a:t>
            </a:r>
          </a:p>
          <a:p>
            <a:pPr>
              <a:spcAft>
                <a:spcPts val="1800"/>
              </a:spcAft>
            </a:pPr>
            <a:r>
              <a:rPr lang="en-US" sz="2200" b="1" dirty="0">
                <a:latin typeface="Trebuchet MS"/>
              </a:rPr>
              <a:t>Awards:</a:t>
            </a:r>
            <a:r>
              <a:rPr lang="en-US" sz="2200" dirty="0">
                <a:latin typeface="Trebuchet MS"/>
              </a:rPr>
              <a:t> Up to $250,000 (depending on category)</a:t>
            </a:r>
            <a:endParaRPr lang="en-US" dirty="0"/>
          </a:p>
          <a:p>
            <a:pPr>
              <a:spcAft>
                <a:spcPts val="1800"/>
              </a:spcAft>
            </a:pPr>
            <a:r>
              <a:rPr lang="en-US" sz="2200" dirty="0">
                <a:latin typeface="Trebuchet MS"/>
              </a:rPr>
              <a:t>Four categories: Planning International Collaborations, Conferences, Manuscript Preparation, and Scholarly Digital Projects</a:t>
            </a:r>
            <a:endParaRPr lang="en-US" dirty="0"/>
          </a:p>
          <a:p>
            <a:pPr>
              <a:spcAft>
                <a:spcPts val="1800"/>
              </a:spcAft>
            </a:pPr>
            <a:endParaRPr lang="en-US" sz="2200" b="1" dirty="0">
              <a:latin typeface="Trebuchet MS"/>
              <a:ea typeface="Montserrat" charset="0"/>
              <a:cs typeface="Montserrat" charset="0"/>
            </a:endParaRPr>
          </a:p>
          <a:p>
            <a:pPr>
              <a:spcAft>
                <a:spcPts val="1800"/>
              </a:spcAft>
            </a:pPr>
            <a:r>
              <a:rPr lang="en-US" sz="2200" b="1" dirty="0">
                <a:latin typeface="Trebuchet MS"/>
                <a:ea typeface="Montserrat" charset="0"/>
                <a:cs typeface="Montserrat" charset="0"/>
              </a:rPr>
              <a:t>Deadline:</a:t>
            </a:r>
            <a:r>
              <a:rPr lang="en-US" sz="2200" dirty="0">
                <a:latin typeface="Trebuchet MS"/>
                <a:ea typeface="Montserrat" charset="0"/>
                <a:cs typeface="Montserrat" charset="0"/>
              </a:rPr>
              <a:t> December 2022</a:t>
            </a:r>
            <a:endParaRPr lang="en-US" dirty="0">
              <a:latin typeface="Trebuchet MS"/>
            </a:endParaRPr>
          </a:p>
          <a:p>
            <a:pPr>
              <a:spcAft>
                <a:spcPts val="1800"/>
              </a:spcAft>
            </a:pPr>
            <a:r>
              <a:rPr lang="en-US" sz="2200" dirty="0">
                <a:latin typeface="Trebuchet MS" panose="020B0603020202020204" pitchFamily="34" charset="0"/>
                <a:ea typeface="Montserrat" charset="0"/>
                <a:cs typeface="Montserrat" charset="0"/>
              </a:rPr>
              <a:t>Staff will review drafts</a:t>
            </a:r>
          </a:p>
        </p:txBody>
      </p:sp>
      <p:sp>
        <p:nvSpPr>
          <p:cNvPr id="8" name="Rectangle 7"/>
          <p:cNvSpPr/>
          <p:nvPr/>
        </p:nvSpPr>
        <p:spPr>
          <a:xfrm>
            <a:off x="-2242" y="0"/>
            <a:ext cx="4832416" cy="6930751"/>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783A6"/>
              </a:solidFill>
            </a:endParaRPr>
          </a:p>
        </p:txBody>
      </p:sp>
      <p:sp>
        <p:nvSpPr>
          <p:cNvPr id="9" name="TextBox 8"/>
          <p:cNvSpPr txBox="1"/>
          <p:nvPr/>
        </p:nvSpPr>
        <p:spPr>
          <a:xfrm>
            <a:off x="551688" y="548369"/>
            <a:ext cx="2938138" cy="830997"/>
          </a:xfrm>
          <a:prstGeom prst="rect">
            <a:avLst/>
          </a:prstGeom>
          <a:noFill/>
        </p:spPr>
        <p:txBody>
          <a:bodyPr wrap="square" rtlCol="0">
            <a:spAutoFit/>
          </a:bodyPr>
          <a:lstStyle/>
          <a:p>
            <a:r>
              <a:rPr lang="en-US" sz="2400" dirty="0">
                <a:solidFill>
                  <a:schemeClr val="bg1"/>
                </a:solidFill>
                <a:latin typeface="Oswald Medium" charset="0"/>
                <a:ea typeface="Oswald Medium" charset="0"/>
                <a:cs typeface="Oswald Medium" charset="0"/>
              </a:rPr>
              <a:t>Division of Research Programs</a:t>
            </a:r>
          </a:p>
        </p:txBody>
      </p:sp>
      <p:sp>
        <p:nvSpPr>
          <p:cNvPr id="10" name="Title 1"/>
          <p:cNvSpPr txBox="1">
            <a:spLocks/>
          </p:cNvSpPr>
          <p:nvPr/>
        </p:nvSpPr>
        <p:spPr>
          <a:xfrm>
            <a:off x="551688" y="1543013"/>
            <a:ext cx="4197180" cy="147206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all" spc="100" normalizeH="0" noProof="0" dirty="0">
                <a:ln>
                  <a:noFill/>
                </a:ln>
                <a:solidFill>
                  <a:schemeClr val="bg1"/>
                </a:solidFill>
                <a:effectLst/>
                <a:uLnTx/>
                <a:uFillTx/>
                <a:latin typeface="Trebuchet MS" panose="020B0603020202020204" pitchFamily="34" charset="0"/>
                <a:ea typeface="Montserrat" charset="0"/>
                <a:cs typeface="Montserrat" charset="0"/>
              </a:rPr>
              <a:t>Collaborative research</a:t>
            </a:r>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6132" r="574" b="2472"/>
          <a:stretch/>
        </p:blipFill>
        <p:spPr>
          <a:xfrm>
            <a:off x="1195" y="3522905"/>
            <a:ext cx="4828979" cy="3347886"/>
          </a:xfrm>
          <a:prstGeom prst="rect">
            <a:avLst/>
          </a:prstGeom>
        </p:spPr>
      </p:pic>
    </p:spTree>
    <p:extLst>
      <p:ext uri="{BB962C8B-B14F-4D97-AF65-F5344CB8AC3E}">
        <p14:creationId xmlns:p14="http://schemas.microsoft.com/office/powerpoint/2010/main" val="15463586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811546" y="1012954"/>
            <a:ext cx="6064267" cy="5293757"/>
          </a:xfrm>
          <a:prstGeom prst="rect">
            <a:avLst/>
          </a:prstGeom>
          <a:noFill/>
        </p:spPr>
        <p:txBody>
          <a:bodyPr wrap="square" lIns="91440" tIns="45720" rIns="91440" bIns="45720" rtlCol="0" anchor="t">
            <a:spAutoFit/>
          </a:bodyPr>
          <a:lstStyle/>
          <a:p>
            <a:r>
              <a:rPr lang="en-US" sz="2400" b="1" dirty="0">
                <a:solidFill>
                  <a:srgbClr val="CC3300"/>
                </a:solidFill>
                <a:latin typeface="Trebuchet MS" panose="020B0603020202020204" pitchFamily="34" charset="0"/>
                <a:ea typeface="Montserrat" charset="0"/>
                <a:cs typeface="Montserrat" charset="0"/>
              </a:rPr>
              <a:t>For scholarly editions and scholarly translations of pre-existing texts that would otherwise be difficult to access or use </a:t>
            </a:r>
          </a:p>
          <a:p>
            <a:endParaRPr lang="en-US" sz="2400" dirty="0">
              <a:latin typeface="Trebuchet MS" panose="020B0603020202020204" pitchFamily="34" charset="0"/>
              <a:ea typeface="Montserrat" charset="0"/>
              <a:cs typeface="Montserrat" charset="0"/>
            </a:endParaRPr>
          </a:p>
          <a:p>
            <a:pPr>
              <a:spcAft>
                <a:spcPts val="1200"/>
              </a:spcAft>
            </a:pPr>
            <a:r>
              <a:rPr lang="en-US" sz="2400" dirty="0">
                <a:latin typeface="Trebuchet MS"/>
                <a:ea typeface="Montserrat" charset="0"/>
                <a:cs typeface="Montserrat" charset="0"/>
              </a:rPr>
              <a:t>Projects must involve at least two scholars</a:t>
            </a:r>
          </a:p>
          <a:p>
            <a:pPr>
              <a:spcAft>
                <a:spcPts val="1200"/>
              </a:spcAft>
            </a:pPr>
            <a:r>
              <a:rPr lang="en-US" sz="2400" dirty="0">
                <a:latin typeface="Trebuchet MS" panose="020B0603020202020204" pitchFamily="34" charset="0"/>
                <a:ea typeface="Montserrat" charset="0"/>
                <a:cs typeface="Montserrat" charset="0"/>
              </a:rPr>
              <a:t>Awards are made for one to three years and rarely exceed $100,000 per year</a:t>
            </a:r>
          </a:p>
          <a:p>
            <a:pPr>
              <a:spcAft>
                <a:spcPts val="1200"/>
              </a:spcAft>
            </a:pPr>
            <a:endParaRPr lang="en-US" sz="2400" b="1" dirty="0">
              <a:latin typeface="Trebuchet MS" panose="020B0603020202020204" pitchFamily="34" charset="0"/>
              <a:ea typeface="Montserrat" charset="0"/>
              <a:cs typeface="Montserrat" charset="0"/>
            </a:endParaRPr>
          </a:p>
          <a:p>
            <a:pPr>
              <a:spcAft>
                <a:spcPts val="1200"/>
              </a:spcAft>
            </a:pPr>
            <a:r>
              <a:rPr lang="en-US" sz="2400" b="1" dirty="0">
                <a:latin typeface="Trebuchet MS"/>
                <a:ea typeface="Montserrat" charset="0"/>
                <a:cs typeface="Montserrat" charset="0"/>
              </a:rPr>
              <a:t>Deadline: </a:t>
            </a:r>
            <a:r>
              <a:rPr lang="en-US" sz="2400" dirty="0">
                <a:latin typeface="Trebuchet MS"/>
                <a:ea typeface="Montserrat" charset="0"/>
                <a:cs typeface="Montserrat" charset="0"/>
              </a:rPr>
              <a:t>December 2022</a:t>
            </a:r>
          </a:p>
          <a:p>
            <a:pPr>
              <a:spcAft>
                <a:spcPts val="1200"/>
              </a:spcAft>
            </a:pPr>
            <a:endParaRPr lang="en-US" sz="2400" dirty="0">
              <a:latin typeface="Trebuchet MS" panose="020B0603020202020204" pitchFamily="34" charset="0"/>
              <a:ea typeface="Montserrat" charset="0"/>
              <a:cs typeface="Montserrat" charset="0"/>
            </a:endParaRPr>
          </a:p>
          <a:p>
            <a:pPr>
              <a:spcAft>
                <a:spcPts val="1200"/>
              </a:spcAft>
            </a:pPr>
            <a:r>
              <a:rPr lang="en-US" sz="2400" dirty="0">
                <a:latin typeface="Trebuchet MS" panose="020B0603020202020204" pitchFamily="34" charset="0"/>
                <a:ea typeface="Montserrat" charset="0"/>
                <a:cs typeface="Montserrat" charset="0"/>
              </a:rPr>
              <a:t>Staff will review drafts</a:t>
            </a:r>
          </a:p>
        </p:txBody>
      </p:sp>
      <p:sp>
        <p:nvSpPr>
          <p:cNvPr id="8" name="Rectangle 7"/>
          <p:cNvSpPr/>
          <p:nvPr/>
        </p:nvSpPr>
        <p:spPr>
          <a:xfrm>
            <a:off x="0" y="0"/>
            <a:ext cx="4832416" cy="6858000"/>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57200" y="225345"/>
            <a:ext cx="2938138" cy="830997"/>
          </a:xfrm>
          <a:prstGeom prst="rect">
            <a:avLst/>
          </a:prstGeom>
          <a:noFill/>
        </p:spPr>
        <p:txBody>
          <a:bodyPr wrap="square" rtlCol="0">
            <a:spAutoFit/>
          </a:bodyPr>
          <a:lstStyle/>
          <a:p>
            <a:r>
              <a:rPr lang="en-US" sz="2400" dirty="0">
                <a:solidFill>
                  <a:schemeClr val="bg1"/>
                </a:solidFill>
                <a:latin typeface="Oswald Medium" charset="0"/>
                <a:ea typeface="Oswald Medium" charset="0"/>
                <a:cs typeface="Oswald Medium" charset="0"/>
              </a:rPr>
              <a:t>Division of Research Programs</a:t>
            </a:r>
          </a:p>
        </p:txBody>
      </p:sp>
      <p:sp>
        <p:nvSpPr>
          <p:cNvPr id="10" name="Title 1"/>
          <p:cNvSpPr txBox="1">
            <a:spLocks/>
          </p:cNvSpPr>
          <p:nvPr/>
        </p:nvSpPr>
        <p:spPr>
          <a:xfrm>
            <a:off x="457200" y="1258632"/>
            <a:ext cx="4197180" cy="217036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3600" cap="all" spc="100" dirty="0">
                <a:solidFill>
                  <a:schemeClr val="bg1"/>
                </a:solidFill>
                <a:latin typeface="Trebuchet MS" panose="020B0603020202020204" pitchFamily="34" charset="0"/>
                <a:ea typeface="Montserrat" charset="0"/>
                <a:cs typeface="Montserrat" charset="0"/>
              </a:rPr>
              <a:t>Scholarly editions &amp; translations</a:t>
            </a:r>
            <a:endParaRPr kumimoji="0" lang="en-US" sz="3600" b="0" i="0" u="none" strike="noStrike" kern="1200" cap="all" spc="100" normalizeH="0" noProof="0" dirty="0">
              <a:ln>
                <a:noFill/>
              </a:ln>
              <a:solidFill>
                <a:schemeClr val="bg1"/>
              </a:solidFill>
              <a:effectLst/>
              <a:uLnTx/>
              <a:uFillTx/>
              <a:latin typeface="Trebuchet MS" panose="020B0603020202020204" pitchFamily="34" charset="0"/>
              <a:ea typeface="Montserrat" charset="0"/>
              <a:cs typeface="Montserrat" charset="0"/>
            </a:endParaRPr>
          </a:p>
        </p:txBody>
      </p:sp>
      <p:pic>
        <p:nvPicPr>
          <p:cNvPr id="11" name="Picture 2" descr="mage result for george marshall papers volume 5">
            <a:extLst>
              <a:ext uri="{FF2B5EF4-FFF2-40B4-BE49-F238E27FC236}">
                <a16:creationId xmlns:a16="http://schemas.microsoft.com/office/drawing/2014/main" id="{74240B9F-65F2-4A80-96F6-2FDED29BF2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6789" y="3185087"/>
            <a:ext cx="2418838" cy="3447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62506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811546" y="1012954"/>
            <a:ext cx="6064267" cy="4616648"/>
          </a:xfrm>
          <a:prstGeom prst="rect">
            <a:avLst/>
          </a:prstGeom>
          <a:noFill/>
        </p:spPr>
        <p:txBody>
          <a:bodyPr wrap="square" lIns="91440" tIns="45720" rIns="91440" bIns="45720" rtlCol="0" anchor="t">
            <a:spAutoFit/>
          </a:bodyPr>
          <a:lstStyle/>
          <a:p>
            <a:r>
              <a:rPr lang="en-US" sz="2400" b="1" dirty="0">
                <a:solidFill>
                  <a:srgbClr val="CC3300"/>
                </a:solidFill>
                <a:latin typeface="Trebuchet MS" panose="020B0603020202020204" pitchFamily="34" charset="0"/>
                <a:ea typeface="Montserrat" charset="0"/>
                <a:cs typeface="Montserrat" charset="0"/>
              </a:rPr>
              <a:t>For empirical field research using archaeological and/or ethnographic methods to answer questions in the humanities</a:t>
            </a:r>
          </a:p>
          <a:p>
            <a:endParaRPr lang="en-US" sz="2400" b="1" dirty="0">
              <a:solidFill>
                <a:srgbClr val="CC3300"/>
              </a:solidFill>
              <a:latin typeface="Trebuchet MS" panose="020B0603020202020204" pitchFamily="34" charset="0"/>
              <a:ea typeface="Montserrat" charset="0"/>
              <a:cs typeface="Montserrat" charset="0"/>
            </a:endParaRPr>
          </a:p>
          <a:p>
            <a:endParaRPr lang="en-US" sz="2400" dirty="0">
              <a:latin typeface="Trebuchet MS" panose="020B0603020202020204" pitchFamily="34" charset="0"/>
              <a:ea typeface="Montserrat" charset="0"/>
              <a:cs typeface="Montserrat" charset="0"/>
            </a:endParaRPr>
          </a:p>
          <a:p>
            <a:pPr>
              <a:spcAft>
                <a:spcPts val="1200"/>
              </a:spcAft>
            </a:pPr>
            <a:r>
              <a:rPr lang="en-US" sz="2400" b="1" dirty="0">
                <a:latin typeface="Trebuchet MS" panose="020B0603020202020204" pitchFamily="34" charset="0"/>
                <a:ea typeface="Montserrat" charset="0"/>
                <a:cs typeface="Montserrat" charset="0"/>
              </a:rPr>
              <a:t>Awards: </a:t>
            </a:r>
            <a:r>
              <a:rPr lang="en-US" sz="2400" dirty="0">
                <a:latin typeface="Trebuchet MS" panose="020B0603020202020204" pitchFamily="34" charset="0"/>
                <a:ea typeface="Montserrat" charset="0"/>
                <a:cs typeface="Montserrat" charset="0"/>
              </a:rPr>
              <a:t>4 to 36 months, up to $150,000</a:t>
            </a:r>
          </a:p>
          <a:p>
            <a:pPr>
              <a:spcAft>
                <a:spcPts val="1200"/>
              </a:spcAft>
            </a:pPr>
            <a:r>
              <a:rPr lang="en-US" sz="2400" dirty="0">
                <a:latin typeface="Trebuchet MS" panose="020B0603020202020204" pitchFamily="34" charset="0"/>
                <a:ea typeface="Montserrat" charset="0"/>
                <a:cs typeface="Montserrat" charset="0"/>
              </a:rPr>
              <a:t>Tenured faculty are required to raise $20,000 in matching funds</a:t>
            </a:r>
          </a:p>
          <a:p>
            <a:pPr>
              <a:spcAft>
                <a:spcPts val="1200"/>
              </a:spcAft>
            </a:pPr>
            <a:endParaRPr lang="en-US" sz="2400" b="1" dirty="0">
              <a:latin typeface="Trebuchet MS" panose="020B0603020202020204" pitchFamily="34" charset="0"/>
              <a:ea typeface="Montserrat" charset="0"/>
              <a:cs typeface="Montserrat" charset="0"/>
            </a:endParaRPr>
          </a:p>
          <a:p>
            <a:pPr>
              <a:spcAft>
                <a:spcPts val="1200"/>
              </a:spcAft>
            </a:pPr>
            <a:r>
              <a:rPr lang="en-US" sz="2400" b="1" dirty="0">
                <a:latin typeface="Trebuchet MS"/>
                <a:ea typeface="Montserrat" charset="0"/>
                <a:cs typeface="Montserrat" charset="0"/>
              </a:rPr>
              <a:t>Deadline: </a:t>
            </a:r>
            <a:r>
              <a:rPr lang="en-US" sz="2400" dirty="0">
                <a:latin typeface="Trebuchet MS"/>
                <a:ea typeface="Montserrat" charset="0"/>
                <a:cs typeface="Montserrat" charset="0"/>
              </a:rPr>
              <a:t>September 28, 2022</a:t>
            </a:r>
          </a:p>
        </p:txBody>
      </p:sp>
      <p:sp>
        <p:nvSpPr>
          <p:cNvPr id="8" name="Rectangle 7"/>
          <p:cNvSpPr/>
          <p:nvPr/>
        </p:nvSpPr>
        <p:spPr>
          <a:xfrm>
            <a:off x="0" y="0"/>
            <a:ext cx="4832416" cy="6858000"/>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57200" y="225345"/>
            <a:ext cx="2938138" cy="830997"/>
          </a:xfrm>
          <a:prstGeom prst="rect">
            <a:avLst/>
          </a:prstGeom>
          <a:noFill/>
        </p:spPr>
        <p:txBody>
          <a:bodyPr wrap="square" rtlCol="0">
            <a:spAutoFit/>
          </a:bodyPr>
          <a:lstStyle/>
          <a:p>
            <a:r>
              <a:rPr lang="en-US" sz="2400" dirty="0">
                <a:solidFill>
                  <a:schemeClr val="bg1"/>
                </a:solidFill>
                <a:latin typeface="Oswald Medium" charset="0"/>
                <a:ea typeface="Oswald Medium" charset="0"/>
                <a:cs typeface="Oswald Medium" charset="0"/>
              </a:rPr>
              <a:t>Division of Research Programs</a:t>
            </a:r>
          </a:p>
        </p:txBody>
      </p:sp>
      <p:sp>
        <p:nvSpPr>
          <p:cNvPr id="10" name="Title 1"/>
          <p:cNvSpPr txBox="1">
            <a:spLocks/>
          </p:cNvSpPr>
          <p:nvPr/>
        </p:nvSpPr>
        <p:spPr>
          <a:xfrm>
            <a:off x="457200" y="1258632"/>
            <a:ext cx="4197180" cy="217036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3200" cap="all" spc="100" dirty="0">
                <a:solidFill>
                  <a:schemeClr val="bg1"/>
                </a:solidFill>
                <a:latin typeface="Trebuchet MS" panose="020B0603020202020204" pitchFamily="34" charset="0"/>
                <a:ea typeface="Montserrat" charset="0"/>
                <a:cs typeface="Montserrat" charset="0"/>
              </a:rPr>
              <a:t>Archaeological and Ethnographic field research</a:t>
            </a:r>
            <a:endParaRPr kumimoji="0" lang="en-US" sz="3200" b="0" i="0" u="none" strike="noStrike" kern="1200" cap="all" spc="100" normalizeH="0" noProof="0" dirty="0">
              <a:ln>
                <a:noFill/>
              </a:ln>
              <a:solidFill>
                <a:schemeClr val="bg1"/>
              </a:solidFill>
              <a:effectLst/>
              <a:uLnTx/>
              <a:uFillTx/>
              <a:latin typeface="Trebuchet MS" panose="020B0603020202020204" pitchFamily="34" charset="0"/>
              <a:ea typeface="Montserrat" charset="0"/>
              <a:cs typeface="Montserrat" charset="0"/>
            </a:endParaRPr>
          </a:p>
        </p:txBody>
      </p:sp>
      <p:pic>
        <p:nvPicPr>
          <p:cNvPr id="7" name="Picture 6">
            <a:extLst>
              <a:ext uri="{FF2B5EF4-FFF2-40B4-BE49-F238E27FC236}">
                <a16:creationId xmlns:a16="http://schemas.microsoft.com/office/drawing/2014/main" id="{F136914D-778E-4F2A-8BDC-1C81171B0FC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519" y="3631290"/>
            <a:ext cx="4834328" cy="3222885"/>
          </a:xfrm>
          <a:prstGeom prst="rect">
            <a:avLst/>
          </a:prstGeom>
        </p:spPr>
      </p:pic>
      <p:pic>
        <p:nvPicPr>
          <p:cNvPr id="3" name="Picture 2">
            <a:extLst>
              <a:ext uri="{FF2B5EF4-FFF2-40B4-BE49-F238E27FC236}">
                <a16:creationId xmlns:a16="http://schemas.microsoft.com/office/drawing/2014/main" id="{1ED06F10-971D-4137-B0D3-4D4B58C6531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68446" y="3631290"/>
            <a:ext cx="2463970" cy="3226710"/>
          </a:xfrm>
          <a:prstGeom prst="rect">
            <a:avLst/>
          </a:prstGeom>
        </p:spPr>
      </p:pic>
      <p:cxnSp>
        <p:nvCxnSpPr>
          <p:cNvPr id="5" name="Straight Connector 4">
            <a:extLst>
              <a:ext uri="{FF2B5EF4-FFF2-40B4-BE49-F238E27FC236}">
                <a16:creationId xmlns:a16="http://schemas.microsoft.com/office/drawing/2014/main" id="{8EA76E29-A8FE-46CF-A776-9C6347D68CD8}"/>
              </a:ext>
            </a:extLst>
          </p:cNvPr>
          <p:cNvCxnSpPr>
            <a:cxnSpLocks/>
          </p:cNvCxnSpPr>
          <p:nvPr/>
        </p:nvCxnSpPr>
        <p:spPr>
          <a:xfrm>
            <a:off x="2353456" y="3631290"/>
            <a:ext cx="14990" cy="322671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40566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80807" y="-930303"/>
            <a:ext cx="184731" cy="369332"/>
          </a:xfrm>
          <a:prstGeom prst="rect">
            <a:avLst/>
          </a:prstGeom>
          <a:noFill/>
        </p:spPr>
        <p:txBody>
          <a:bodyPr wrap="none" rtlCol="0">
            <a:spAutoFit/>
          </a:bodyPr>
          <a:lstStyle/>
          <a:p>
            <a:endParaRPr lang="en-US"/>
          </a:p>
        </p:txBody>
      </p:sp>
      <p:sp>
        <p:nvSpPr>
          <p:cNvPr id="10" name="Rectangle 9"/>
          <p:cNvSpPr/>
          <p:nvPr/>
        </p:nvSpPr>
        <p:spPr>
          <a:xfrm>
            <a:off x="0" y="0"/>
            <a:ext cx="12192000" cy="2098624"/>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p:cNvSpPr txBox="1">
            <a:spLocks/>
          </p:cNvSpPr>
          <p:nvPr/>
        </p:nvSpPr>
        <p:spPr>
          <a:xfrm>
            <a:off x="3515275" y="97536"/>
            <a:ext cx="5087623" cy="170792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2800">
                <a:solidFill>
                  <a:schemeClr val="bg1"/>
                </a:solidFill>
                <a:latin typeface="Franklin Gothic Book" panose="020B0503020102020204" pitchFamily="34" charset="0"/>
                <a:ea typeface="Oswald Medium" charset="0"/>
                <a:cs typeface="Oswald Medium" charset="0"/>
              </a:rPr>
              <a:t>Division of Research Programs</a:t>
            </a:r>
          </a:p>
        </p:txBody>
      </p:sp>
      <p:sp>
        <p:nvSpPr>
          <p:cNvPr id="12" name="TextBox 11"/>
          <p:cNvSpPr txBox="1"/>
          <p:nvPr/>
        </p:nvSpPr>
        <p:spPr>
          <a:xfrm>
            <a:off x="3868574" y="2408250"/>
            <a:ext cx="4349502" cy="3884012"/>
          </a:xfrm>
          <a:prstGeom prst="rect">
            <a:avLst/>
          </a:prstGeom>
          <a:noFill/>
        </p:spPr>
        <p:txBody>
          <a:bodyPr wrap="square" rtlCol="0">
            <a:spAutoFit/>
          </a:bodyPr>
          <a:lstStyle/>
          <a:p>
            <a:pPr>
              <a:lnSpc>
                <a:spcPct val="130000"/>
              </a:lnSpc>
            </a:pPr>
            <a:r>
              <a:rPr lang="en-US" sz="2400" b="1">
                <a:solidFill>
                  <a:srgbClr val="CC3300"/>
                </a:solidFill>
                <a:latin typeface="Trebuchet MS" panose="020B0603020202020204" pitchFamily="34" charset="0"/>
                <a:ea typeface="Montserrat Semi" charset="0"/>
                <a:cs typeface="Montserrat Semi" charset="0"/>
              </a:rPr>
              <a:t>Grants for Institutions </a:t>
            </a:r>
          </a:p>
          <a:p>
            <a:pPr marL="342900" indent="-342900">
              <a:lnSpc>
                <a:spcPct val="130000"/>
              </a:lnSpc>
              <a:buFont typeface="Arial" panose="020B0604020202020204" pitchFamily="34" charset="0"/>
              <a:buChar char="•"/>
            </a:pPr>
            <a:r>
              <a:rPr lang="en-US" sz="2400">
                <a:latin typeface="Trebuchet MS" panose="020B0603020202020204" pitchFamily="34" charset="0"/>
                <a:ea typeface="Montserrat" charset="0"/>
                <a:cs typeface="Montserrat" charset="0"/>
              </a:rPr>
              <a:t>Collaborative Research</a:t>
            </a:r>
          </a:p>
          <a:p>
            <a:pPr marL="342900" indent="-342900">
              <a:lnSpc>
                <a:spcPct val="130000"/>
              </a:lnSpc>
              <a:buFont typeface="Arial" panose="020B0604020202020204" pitchFamily="34" charset="0"/>
              <a:buChar char="•"/>
            </a:pPr>
            <a:r>
              <a:rPr lang="en-US" sz="2400">
                <a:latin typeface="Trebuchet MS" panose="020B0603020202020204" pitchFamily="34" charset="0"/>
                <a:ea typeface="Montserrat" charset="0"/>
                <a:cs typeface="Montserrat" charset="0"/>
              </a:rPr>
              <a:t>Scholarly Editions &amp;</a:t>
            </a:r>
          </a:p>
          <a:p>
            <a:pPr>
              <a:lnSpc>
                <a:spcPct val="130000"/>
              </a:lnSpc>
            </a:pPr>
            <a:r>
              <a:rPr lang="en-US" sz="2400">
                <a:latin typeface="Trebuchet MS" panose="020B0603020202020204" pitchFamily="34" charset="0"/>
                <a:ea typeface="Montserrat" charset="0"/>
                <a:cs typeface="Montserrat" charset="0"/>
              </a:rPr>
              <a:t>   Translations</a:t>
            </a:r>
          </a:p>
          <a:p>
            <a:pPr marL="342900" indent="-342900">
              <a:lnSpc>
                <a:spcPct val="130000"/>
              </a:lnSpc>
              <a:buFont typeface="Arial" panose="020B0604020202020204" pitchFamily="34" charset="0"/>
              <a:buChar char="•"/>
            </a:pPr>
            <a:r>
              <a:rPr lang="en-US" sz="2400">
                <a:latin typeface="Trebuchet MS" panose="020B0603020202020204" pitchFamily="34" charset="0"/>
                <a:ea typeface="Montserrat" charset="0"/>
                <a:cs typeface="Montserrat" charset="0"/>
              </a:rPr>
              <a:t>Archaeological &amp; Ethnographic Field Research</a:t>
            </a:r>
          </a:p>
          <a:p>
            <a:pPr>
              <a:lnSpc>
                <a:spcPct val="130000"/>
              </a:lnSpc>
            </a:pPr>
            <a:endParaRPr lang="en-US" sz="2400">
              <a:latin typeface="Trebuchet MS" panose="020B0603020202020204" pitchFamily="34" charset="0"/>
              <a:ea typeface="Montserrat" charset="0"/>
              <a:cs typeface="Montserrat" charset="0"/>
            </a:endParaRPr>
          </a:p>
        </p:txBody>
      </p:sp>
      <p:pic>
        <p:nvPicPr>
          <p:cNvPr id="13" name="Picture 12"/>
          <p:cNvPicPr>
            <a:picLocks noChangeAspect="1"/>
          </p:cNvPicPr>
          <p:nvPr/>
        </p:nvPicPr>
        <p:blipFill rotWithShape="1">
          <a:blip r:embed="rId3" cstate="print">
            <a:extLst>
              <a:ext uri="{28A0092B-C50C-407E-A947-70E740481C1C}">
                <a14:useLocalDpi xmlns:a14="http://schemas.microsoft.com/office/drawing/2010/main"/>
              </a:ext>
            </a:extLst>
          </a:blip>
          <a:srcRect r="24197"/>
          <a:stretch/>
        </p:blipFill>
        <p:spPr>
          <a:xfrm>
            <a:off x="-962945" y="0"/>
            <a:ext cx="3968408" cy="6962931"/>
          </a:xfrm>
          <a:prstGeom prst="rect">
            <a:avLst/>
          </a:prstGeom>
        </p:spPr>
      </p:pic>
      <p:sp>
        <p:nvSpPr>
          <p:cNvPr id="14" name="Rectangle 13"/>
          <p:cNvSpPr/>
          <p:nvPr/>
        </p:nvSpPr>
        <p:spPr>
          <a:xfrm>
            <a:off x="7904225" y="2414494"/>
            <a:ext cx="4005085" cy="2923749"/>
          </a:xfrm>
          <a:prstGeom prst="rect">
            <a:avLst/>
          </a:prstGeom>
        </p:spPr>
        <p:txBody>
          <a:bodyPr wrap="square" lIns="91440" tIns="45720" rIns="91440" bIns="45720" anchor="t">
            <a:spAutoFit/>
          </a:bodyPr>
          <a:lstStyle/>
          <a:p>
            <a:pPr>
              <a:lnSpc>
                <a:spcPct val="130000"/>
              </a:lnSpc>
            </a:pPr>
            <a:r>
              <a:rPr lang="en-US" sz="2400" b="1" dirty="0">
                <a:solidFill>
                  <a:srgbClr val="CC3300"/>
                </a:solidFill>
                <a:latin typeface="Trebuchet MS"/>
                <a:ea typeface="Montserrat Semi" charset="0"/>
                <a:cs typeface="Montserrat Semi" charset="0"/>
              </a:rPr>
              <a:t>Grants for Individuals </a:t>
            </a:r>
            <a:endParaRPr lang="en-US" sz="2400" b="1">
              <a:solidFill>
                <a:srgbClr val="CC3300"/>
              </a:solidFill>
              <a:latin typeface="Trebuchet MS" panose="020B0603020202020204" pitchFamily="34" charset="0"/>
              <a:ea typeface="Montserrat Semi" charset="0"/>
              <a:cs typeface="Montserrat Semi" charset="0"/>
            </a:endParaRPr>
          </a:p>
          <a:p>
            <a:pPr marL="342900" indent="-342900">
              <a:lnSpc>
                <a:spcPct val="130000"/>
              </a:lnSpc>
              <a:buFont typeface="Arial"/>
              <a:buChar char="•"/>
            </a:pPr>
            <a:r>
              <a:rPr lang="en-US" sz="2400" dirty="0">
                <a:latin typeface="Trebuchet MS"/>
              </a:rPr>
              <a:t>Fellowships</a:t>
            </a:r>
          </a:p>
          <a:p>
            <a:pPr marL="342900" indent="-342900">
              <a:lnSpc>
                <a:spcPct val="130000"/>
              </a:lnSpc>
              <a:buFont typeface="Arial"/>
              <a:buChar char="•"/>
            </a:pPr>
            <a:r>
              <a:rPr lang="en-US" sz="2400" dirty="0">
                <a:latin typeface="Trebuchet MS"/>
              </a:rPr>
              <a:t>NEH-Mellon Fellowships</a:t>
            </a:r>
          </a:p>
          <a:p>
            <a:pPr marL="342900" indent="-342900">
              <a:lnSpc>
                <a:spcPct val="130000"/>
              </a:lnSpc>
              <a:buFont typeface="Arial"/>
              <a:buChar char="•"/>
            </a:pPr>
            <a:r>
              <a:rPr lang="en-US" sz="2400" dirty="0">
                <a:latin typeface="Trebuchet MS"/>
              </a:rPr>
              <a:t>Summer Stipends</a:t>
            </a:r>
          </a:p>
          <a:p>
            <a:pPr marL="342900" indent="-342900">
              <a:lnSpc>
                <a:spcPct val="130000"/>
              </a:lnSpc>
              <a:buFont typeface="Arial"/>
              <a:buChar char="•"/>
            </a:pPr>
            <a:r>
              <a:rPr lang="en-US" sz="2400" dirty="0">
                <a:latin typeface="Trebuchet MS"/>
              </a:rPr>
              <a:t>Japan Fellowships</a:t>
            </a:r>
          </a:p>
          <a:p>
            <a:pPr marL="342900" indent="-342900">
              <a:lnSpc>
                <a:spcPct val="130000"/>
              </a:lnSpc>
              <a:buFont typeface="Arial"/>
              <a:buChar char="•"/>
            </a:pPr>
            <a:r>
              <a:rPr lang="en-US" sz="2400" dirty="0">
                <a:latin typeface="Trebuchet MS"/>
              </a:rPr>
              <a:t>Public Scholars</a:t>
            </a:r>
          </a:p>
        </p:txBody>
      </p:sp>
      <p:sp>
        <p:nvSpPr>
          <p:cNvPr id="15" name="TextBox 14"/>
          <p:cNvSpPr txBox="1"/>
          <p:nvPr/>
        </p:nvSpPr>
        <p:spPr>
          <a:xfrm>
            <a:off x="3515275" y="1326819"/>
            <a:ext cx="6391493" cy="646331"/>
          </a:xfrm>
          <a:prstGeom prst="rect">
            <a:avLst/>
          </a:prstGeom>
          <a:noFill/>
        </p:spPr>
        <p:txBody>
          <a:bodyPr wrap="none" rtlCol="0">
            <a:spAutoFit/>
          </a:bodyPr>
          <a:lstStyle/>
          <a:p>
            <a:r>
              <a:rPr lang="en-US" sz="3600" spc="100">
                <a:solidFill>
                  <a:schemeClr val="bg1"/>
                </a:solidFill>
                <a:latin typeface="Franklin Gothic Book" panose="020B0503020102020204" pitchFamily="34" charset="0"/>
                <a:ea typeface="Montserrat" charset="0"/>
                <a:cs typeface="Montserrat" charset="0"/>
              </a:rPr>
              <a:t>SELECTED GRANT OFFERINGS</a:t>
            </a:r>
          </a:p>
        </p:txBody>
      </p:sp>
      <p:sp>
        <p:nvSpPr>
          <p:cNvPr id="2" name="Rectangle: Rounded Corners 1">
            <a:extLst>
              <a:ext uri="{FF2B5EF4-FFF2-40B4-BE49-F238E27FC236}">
                <a16:creationId xmlns:a16="http://schemas.microsoft.com/office/drawing/2014/main" id="{7AB4FEFF-9E81-473F-9CB8-9A2924C8E9BA}"/>
              </a:ext>
            </a:extLst>
          </p:cNvPr>
          <p:cNvSpPr/>
          <p:nvPr/>
        </p:nvSpPr>
        <p:spPr>
          <a:xfrm>
            <a:off x="7852913" y="2224177"/>
            <a:ext cx="3809999" cy="406879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04477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80807" y="-930303"/>
            <a:ext cx="184731" cy="369332"/>
          </a:xfrm>
          <a:prstGeom prst="rect">
            <a:avLst/>
          </a:prstGeom>
          <a:noFill/>
        </p:spPr>
        <p:txBody>
          <a:bodyPr wrap="none" rtlCol="0">
            <a:spAutoFit/>
          </a:bodyPr>
          <a:lstStyle/>
          <a:p>
            <a:endParaRPr lang="en-US"/>
          </a:p>
        </p:txBody>
      </p:sp>
      <p:sp>
        <p:nvSpPr>
          <p:cNvPr id="10" name="Rectangle 9"/>
          <p:cNvSpPr/>
          <p:nvPr/>
        </p:nvSpPr>
        <p:spPr>
          <a:xfrm>
            <a:off x="0" y="0"/>
            <a:ext cx="12192000" cy="1556426"/>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p:cNvSpPr txBox="1">
            <a:spLocks/>
          </p:cNvSpPr>
          <p:nvPr/>
        </p:nvSpPr>
        <p:spPr>
          <a:xfrm>
            <a:off x="373262" y="-230636"/>
            <a:ext cx="5087623" cy="170792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2800">
                <a:solidFill>
                  <a:schemeClr val="bg1"/>
                </a:solidFill>
                <a:latin typeface="Franklin Gothic Book" panose="020B0503020102020204" pitchFamily="34" charset="0"/>
                <a:ea typeface="Oswald Medium" charset="0"/>
                <a:cs typeface="Oswald Medium" charset="0"/>
              </a:rPr>
              <a:t>Division of Research Programs</a:t>
            </a:r>
          </a:p>
        </p:txBody>
      </p:sp>
      <p:sp>
        <p:nvSpPr>
          <p:cNvPr id="15" name="TextBox 14"/>
          <p:cNvSpPr txBox="1"/>
          <p:nvPr/>
        </p:nvSpPr>
        <p:spPr>
          <a:xfrm>
            <a:off x="373262" y="946836"/>
            <a:ext cx="10150920" cy="646331"/>
          </a:xfrm>
          <a:prstGeom prst="rect">
            <a:avLst/>
          </a:prstGeom>
          <a:noFill/>
        </p:spPr>
        <p:txBody>
          <a:bodyPr wrap="none" rtlCol="0">
            <a:spAutoFit/>
          </a:bodyPr>
          <a:lstStyle/>
          <a:p>
            <a:r>
              <a:rPr lang="en-US" sz="3600" spc="100">
                <a:solidFill>
                  <a:schemeClr val="bg1"/>
                </a:solidFill>
                <a:latin typeface="Franklin Gothic Book" panose="020B0503020102020204" pitchFamily="34" charset="0"/>
                <a:ea typeface="Montserrat" charset="0"/>
                <a:cs typeface="Montserrat" charset="0"/>
              </a:rPr>
              <a:t>GRANTS FOR INDIVIDUALS: Features in Common</a:t>
            </a:r>
          </a:p>
        </p:txBody>
      </p:sp>
      <p:sp>
        <p:nvSpPr>
          <p:cNvPr id="2" name="TextBox 1">
            <a:extLst>
              <a:ext uri="{FF2B5EF4-FFF2-40B4-BE49-F238E27FC236}">
                <a16:creationId xmlns:a16="http://schemas.microsoft.com/office/drawing/2014/main" id="{E5805DCD-643F-4E87-A726-2609648572DB}"/>
              </a:ext>
            </a:extLst>
          </p:cNvPr>
          <p:cNvSpPr txBox="1"/>
          <p:nvPr/>
        </p:nvSpPr>
        <p:spPr>
          <a:xfrm>
            <a:off x="515934" y="1765888"/>
            <a:ext cx="11410178" cy="4524315"/>
          </a:xfrm>
          <a:prstGeom prst="rect">
            <a:avLst/>
          </a:prstGeom>
          <a:noFill/>
        </p:spPr>
        <p:txBody>
          <a:bodyPr wrap="square" lIns="91440" tIns="45720" rIns="91440" bIns="45720" rtlCol="0" anchor="t">
            <a:spAutoFit/>
          </a:bodyPr>
          <a:lstStyle/>
          <a:p>
            <a:r>
              <a:rPr lang="en-US" sz="2400" u="sng">
                <a:latin typeface="Trebuchet MS"/>
              </a:rPr>
              <a:t>Eligibility</a:t>
            </a:r>
            <a:r>
              <a:rPr lang="en-US" sz="2400">
                <a:latin typeface="Trebuchet MS"/>
              </a:rPr>
              <a:t>: Limited to U.S. citizens and non-citizens who have resided in the U.S. for the three preceding years. Currently enrolled students are </a:t>
            </a:r>
            <a:r>
              <a:rPr lang="en-US" sz="2400" u="sng">
                <a:latin typeface="Trebuchet MS"/>
              </a:rPr>
              <a:t>not</a:t>
            </a:r>
            <a:r>
              <a:rPr lang="en-US" sz="2400">
                <a:latin typeface="Trebuchet MS"/>
              </a:rPr>
              <a:t> eligible.</a:t>
            </a:r>
            <a:endParaRPr lang="en-US" sz="2400">
              <a:latin typeface="Trebuchet MS" panose="020B0603020202020204" pitchFamily="34" charset="0"/>
            </a:endParaRPr>
          </a:p>
          <a:p>
            <a:endParaRPr lang="en-US" sz="2400">
              <a:latin typeface="Trebuchet MS" panose="020B0603020202020204" pitchFamily="34" charset="0"/>
            </a:endParaRPr>
          </a:p>
          <a:p>
            <a:r>
              <a:rPr lang="en-US" sz="2400" u="sng">
                <a:latin typeface="Trebuchet MS"/>
              </a:rPr>
              <a:t>Allowable uses include</a:t>
            </a:r>
            <a:r>
              <a:rPr lang="en-US" sz="2400">
                <a:latin typeface="Trebuchet MS"/>
              </a:rPr>
              <a:t>: Living expenses for research and writing, course buyouts, salary replacement, travel, research assistants, equipment and materials, publication costs. </a:t>
            </a:r>
            <a:endParaRPr lang="en-US" sz="2400">
              <a:latin typeface="Trebuchet MS" panose="020B0603020202020204" pitchFamily="34" charset="0"/>
            </a:endParaRPr>
          </a:p>
          <a:p>
            <a:endParaRPr lang="en-US" sz="2400">
              <a:latin typeface="Trebuchet MS" panose="020B0603020202020204" pitchFamily="34" charset="0"/>
            </a:endParaRPr>
          </a:p>
          <a:p>
            <a:r>
              <a:rPr lang="en-US" sz="2400" u="sng">
                <a:latin typeface="Trebuchet MS"/>
              </a:rPr>
              <a:t>Mobility and flexibility</a:t>
            </a:r>
            <a:r>
              <a:rPr lang="en-US" sz="2400">
                <a:latin typeface="Trebuchet MS"/>
              </a:rPr>
              <a:t>: no requirement to be in residence at a particular place; may be combined with salary or other sources of funding.</a:t>
            </a:r>
          </a:p>
          <a:p>
            <a:endParaRPr lang="en-US" sz="2400">
              <a:latin typeface="Trebuchet MS" panose="020B0603020202020204" pitchFamily="34" charset="0"/>
            </a:endParaRPr>
          </a:p>
          <a:p>
            <a:r>
              <a:rPr lang="en-US" sz="2400" u="sng">
                <a:latin typeface="Trebuchet MS" panose="020B0603020202020204" pitchFamily="34" charset="0"/>
              </a:rPr>
              <a:t>Dollar value</a:t>
            </a:r>
            <a:r>
              <a:rPr lang="en-US" sz="2400">
                <a:latin typeface="Trebuchet MS" panose="020B0603020202020204" pitchFamily="34" charset="0"/>
              </a:rPr>
              <a:t>: determined by the number of months of support you seek (no budget required).</a:t>
            </a:r>
          </a:p>
        </p:txBody>
      </p:sp>
    </p:spTree>
    <p:extLst>
      <p:ext uri="{BB962C8B-B14F-4D97-AF65-F5344CB8AC3E}">
        <p14:creationId xmlns:p14="http://schemas.microsoft.com/office/powerpoint/2010/main" val="32881108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70"/>
            <a:ext cx="4832416" cy="7165732"/>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6160957" y="803400"/>
            <a:ext cx="5636302" cy="4708981"/>
          </a:xfrm>
          <a:prstGeom prst="rect">
            <a:avLst/>
          </a:prstGeom>
        </p:spPr>
        <p:txBody>
          <a:bodyPr wrap="square" lIns="91440" tIns="45720" rIns="91440" bIns="45720" anchor="t">
            <a:spAutoFit/>
          </a:bodyPr>
          <a:lstStyle/>
          <a:p>
            <a:pPr>
              <a:spcAft>
                <a:spcPts val="1800"/>
              </a:spcAft>
            </a:pPr>
            <a:r>
              <a:rPr lang="en-US" sz="2400" b="1" dirty="0">
                <a:solidFill>
                  <a:srgbClr val="CC3300"/>
                </a:solidFill>
                <a:latin typeface="Trebuchet MS"/>
                <a:ea typeface="Montserrat" charset="0"/>
                <a:cs typeface="Montserrat" charset="0"/>
              </a:rPr>
              <a:t>For individual scholars pursuing research in the humanities</a:t>
            </a:r>
            <a:r>
              <a:rPr lang="en-US" sz="2400" b="1" dirty="0">
                <a:solidFill>
                  <a:srgbClr val="013058"/>
                </a:solidFill>
                <a:latin typeface="Trebuchet MS"/>
                <a:ea typeface="Montserrat" charset="0"/>
                <a:cs typeface="Montserrat" charset="0"/>
              </a:rPr>
              <a:t> </a:t>
            </a:r>
          </a:p>
          <a:p>
            <a:pPr>
              <a:spcAft>
                <a:spcPts val="1800"/>
              </a:spcAft>
            </a:pPr>
            <a:r>
              <a:rPr lang="en-US" sz="2400" dirty="0">
                <a:latin typeface="Trebuchet MS"/>
                <a:ea typeface="Montserrat" charset="0"/>
                <a:cs typeface="Montserrat" charset="0"/>
              </a:rPr>
              <a:t>Awards are for periods of 6 to 12 months.</a:t>
            </a:r>
          </a:p>
          <a:p>
            <a:pPr>
              <a:spcAft>
                <a:spcPts val="1800"/>
              </a:spcAft>
            </a:pPr>
            <a:r>
              <a:rPr lang="en-US" sz="2400" dirty="0">
                <a:latin typeface="Trebuchet MS"/>
                <a:ea typeface="Montserrat" charset="0"/>
                <a:cs typeface="Montserrat" charset="0"/>
              </a:rPr>
              <a:t>Award periods must be continuous and full-time.</a:t>
            </a:r>
            <a:r>
              <a:rPr lang="en-US" sz="2400" b="1" dirty="0">
                <a:latin typeface="Trebuchet MS"/>
                <a:ea typeface="Montserrat" charset="0"/>
                <a:cs typeface="Montserrat" charset="0"/>
              </a:rPr>
              <a:t> </a:t>
            </a:r>
            <a:endParaRPr lang="en-US" sz="2400">
              <a:latin typeface="Trebuchet MS" panose="020B0603020202020204" pitchFamily="34" charset="0"/>
              <a:ea typeface="Montserrat" charset="0"/>
              <a:cs typeface="Montserrat" charset="0"/>
            </a:endParaRPr>
          </a:p>
          <a:p>
            <a:pPr>
              <a:spcAft>
                <a:spcPts val="1800"/>
              </a:spcAft>
            </a:pPr>
            <a:r>
              <a:rPr lang="en-US" sz="2400" dirty="0">
                <a:latin typeface="Trebuchet MS"/>
                <a:ea typeface="Montserrat" charset="0"/>
                <a:cs typeface="Montserrat" charset="0"/>
              </a:rPr>
              <a:t>Awards pay $5,000/month. </a:t>
            </a:r>
            <a:endParaRPr lang="en-US" sz="2400" dirty="0">
              <a:latin typeface="Trebuchet MS" panose="020B0603020202020204" pitchFamily="34" charset="0"/>
              <a:ea typeface="Montserrat" charset="0"/>
              <a:cs typeface="Montserrat" charset="0"/>
            </a:endParaRPr>
          </a:p>
          <a:p>
            <a:r>
              <a:rPr lang="en-US" sz="2400" dirty="0">
                <a:latin typeface="Trebuchet MS"/>
                <a:ea typeface="Montserrat" charset="0"/>
                <a:cs typeface="Montserrat" charset="0"/>
              </a:rPr>
              <a:t>Maximum: $60,000</a:t>
            </a:r>
          </a:p>
          <a:p>
            <a:endParaRPr lang="en-US" sz="2400">
              <a:latin typeface="Trebuchet MS" panose="020B0603020202020204" pitchFamily="34" charset="0"/>
              <a:ea typeface="Montserrat" charset="0"/>
              <a:cs typeface="Montserrat" charset="0"/>
            </a:endParaRPr>
          </a:p>
          <a:p>
            <a:pPr>
              <a:spcAft>
                <a:spcPts val="1800"/>
              </a:spcAft>
            </a:pPr>
            <a:r>
              <a:rPr lang="en-US" sz="2400" b="1" dirty="0">
                <a:latin typeface="Trebuchet MS"/>
                <a:ea typeface="Montserrat" charset="0"/>
                <a:cs typeface="Montserrat" charset="0"/>
              </a:rPr>
              <a:t>Next Deadline</a:t>
            </a:r>
            <a:r>
              <a:rPr lang="en-US" sz="2400" dirty="0">
                <a:latin typeface="Trebuchet MS"/>
                <a:ea typeface="Montserrat" charset="0"/>
                <a:cs typeface="Montserrat" charset="0"/>
              </a:rPr>
              <a:t>: April 13, 2022</a:t>
            </a:r>
          </a:p>
        </p:txBody>
      </p:sp>
      <p:sp>
        <p:nvSpPr>
          <p:cNvPr id="4" name="TextBox 3"/>
          <p:cNvSpPr txBox="1"/>
          <p:nvPr/>
        </p:nvSpPr>
        <p:spPr>
          <a:xfrm>
            <a:off x="470078" y="389591"/>
            <a:ext cx="2938138" cy="830997"/>
          </a:xfrm>
          <a:prstGeom prst="rect">
            <a:avLst/>
          </a:prstGeom>
          <a:noFill/>
        </p:spPr>
        <p:txBody>
          <a:bodyPr wrap="square" rtlCol="0">
            <a:spAutoFit/>
          </a:bodyPr>
          <a:lstStyle/>
          <a:p>
            <a:r>
              <a:rPr lang="en-US" sz="2400">
                <a:solidFill>
                  <a:schemeClr val="bg1"/>
                </a:solidFill>
                <a:latin typeface="Oswald Medium" charset="0"/>
                <a:ea typeface="Oswald Medium" charset="0"/>
                <a:cs typeface="Oswald Medium" charset="0"/>
              </a:rPr>
              <a:t>Division of Research Programs</a:t>
            </a:r>
          </a:p>
        </p:txBody>
      </p:sp>
      <p:sp>
        <p:nvSpPr>
          <p:cNvPr id="5" name="TextBox 4"/>
          <p:cNvSpPr txBox="1"/>
          <p:nvPr/>
        </p:nvSpPr>
        <p:spPr>
          <a:xfrm>
            <a:off x="470078" y="1732419"/>
            <a:ext cx="3119765" cy="646331"/>
          </a:xfrm>
          <a:prstGeom prst="rect">
            <a:avLst/>
          </a:prstGeom>
          <a:noFill/>
        </p:spPr>
        <p:txBody>
          <a:bodyPr wrap="none" rtlCol="0">
            <a:spAutoFit/>
          </a:bodyPr>
          <a:lstStyle/>
          <a:p>
            <a:r>
              <a:rPr lang="en-US" sz="3600" spc="100">
                <a:solidFill>
                  <a:schemeClr val="bg1"/>
                </a:solidFill>
                <a:latin typeface="Trebuchet MS" panose="020B0603020202020204" pitchFamily="34" charset="0"/>
                <a:ea typeface="Montserrat" charset="0"/>
                <a:cs typeface="Montserrat" charset="0"/>
              </a:rPr>
              <a:t>FELLOWSHIPS</a:t>
            </a:r>
          </a:p>
        </p:txBody>
      </p:sp>
      <p:sp>
        <p:nvSpPr>
          <p:cNvPr id="7" name="Title 1">
            <a:extLst>
              <a:ext uri="{FF2B5EF4-FFF2-40B4-BE49-F238E27FC236}">
                <a16:creationId xmlns:a16="http://schemas.microsoft.com/office/drawing/2014/main" id="{3489278E-1231-43C7-9720-4DCA50942F54}"/>
              </a:ext>
            </a:extLst>
          </p:cNvPr>
          <p:cNvSpPr>
            <a:spLocks noGrp="1"/>
          </p:cNvSpPr>
          <p:nvPr>
            <p:ph type="title"/>
          </p:nvPr>
        </p:nvSpPr>
        <p:spPr>
          <a:xfrm>
            <a:off x="4429125" y="672265"/>
            <a:ext cx="10515600" cy="1325563"/>
          </a:xfrm>
        </p:spPr>
        <p:txBody>
          <a:bodyPr/>
          <a:lstStyle/>
          <a:p>
            <a:endParaRPr lang="en-US"/>
          </a:p>
        </p:txBody>
      </p:sp>
      <p:pic>
        <p:nvPicPr>
          <p:cNvPr id="8" name="Picture 6" descr="The Language of History">
            <a:extLst>
              <a:ext uri="{FF2B5EF4-FFF2-40B4-BE49-F238E27FC236}">
                <a16:creationId xmlns:a16="http://schemas.microsoft.com/office/drawing/2014/main" id="{563053CF-287D-4601-89B2-AC822899FC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20000">
            <a:off x="435945" y="2628278"/>
            <a:ext cx="2597831" cy="389674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9">
            <a:extLst>
              <a:ext uri="{FF2B5EF4-FFF2-40B4-BE49-F238E27FC236}">
                <a16:creationId xmlns:a16="http://schemas.microsoft.com/office/drawing/2014/main" id="{5592E635-7BC3-40FF-A8FC-7D46FCFA3ABE}"/>
              </a:ext>
            </a:extLst>
          </p:cNvPr>
          <p:cNvPicPr>
            <a:picLocks noChangeAspect="1"/>
          </p:cNvPicPr>
          <p:nvPr/>
        </p:nvPicPr>
        <p:blipFill>
          <a:blip r:embed="rId4"/>
          <a:stretch>
            <a:fillRect/>
          </a:stretch>
        </p:blipFill>
        <p:spPr>
          <a:xfrm rot="840000">
            <a:off x="2386760" y="2684332"/>
            <a:ext cx="3073879" cy="4156122"/>
          </a:xfrm>
          <a:prstGeom prst="rect">
            <a:avLst/>
          </a:prstGeom>
        </p:spPr>
      </p:pic>
    </p:spTree>
    <p:extLst>
      <p:ext uri="{BB962C8B-B14F-4D97-AF65-F5344CB8AC3E}">
        <p14:creationId xmlns:p14="http://schemas.microsoft.com/office/powerpoint/2010/main" val="5088765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181600" y="832957"/>
            <a:ext cx="6421664"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CC3300"/>
                </a:solidFill>
                <a:effectLst/>
                <a:uLnTx/>
                <a:uFillTx/>
                <a:latin typeface="Trebuchet MS" panose="020B0603020202020204" pitchFamily="34" charset="0"/>
                <a:ea typeface="Montserrat" charset="0"/>
                <a:cs typeface="Montserrat" charset="0"/>
              </a:rPr>
              <a:t>For “born digital” research and publication in the humanities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5899"/>
              </a:solidFill>
              <a:effectLst/>
              <a:uLnTx/>
              <a:uFillTx/>
              <a:latin typeface="Montserrat" charset="0"/>
              <a:ea typeface="Montserrat" charset="0"/>
              <a:cs typeface="Montserrat" charset="0"/>
            </a:endParaRPr>
          </a:p>
        </p:txBody>
      </p:sp>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28149" y="6188671"/>
            <a:ext cx="2197586" cy="540675"/>
          </a:xfrm>
          <a:prstGeom prst="rect">
            <a:avLst/>
          </a:prstGeom>
        </p:spPr>
      </p:pic>
      <p:sp>
        <p:nvSpPr>
          <p:cNvPr id="10" name="Rectangle 9"/>
          <p:cNvSpPr/>
          <p:nvPr/>
        </p:nvSpPr>
        <p:spPr>
          <a:xfrm>
            <a:off x="-52610" y="0"/>
            <a:ext cx="4832416" cy="7165732"/>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TextBox 13"/>
          <p:cNvSpPr txBox="1"/>
          <p:nvPr/>
        </p:nvSpPr>
        <p:spPr>
          <a:xfrm>
            <a:off x="447754" y="190381"/>
            <a:ext cx="2938138"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solidFill>
                <a:effectLst/>
                <a:uLnTx/>
                <a:uFillTx/>
                <a:latin typeface="Oswald Medium" charset="0"/>
                <a:ea typeface="Oswald Medium" charset="0"/>
                <a:cs typeface="Oswald Medium" charset="0"/>
              </a:rPr>
              <a:t>Division of Research Programs</a:t>
            </a:r>
          </a:p>
        </p:txBody>
      </p:sp>
      <p:sp>
        <p:nvSpPr>
          <p:cNvPr id="8" name="Title 1"/>
          <p:cNvSpPr txBox="1">
            <a:spLocks/>
          </p:cNvSpPr>
          <p:nvPr/>
        </p:nvSpPr>
        <p:spPr>
          <a:xfrm>
            <a:off x="462744" y="1103821"/>
            <a:ext cx="4197180" cy="314141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400" b="0" i="0" u="none" strike="noStrike" kern="1200" cap="all" spc="100" normalizeH="0" baseline="0" noProof="0">
                <a:ln>
                  <a:noFill/>
                </a:ln>
                <a:solidFill>
                  <a:prstClr val="white"/>
                </a:solidFill>
                <a:effectLst/>
                <a:uLnTx/>
                <a:uFillTx/>
                <a:latin typeface="Trebuchet MS" panose="020B0603020202020204" pitchFamily="34" charset="0"/>
                <a:ea typeface="Montserrat" charset="0"/>
                <a:cs typeface="Montserrat" charset="0"/>
              </a:rPr>
              <a:t>NEH-Mellon Fellowships for Digital Publication</a:t>
            </a:r>
          </a:p>
        </p:txBody>
      </p:sp>
      <p:pic>
        <p:nvPicPr>
          <p:cNvPr id="9" name="Picture 2" descr="http://www.neh.gov/files/news/press_releases/computer_stockimage.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52610" y="4412974"/>
            <a:ext cx="4832416" cy="2752758"/>
          </a:xfrm>
          <a:prstGeom prst="rect">
            <a:avLst/>
          </a:prstGeom>
          <a:noFill/>
          <a:extLst>
            <a:ext uri="{909E8E84-426E-40dd-AFC4-6F175D3DCCD1}">
              <a14:hiddenFill xmlns="" xmlns:a14="http://schemas.microsoft.com/office/drawing/2010/main">
                <a:solidFill>
                  <a:srgbClr val="FFFFFF"/>
                </a:solidFill>
              </a14:hiddenFill>
            </a:ext>
          </a:extLst>
        </p:spPr>
      </p:pic>
      <p:sp>
        <p:nvSpPr>
          <p:cNvPr id="2" name="Rectangle 1"/>
          <p:cNvSpPr/>
          <p:nvPr/>
        </p:nvSpPr>
        <p:spPr>
          <a:xfrm>
            <a:off x="5175278" y="1754695"/>
            <a:ext cx="6096000" cy="4087273"/>
          </a:xfrm>
          <a:prstGeom prst="rect">
            <a:avLst/>
          </a:prstGeom>
        </p:spPr>
        <p:txBody>
          <a:bodyPr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Montserrat" charset="0"/>
              <a:ea typeface="Montserrat" charset="0"/>
              <a:cs typeface="Montserrat" charset="0"/>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400" b="0" i="0" u="none" strike="noStrike" kern="1200" cap="none" spc="0" normalizeH="0" baseline="0" noProof="0" dirty="0">
                <a:ln>
                  <a:noFill/>
                </a:ln>
                <a:effectLst/>
                <a:uLnTx/>
                <a:uFillTx/>
                <a:latin typeface="Trebuchet MS"/>
                <a:ea typeface="Montserrat" charset="0"/>
                <a:cs typeface="Montserrat" charset="0"/>
              </a:rPr>
              <a:t>Awards are for periods </a:t>
            </a:r>
            <a:r>
              <a:rPr lang="en-US" sz="2400" dirty="0">
                <a:latin typeface="Trebuchet MS"/>
                <a:ea typeface="Montserrat" charset="0"/>
                <a:cs typeface="Montserrat" charset="0"/>
              </a:rPr>
              <a:t>of</a:t>
            </a:r>
            <a:r>
              <a:rPr kumimoji="0" lang="en-US" sz="2400" b="0" i="0" u="none" strike="noStrike" kern="1200" cap="none" spc="0" normalizeH="0" baseline="0" noProof="0" dirty="0">
                <a:ln>
                  <a:noFill/>
                </a:ln>
                <a:effectLst/>
                <a:uLnTx/>
                <a:uFillTx/>
                <a:latin typeface="Trebuchet MS"/>
                <a:ea typeface="Montserrat" charset="0"/>
                <a:cs typeface="Montserrat" charset="0"/>
              </a:rPr>
              <a:t> 6 to 12 months.</a:t>
            </a:r>
            <a:endParaRPr lang="en-US" sz="2400" b="0" i="0" u="none" strike="noStrike" kern="1200" cap="none" spc="0" normalizeH="0" baseline="0" noProof="0" dirty="0">
              <a:ln>
                <a:noFill/>
              </a:ln>
              <a:effectLst/>
              <a:uLnTx/>
              <a:uFillTx/>
              <a:latin typeface="Trebuchet MS"/>
              <a:ea typeface="Montserrat" charset="0"/>
              <a:cs typeface="Montserrat" charset="0"/>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lang="en-US" sz="2400">
              <a:solidFill>
                <a:prstClr val="black"/>
              </a:solidFill>
              <a:latin typeface="Trebuchet MS" panose="020B0603020202020204" pitchFamily="34" charset="0"/>
              <a:ea typeface="Montserrat" charset="0"/>
              <a:cs typeface="Montserrat" charset="0"/>
            </a:endParaRPr>
          </a:p>
          <a:p>
            <a:pPr>
              <a:lnSpc>
                <a:spcPct val="110000"/>
              </a:lnSpc>
              <a:defRPr/>
            </a:pPr>
            <a:r>
              <a:rPr lang="en-US" sz="2400" dirty="0">
                <a:latin typeface="Trebuchet MS"/>
                <a:ea typeface="Montserrat" charset="0"/>
                <a:cs typeface="Montserrat" charset="0"/>
              </a:rPr>
              <a:t>Award periods must be continuous and full-time.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400">
              <a:solidFill>
                <a:prstClr val="black"/>
              </a:solidFill>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latin typeface="Trebuchet MS"/>
                <a:ea typeface="Montserrat" charset="0"/>
                <a:cs typeface="Montserrat" charset="0"/>
              </a:rPr>
              <a:t>Awards pay $5000 per month.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400">
              <a:solidFill>
                <a:prstClr val="black"/>
              </a:solidFill>
              <a:latin typeface="Trebuchet MS" panose="020B0603020202020204" pitchFamily="34" charset="0"/>
              <a:ea typeface="Montserrat" charset="0"/>
              <a:cs typeface="Montserrat" charset="0"/>
            </a:endParaRPr>
          </a:p>
          <a:p>
            <a:r>
              <a:rPr lang="en-US" sz="2400" dirty="0">
                <a:latin typeface="Trebuchet MS"/>
                <a:ea typeface="Montserrat" charset="0"/>
                <a:cs typeface="Montserrat" charset="0"/>
              </a:rPr>
              <a:t>Maximum: $60,000</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effectLst/>
                <a:uLnTx/>
                <a:uFillTx/>
                <a:latin typeface="Trebuchet MS"/>
                <a:ea typeface="Montserrat" charset="0"/>
                <a:cs typeface="Montserrat" charset="0"/>
              </a:rPr>
              <a:t>Deadline: </a:t>
            </a:r>
            <a:r>
              <a:rPr kumimoji="0" lang="en-US" sz="2400" b="0" i="0" u="none" strike="noStrike" kern="1200" cap="none" spc="0" normalizeH="0" baseline="0" noProof="0" dirty="0">
                <a:ln>
                  <a:noFill/>
                </a:ln>
                <a:effectLst/>
                <a:uLnTx/>
                <a:uFillTx/>
                <a:latin typeface="Trebuchet MS"/>
                <a:ea typeface="Montserrat" charset="0"/>
                <a:cs typeface="Montserrat" charset="0"/>
              </a:rPr>
              <a:t>April </a:t>
            </a:r>
            <a:r>
              <a:rPr lang="en-US" sz="2400" dirty="0">
                <a:latin typeface="Trebuchet MS"/>
                <a:ea typeface="Montserrat" charset="0"/>
                <a:cs typeface="Montserrat" charset="0"/>
              </a:rPr>
              <a:t>20</a:t>
            </a:r>
            <a:r>
              <a:rPr kumimoji="0" lang="en-US" sz="2400" b="0" i="0" u="none" strike="noStrike" kern="1200" cap="none" spc="0" normalizeH="0" baseline="0" noProof="0" dirty="0">
                <a:ln>
                  <a:noFill/>
                </a:ln>
                <a:effectLst/>
                <a:uLnTx/>
                <a:uFillTx/>
                <a:latin typeface="Trebuchet MS"/>
                <a:ea typeface="Montserrat" charset="0"/>
                <a:cs typeface="Montserrat" charset="0"/>
              </a:rPr>
              <a:t>, </a:t>
            </a:r>
            <a:r>
              <a:rPr lang="en-US" sz="2400" dirty="0">
                <a:latin typeface="Trebuchet MS"/>
                <a:ea typeface="Montserrat" charset="0"/>
                <a:cs typeface="Montserrat" charset="0"/>
              </a:rPr>
              <a:t>2022</a:t>
            </a:r>
            <a:endParaRPr lang="en-US" sz="2400" b="0" i="0" u="none" strike="noStrike" kern="1200" cap="none" spc="0" normalizeH="0" baseline="0" noProof="0" dirty="0">
              <a:ln>
                <a:noFill/>
              </a:ln>
              <a:effectLst/>
              <a:uLnTx/>
              <a:uFillTx/>
              <a:latin typeface="Trebuchet MS"/>
              <a:ea typeface="Montserrat" charset="0"/>
              <a:cs typeface="Montserrat" charset="0"/>
            </a:endParaRPr>
          </a:p>
        </p:txBody>
      </p:sp>
      <p:sp>
        <p:nvSpPr>
          <p:cNvPr id="3" name="Rectangle 2">
            <a:extLst>
              <a:ext uri="{FF2B5EF4-FFF2-40B4-BE49-F238E27FC236}">
                <a16:creationId xmlns:a16="http://schemas.microsoft.com/office/drawing/2014/main" id="{D1E4C834-C1EA-4FED-A5DD-2B8C3D66D32D}"/>
              </a:ext>
            </a:extLst>
          </p:cNvPr>
          <p:cNvSpPr/>
          <p:nvPr/>
        </p:nvSpPr>
        <p:spPr>
          <a:xfrm>
            <a:off x="5974813" y="3244334"/>
            <a:ext cx="242374" cy="369332"/>
          </a:xfrm>
          <a:prstGeom prst="rect">
            <a:avLst/>
          </a:prstGeom>
        </p:spPr>
        <p:txBody>
          <a:bodyPr wrap="none">
            <a:spAutoFit/>
          </a:bodyPr>
          <a:lstStyle/>
          <a:p>
            <a:r>
              <a:rPr lang="en-US">
                <a:solidFill>
                  <a:srgbClr val="000000"/>
                </a:solidFill>
                <a:latin typeface="Times New Roman" panose="02020603050405020304" pitchFamily="18" charset="0"/>
              </a:rPr>
              <a:t> </a:t>
            </a:r>
            <a:endParaRPr lang="en-US"/>
          </a:p>
        </p:txBody>
      </p:sp>
    </p:spTree>
    <p:extLst>
      <p:ext uri="{BB962C8B-B14F-4D97-AF65-F5344CB8AC3E}">
        <p14:creationId xmlns:p14="http://schemas.microsoft.com/office/powerpoint/2010/main" val="13188357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0130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119" name="AutoShape 39"/>
          <p:cNvSpPr>
            <a:spLocks/>
          </p:cNvSpPr>
          <p:nvPr/>
        </p:nvSpPr>
        <p:spPr bwMode="auto">
          <a:xfrm>
            <a:off x="2293652" y="2366433"/>
            <a:ext cx="7988300" cy="33577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914400" rtl="0" eaLnBrk="1" fontAlgn="base" latinLnBrk="0" hangingPunct="0">
              <a:lnSpc>
                <a:spcPct val="100000"/>
              </a:lnSpc>
              <a:spcBef>
                <a:spcPct val="0"/>
              </a:spcBef>
              <a:spcAft>
                <a:spcPct val="0"/>
              </a:spcAft>
              <a:buClrTx/>
              <a:buSzTx/>
              <a:buFontTx/>
              <a:buNone/>
              <a:tabLst/>
              <a:defRPr/>
            </a:pPr>
            <a:r>
              <a:rPr kumimoji="0" lang="es-ES" sz="3800" b="0" i="0" u="none" strike="noStrike" kern="1200" cap="none" spc="0" normalizeH="0" baseline="0" noProof="0">
                <a:ln>
                  <a:noFill/>
                </a:ln>
                <a:solidFill>
                  <a:srgbClr val="FFC000"/>
                </a:solidFill>
                <a:effectLst/>
                <a:uLnTx/>
                <a:uFillTx/>
                <a:latin typeface="Oswald Medium" panose="020B0604020202020204" charset="0"/>
                <a:ea typeface="Franklin Gothic Medium" charset="0"/>
                <a:cs typeface="Franklin Gothic Medium" charset="0"/>
                <a:sym typeface="Lato Black" charset="0"/>
              </a:rPr>
              <a:t>NEH </a:t>
            </a:r>
            <a:r>
              <a:rPr kumimoji="0" lang="es-ES" sz="3800" b="0" i="0" u="none" strike="noStrike" kern="1200" cap="none" spc="0" normalizeH="0" baseline="0" noProof="0" err="1">
                <a:ln>
                  <a:noFill/>
                </a:ln>
                <a:solidFill>
                  <a:prstClr val="white"/>
                </a:solidFill>
                <a:effectLst/>
                <a:uLnTx/>
                <a:uFillTx/>
                <a:latin typeface="Oswald Medium" panose="020B0604020202020204" charset="0"/>
                <a:ea typeface="Franklin Gothic Medium" charset="0"/>
                <a:cs typeface="Franklin Gothic Medium" charset="0"/>
                <a:sym typeface="Lato Black" charset="0"/>
              </a:rPr>
              <a:t>is</a:t>
            </a:r>
            <a:r>
              <a:rPr kumimoji="0" lang="es-ES" sz="3800" b="0" i="0" u="none" strike="noStrike" kern="1200" cap="none" spc="0" normalizeH="0" baseline="0" noProof="0">
                <a:ln>
                  <a:noFill/>
                </a:ln>
                <a:solidFill>
                  <a:prstClr val="white"/>
                </a:solidFill>
                <a:effectLst/>
                <a:uLnTx/>
                <a:uFillTx/>
                <a:latin typeface="Oswald Medium" panose="020B0604020202020204" charset="0"/>
                <a:ea typeface="Franklin Gothic Medium" charset="0"/>
                <a:cs typeface="Franklin Gothic Medium" charset="0"/>
                <a:sym typeface="Lato Black" charset="0"/>
              </a:rPr>
              <a:t> a</a:t>
            </a:r>
            <a:r>
              <a:rPr kumimoji="0" lang="es-ES" sz="3800" b="0" i="0" u="none" strike="noStrike" kern="1200" cap="none" spc="0" normalizeH="0" noProof="0">
                <a:ln>
                  <a:noFill/>
                </a:ln>
                <a:solidFill>
                  <a:prstClr val="white"/>
                </a:solidFill>
                <a:effectLst/>
                <a:uLnTx/>
                <a:uFillTx/>
                <a:latin typeface="Oswald Medium" panose="020B0604020202020204" charset="0"/>
                <a:ea typeface="Franklin Gothic Medium" charset="0"/>
                <a:cs typeface="Franklin Gothic Medium" charset="0"/>
                <a:sym typeface="Lato Black" charset="0"/>
              </a:rPr>
              <a:t> </a:t>
            </a:r>
            <a:r>
              <a:rPr kumimoji="0" lang="es-ES" sz="3800" b="0" i="0" u="none" strike="noStrike" kern="1200" cap="none" spc="0" normalizeH="0" noProof="0" err="1">
                <a:ln>
                  <a:noFill/>
                </a:ln>
                <a:solidFill>
                  <a:prstClr val="white"/>
                </a:solidFill>
                <a:effectLst/>
                <a:uLnTx/>
                <a:uFillTx/>
                <a:latin typeface="Oswald Medium" panose="020B0604020202020204" charset="0"/>
                <a:ea typeface="Franklin Gothic Medium" charset="0"/>
                <a:cs typeface="Franklin Gothic Medium" charset="0"/>
                <a:sym typeface="Lato Black" charset="0"/>
              </a:rPr>
              <a:t>taxpayer-funded</a:t>
            </a:r>
            <a:r>
              <a:rPr kumimoji="0" lang="es-ES" sz="3800" b="0" i="0" u="none" strike="noStrike" kern="1200" cap="none" spc="0" normalizeH="0" noProof="0">
                <a:ln>
                  <a:noFill/>
                </a:ln>
                <a:solidFill>
                  <a:prstClr val="white"/>
                </a:solidFill>
                <a:effectLst/>
                <a:uLnTx/>
                <a:uFillTx/>
                <a:latin typeface="Oswald Medium" panose="020B0604020202020204" charset="0"/>
                <a:ea typeface="Franklin Gothic Medium" charset="0"/>
                <a:cs typeface="Franklin Gothic Medium" charset="0"/>
                <a:sym typeface="Lato Black" charset="0"/>
              </a:rPr>
              <a:t> </a:t>
            </a:r>
            <a:r>
              <a:rPr lang="es-ES" sz="3800">
                <a:solidFill>
                  <a:prstClr val="white"/>
                </a:solidFill>
                <a:latin typeface="Oswald Medium" panose="020B0604020202020204" charset="0"/>
                <a:ea typeface="Franklin Gothic Medium" charset="0"/>
                <a:cs typeface="Franklin Gothic Medium" charset="0"/>
                <a:sym typeface="Lato Black" charset="0"/>
              </a:rPr>
              <a:t>g</a:t>
            </a:r>
            <a:r>
              <a:rPr lang="es-ES" sz="3800" noProof="0" err="1">
                <a:solidFill>
                  <a:prstClr val="white"/>
                </a:solidFill>
                <a:latin typeface="Oswald Medium" panose="020B0604020202020204" charset="0"/>
                <a:ea typeface="Franklin Gothic Medium" charset="0"/>
                <a:cs typeface="Franklin Gothic Medium" charset="0"/>
                <a:sym typeface="Lato Black" charset="0"/>
              </a:rPr>
              <a:t>overnment</a:t>
            </a:r>
            <a:r>
              <a:rPr lang="es-ES" sz="3800" noProof="0">
                <a:solidFill>
                  <a:prstClr val="white"/>
                </a:solidFill>
                <a:latin typeface="Oswald Medium" panose="020B0604020202020204" charset="0"/>
                <a:ea typeface="Franklin Gothic Medium" charset="0"/>
                <a:cs typeface="Franklin Gothic Medium" charset="0"/>
                <a:sym typeface="Lato Black" charset="0"/>
              </a:rPr>
              <a:t> </a:t>
            </a:r>
            <a:r>
              <a:rPr lang="es-ES" sz="3800" noProof="0" err="1">
                <a:solidFill>
                  <a:prstClr val="white"/>
                </a:solidFill>
                <a:latin typeface="Oswald Medium" panose="020B0604020202020204" charset="0"/>
                <a:ea typeface="Franklin Gothic Medium" charset="0"/>
                <a:cs typeface="Franklin Gothic Medium" charset="0"/>
                <a:sym typeface="Lato Black" charset="0"/>
              </a:rPr>
              <a:t>agency</a:t>
            </a:r>
            <a:r>
              <a:rPr lang="es-ES" sz="3800">
                <a:solidFill>
                  <a:prstClr val="white"/>
                </a:solidFill>
                <a:latin typeface="Oswald Medium" panose="020B0604020202020204" charset="0"/>
                <a:ea typeface="Franklin Gothic Medium" charset="0"/>
                <a:cs typeface="Franklin Gothic Medium" charset="0"/>
                <a:sym typeface="Lato Black" charset="0"/>
              </a:rPr>
              <a:t> </a:t>
            </a:r>
            <a:r>
              <a:rPr lang="es-ES" sz="3800" err="1">
                <a:solidFill>
                  <a:prstClr val="white"/>
                </a:solidFill>
                <a:latin typeface="Oswald Medium" panose="020B0604020202020204" charset="0"/>
                <a:ea typeface="Franklin Gothic Medium" charset="0"/>
                <a:cs typeface="Franklin Gothic Medium" charset="0"/>
                <a:sym typeface="Lato Black" charset="0"/>
              </a:rPr>
              <a:t>dedicated</a:t>
            </a:r>
            <a:r>
              <a:rPr lang="es-ES" sz="3800">
                <a:solidFill>
                  <a:prstClr val="white"/>
                </a:solidFill>
                <a:latin typeface="Oswald Medium" panose="020B0604020202020204" charset="0"/>
                <a:ea typeface="Franklin Gothic Medium" charset="0"/>
                <a:cs typeface="Franklin Gothic Medium" charset="0"/>
                <a:sym typeface="Lato Black" charset="0"/>
              </a:rPr>
              <a:t> </a:t>
            </a:r>
            <a:r>
              <a:rPr lang="es-ES" sz="3800" err="1">
                <a:solidFill>
                  <a:prstClr val="white"/>
                </a:solidFill>
                <a:latin typeface="Oswald Medium" panose="020B0604020202020204" charset="0"/>
                <a:ea typeface="Franklin Gothic Medium" charset="0"/>
                <a:cs typeface="Franklin Gothic Medium" charset="0"/>
                <a:sym typeface="Lato Black" charset="0"/>
              </a:rPr>
              <a:t>to</a:t>
            </a:r>
            <a:r>
              <a:rPr lang="es-ES" sz="3800">
                <a:solidFill>
                  <a:prstClr val="white"/>
                </a:solidFill>
                <a:latin typeface="Oswald Medium" panose="020B0604020202020204" charset="0"/>
                <a:ea typeface="Franklin Gothic Medium" charset="0"/>
                <a:cs typeface="Franklin Gothic Medium" charset="0"/>
                <a:sym typeface="Lato Black" charset="0"/>
              </a:rPr>
              <a:t> </a:t>
            </a:r>
            <a:r>
              <a:rPr lang="es-ES" sz="3800" err="1">
                <a:solidFill>
                  <a:prstClr val="white"/>
                </a:solidFill>
                <a:latin typeface="Oswald Medium" panose="020B0604020202020204" charset="0"/>
                <a:ea typeface="Franklin Gothic Medium" charset="0"/>
                <a:cs typeface="Franklin Gothic Medium" charset="0"/>
                <a:sym typeface="Lato Black" charset="0"/>
              </a:rPr>
              <a:t>the</a:t>
            </a:r>
            <a:r>
              <a:rPr lang="es-ES" sz="3800">
                <a:solidFill>
                  <a:prstClr val="white"/>
                </a:solidFill>
                <a:latin typeface="Oswald Medium" panose="020B0604020202020204" charset="0"/>
                <a:ea typeface="Franklin Gothic Medium" charset="0"/>
                <a:cs typeface="Franklin Gothic Medium" charset="0"/>
                <a:sym typeface="Lato Black" charset="0"/>
              </a:rPr>
              <a:t> </a:t>
            </a:r>
            <a:r>
              <a:rPr lang="es-ES" sz="3800" err="1">
                <a:solidFill>
                  <a:prstClr val="white"/>
                </a:solidFill>
                <a:latin typeface="Oswald Medium" panose="020B0604020202020204" charset="0"/>
                <a:ea typeface="Franklin Gothic Medium" charset="0"/>
                <a:cs typeface="Franklin Gothic Medium" charset="0"/>
                <a:sym typeface="Lato Black" charset="0"/>
              </a:rPr>
              <a:t>humanities</a:t>
            </a:r>
            <a:r>
              <a:rPr lang="es-ES" sz="3800">
                <a:solidFill>
                  <a:prstClr val="white"/>
                </a:solidFill>
                <a:latin typeface="Oswald Medium" panose="020B0604020202020204" charset="0"/>
                <a:ea typeface="Franklin Gothic Medium" charset="0"/>
                <a:cs typeface="Franklin Gothic Medium" charset="0"/>
                <a:sym typeface="Lato Black" charset="0"/>
              </a:rPr>
              <a:t>.</a:t>
            </a:r>
            <a:endParaRPr kumimoji="0" lang="es-ES" sz="3800" b="0" i="0" u="none" strike="noStrike" kern="1200" cap="none" spc="0" normalizeH="0" baseline="0" noProof="0">
              <a:ln>
                <a:noFill/>
              </a:ln>
              <a:solidFill>
                <a:prstClr val="white"/>
              </a:solidFill>
              <a:effectLst/>
              <a:uLnTx/>
              <a:uFillTx/>
              <a:latin typeface="Oswald Medium" panose="020B0604020202020204" charset="0"/>
              <a:ea typeface="Franklin Gothic Medium" charset="0"/>
              <a:cs typeface="Franklin Gothic Medium" charset="0"/>
              <a:sym typeface="Lato Black" charset="0"/>
            </a:endParaRPr>
          </a:p>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s-ES" sz="3800" b="0" i="0" u="none" strike="noStrike" kern="1200" cap="none" spc="0" normalizeH="0" baseline="0" noProof="0">
              <a:ln>
                <a:noFill/>
              </a:ln>
              <a:solidFill>
                <a:prstClr val="white"/>
              </a:solidFill>
              <a:effectLst/>
              <a:uLnTx/>
              <a:uFillTx/>
              <a:latin typeface="Oswald Medium" panose="020B0604020202020204" charset="0"/>
              <a:ea typeface="Franklin Gothic Medium" charset="0"/>
              <a:cs typeface="Franklin Gothic Medium" charset="0"/>
              <a:sym typeface="Lato Black" charset="0"/>
            </a:endParaRPr>
          </a:p>
          <a:p>
            <a:pPr marL="0" marR="0" lvl="0" indent="0" algn="l" defTabSz="914400" rtl="0" eaLnBrk="1" fontAlgn="base" latinLnBrk="0" hangingPunct="0">
              <a:lnSpc>
                <a:spcPct val="100000"/>
              </a:lnSpc>
              <a:spcBef>
                <a:spcPct val="0"/>
              </a:spcBef>
              <a:spcAft>
                <a:spcPct val="0"/>
              </a:spcAft>
              <a:buClrTx/>
              <a:buSzTx/>
              <a:buFontTx/>
              <a:buNone/>
              <a:tabLst/>
              <a:defRPr/>
            </a:pPr>
            <a:r>
              <a:rPr kumimoji="0" lang="es-ES" sz="3800" b="0" i="0" u="none" strike="noStrike" kern="1200" cap="none" spc="0" normalizeH="0" baseline="0" noProof="0" err="1">
                <a:ln>
                  <a:noFill/>
                </a:ln>
                <a:solidFill>
                  <a:prstClr val="white"/>
                </a:solidFill>
                <a:effectLst/>
                <a:uLnTx/>
                <a:uFillTx/>
                <a:latin typeface="Oswald Medium" panose="020B0604020202020204" charset="0"/>
                <a:ea typeface="Franklin Gothic Medium" charset="0"/>
                <a:cs typeface="Franklin Gothic Medium" charset="0"/>
                <a:sym typeface="Lato Black" charset="0"/>
              </a:rPr>
              <a:t>We</a:t>
            </a:r>
            <a:r>
              <a:rPr kumimoji="0" lang="es-ES" sz="3800" b="0" i="0" u="none" strike="noStrike" kern="1200" cap="none" spc="0" normalizeH="0" baseline="0" noProof="0">
                <a:ln>
                  <a:noFill/>
                </a:ln>
                <a:solidFill>
                  <a:prstClr val="white"/>
                </a:solidFill>
                <a:effectLst/>
                <a:uLnTx/>
                <a:uFillTx/>
                <a:latin typeface="Oswald Medium" panose="020B0604020202020204" charset="0"/>
                <a:ea typeface="Franklin Gothic Medium" charset="0"/>
                <a:cs typeface="Franklin Gothic Medium" charset="0"/>
                <a:sym typeface="Lato Black" charset="0"/>
              </a:rPr>
              <a:t> </a:t>
            </a:r>
            <a:r>
              <a:rPr kumimoji="0" lang="es-ES" sz="3800" b="0" i="0" u="none" strike="noStrike" kern="1200" cap="none" spc="0" normalizeH="0" baseline="0" noProof="0" err="1">
                <a:ln>
                  <a:noFill/>
                </a:ln>
                <a:solidFill>
                  <a:prstClr val="white"/>
                </a:solidFill>
                <a:effectLst/>
                <a:uLnTx/>
                <a:uFillTx/>
                <a:latin typeface="Oswald Medium" panose="020B0604020202020204" charset="0"/>
                <a:ea typeface="Franklin Gothic Medium" charset="0"/>
                <a:cs typeface="Franklin Gothic Medium" charset="0"/>
                <a:sym typeface="Lato Black" charset="0"/>
              </a:rPr>
              <a:t>award</a:t>
            </a:r>
            <a:r>
              <a:rPr kumimoji="0" lang="es-ES" sz="3800" b="0" i="0" u="none" strike="noStrike" kern="1200" cap="none" spc="0" normalizeH="0" baseline="0" noProof="0">
                <a:ln>
                  <a:noFill/>
                </a:ln>
                <a:solidFill>
                  <a:prstClr val="white"/>
                </a:solidFill>
                <a:effectLst/>
                <a:uLnTx/>
                <a:uFillTx/>
                <a:latin typeface="Oswald Medium" panose="020B0604020202020204" charset="0"/>
                <a:ea typeface="Franklin Gothic Medium" charset="0"/>
                <a:cs typeface="Franklin Gothic Medium" charset="0"/>
                <a:sym typeface="Lato Black" charset="0"/>
              </a:rPr>
              <a:t> </a:t>
            </a:r>
            <a:r>
              <a:rPr kumimoji="0" lang="es-ES" sz="3800" b="0" i="0" u="none" strike="noStrike" kern="1200" cap="none" spc="0" normalizeH="0" baseline="0" noProof="0" err="1">
                <a:ln>
                  <a:noFill/>
                </a:ln>
                <a:solidFill>
                  <a:prstClr val="white"/>
                </a:solidFill>
                <a:effectLst/>
                <a:uLnTx/>
                <a:uFillTx/>
                <a:latin typeface="Oswald Medium" panose="020B0604020202020204" charset="0"/>
                <a:ea typeface="Franklin Gothic Medium" charset="0"/>
                <a:cs typeface="Franklin Gothic Medium" charset="0"/>
                <a:sym typeface="Lato Black" charset="0"/>
              </a:rPr>
              <a:t>grants</a:t>
            </a:r>
            <a:r>
              <a:rPr kumimoji="0" lang="es-ES" sz="3800" b="0" i="0" u="none" strike="noStrike" kern="1200" cap="none" spc="0" normalizeH="0" baseline="0" noProof="0">
                <a:ln>
                  <a:noFill/>
                </a:ln>
                <a:solidFill>
                  <a:prstClr val="white"/>
                </a:solidFill>
                <a:effectLst/>
                <a:uLnTx/>
                <a:uFillTx/>
                <a:latin typeface="Oswald Medium" panose="020B0604020202020204" charset="0"/>
                <a:ea typeface="Franklin Gothic Medium" charset="0"/>
                <a:cs typeface="Franklin Gothic Medium" charset="0"/>
                <a:sym typeface="Lato Black" charset="0"/>
              </a:rPr>
              <a:t> </a:t>
            </a:r>
            <a:r>
              <a:rPr kumimoji="0" lang="es-ES" sz="3800" b="0" i="0" u="none" strike="noStrike" kern="1200" cap="none" spc="0" normalizeH="0" baseline="0" noProof="0" err="1">
                <a:ln>
                  <a:noFill/>
                </a:ln>
                <a:solidFill>
                  <a:prstClr val="white"/>
                </a:solidFill>
                <a:effectLst/>
                <a:uLnTx/>
                <a:uFillTx/>
                <a:latin typeface="Oswald Medium" panose="020B0604020202020204" charset="0"/>
                <a:ea typeface="Franklin Gothic Medium" charset="0"/>
                <a:cs typeface="Franklin Gothic Medium" charset="0"/>
                <a:sym typeface="Lato Black" charset="0"/>
              </a:rPr>
              <a:t>through</a:t>
            </a:r>
            <a:r>
              <a:rPr kumimoji="0" lang="es-ES" sz="3800" b="0" i="0" u="none" strike="noStrike" kern="1200" cap="none" spc="0" normalizeH="0" baseline="0" noProof="0">
                <a:ln>
                  <a:noFill/>
                </a:ln>
                <a:solidFill>
                  <a:prstClr val="white"/>
                </a:solidFill>
                <a:effectLst/>
                <a:uLnTx/>
                <a:uFillTx/>
                <a:latin typeface="Oswald Medium" panose="020B0604020202020204" charset="0"/>
                <a:ea typeface="Franklin Gothic Medium" charset="0"/>
                <a:cs typeface="Franklin Gothic Medium" charset="0"/>
                <a:sym typeface="Lato Black" charset="0"/>
              </a:rPr>
              <a:t> </a:t>
            </a:r>
            <a:r>
              <a:rPr kumimoji="0" lang="es-ES" sz="3800" b="0" i="0" u="none" strike="noStrike" kern="1200" cap="none" spc="0" normalizeH="0" baseline="0" noProof="0" err="1">
                <a:ln>
                  <a:noFill/>
                </a:ln>
                <a:solidFill>
                  <a:prstClr val="white"/>
                </a:solidFill>
                <a:effectLst/>
                <a:uLnTx/>
                <a:uFillTx/>
                <a:latin typeface="Oswald Medium" panose="020B0604020202020204" charset="0"/>
                <a:ea typeface="Franklin Gothic Medium" charset="0"/>
                <a:cs typeface="Franklin Gothic Medium" charset="0"/>
                <a:sym typeface="Lato Black" charset="0"/>
              </a:rPr>
              <a:t>national</a:t>
            </a:r>
            <a:r>
              <a:rPr kumimoji="0" lang="es-ES" sz="3800" b="0" i="0" u="none" strike="noStrike" kern="1200" cap="none" spc="0" normalizeH="0" baseline="0" noProof="0">
                <a:ln>
                  <a:noFill/>
                </a:ln>
                <a:solidFill>
                  <a:prstClr val="white"/>
                </a:solidFill>
                <a:effectLst/>
                <a:uLnTx/>
                <a:uFillTx/>
                <a:latin typeface="Oswald Medium" panose="020B0604020202020204" charset="0"/>
                <a:ea typeface="Franklin Gothic Medium" charset="0"/>
                <a:cs typeface="Franklin Gothic Medium" charset="0"/>
                <a:sym typeface="Lato Black" charset="0"/>
              </a:rPr>
              <a:t> </a:t>
            </a:r>
            <a:r>
              <a:rPr kumimoji="0" lang="es-ES" sz="3800" b="0" i="0" u="none" strike="noStrike" kern="1200" cap="none" spc="0" normalizeH="0" baseline="0" noProof="0" err="1">
                <a:ln>
                  <a:noFill/>
                </a:ln>
                <a:solidFill>
                  <a:prstClr val="white"/>
                </a:solidFill>
                <a:effectLst/>
                <a:uLnTx/>
                <a:uFillTx/>
                <a:latin typeface="Oswald Medium" panose="020B0604020202020204" charset="0"/>
                <a:ea typeface="Franklin Gothic Medium" charset="0"/>
                <a:cs typeface="Franklin Gothic Medium" charset="0"/>
                <a:sym typeface="Lato Black" charset="0"/>
              </a:rPr>
              <a:t>competitions</a:t>
            </a:r>
            <a:r>
              <a:rPr lang="es-ES" sz="3800">
                <a:solidFill>
                  <a:prstClr val="white"/>
                </a:solidFill>
                <a:latin typeface="Oswald Medium" panose="020B0604020202020204" charset="0"/>
                <a:ea typeface="Franklin Gothic Medium" charset="0"/>
                <a:cs typeface="Franklin Gothic Medium" charset="0"/>
                <a:sym typeface="Lato Black" charset="0"/>
              </a:rPr>
              <a:t> </a:t>
            </a:r>
            <a:r>
              <a:rPr lang="es-ES" sz="3800" err="1">
                <a:solidFill>
                  <a:prstClr val="white"/>
                </a:solidFill>
                <a:latin typeface="Oswald Medium" panose="020B0604020202020204" charset="0"/>
                <a:ea typeface="Franklin Gothic Medium" charset="0"/>
                <a:cs typeface="Franklin Gothic Medium" charset="0"/>
                <a:sym typeface="Lato Black" charset="0"/>
              </a:rPr>
              <a:t>based</a:t>
            </a:r>
            <a:r>
              <a:rPr lang="es-ES" sz="3800">
                <a:solidFill>
                  <a:prstClr val="white"/>
                </a:solidFill>
                <a:latin typeface="Oswald Medium" panose="020B0604020202020204" charset="0"/>
                <a:ea typeface="Franklin Gothic Medium" charset="0"/>
                <a:cs typeface="Franklin Gothic Medium" charset="0"/>
                <a:sym typeface="Lato Black" charset="0"/>
              </a:rPr>
              <a:t> </a:t>
            </a:r>
            <a:r>
              <a:rPr lang="es-ES" sz="3800" err="1">
                <a:solidFill>
                  <a:prstClr val="white"/>
                </a:solidFill>
                <a:latin typeface="Oswald Medium" panose="020B0604020202020204" charset="0"/>
                <a:ea typeface="Franklin Gothic Medium" charset="0"/>
                <a:cs typeface="Franklin Gothic Medium" charset="0"/>
                <a:sym typeface="Lato Black" charset="0"/>
              </a:rPr>
              <a:t>on</a:t>
            </a:r>
            <a:r>
              <a:rPr lang="es-ES" sz="3800">
                <a:solidFill>
                  <a:prstClr val="white"/>
                </a:solidFill>
                <a:latin typeface="Oswald Medium" panose="020B0604020202020204" charset="0"/>
                <a:ea typeface="Franklin Gothic Medium" charset="0"/>
                <a:cs typeface="Franklin Gothic Medium" charset="0"/>
                <a:sym typeface="Lato Black" charset="0"/>
              </a:rPr>
              <a:t> peer </a:t>
            </a:r>
            <a:r>
              <a:rPr lang="es-ES" sz="3800" err="1">
                <a:solidFill>
                  <a:prstClr val="white"/>
                </a:solidFill>
                <a:latin typeface="Oswald Medium" panose="020B0604020202020204" charset="0"/>
                <a:ea typeface="Franklin Gothic Medium" charset="0"/>
                <a:cs typeface="Franklin Gothic Medium" charset="0"/>
                <a:sym typeface="Lato Black" charset="0"/>
              </a:rPr>
              <a:t>review</a:t>
            </a:r>
            <a:r>
              <a:rPr lang="es-ES" sz="3800">
                <a:solidFill>
                  <a:prstClr val="white"/>
                </a:solidFill>
                <a:latin typeface="Oswald Medium" panose="020B0604020202020204" charset="0"/>
                <a:ea typeface="Franklin Gothic Medium" charset="0"/>
                <a:cs typeface="Franklin Gothic Medium" charset="0"/>
                <a:sym typeface="Lato Black" charset="0"/>
              </a:rPr>
              <a:t>.</a:t>
            </a:r>
            <a:endParaRPr kumimoji="0" lang="es-ES" sz="3800" b="0" i="0" u="none" strike="noStrike" kern="1200" cap="none" spc="0" normalizeH="0" baseline="0" noProof="0">
              <a:ln>
                <a:noFill/>
              </a:ln>
              <a:solidFill>
                <a:prstClr val="white"/>
              </a:solidFill>
              <a:effectLst/>
              <a:uLnTx/>
              <a:uFillTx/>
              <a:latin typeface="Oswald Medium" panose="020B0604020202020204" charset="0"/>
              <a:ea typeface="Franklin Gothic Medium" charset="0"/>
              <a:cs typeface="Franklin Gothic Medium" charset="0"/>
              <a:sym typeface="Lato Black" charset="0"/>
            </a:endParaRPr>
          </a:p>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s-ES" sz="3800" b="0" i="0" u="none" strike="noStrike" kern="1200" cap="none" spc="0" normalizeH="0" baseline="0" noProof="0">
              <a:ln>
                <a:noFill/>
              </a:ln>
              <a:solidFill>
                <a:prstClr val="white"/>
              </a:solidFill>
              <a:effectLst/>
              <a:uLnTx/>
              <a:uFillTx/>
              <a:latin typeface="Oswald Medium" panose="020B0604020202020204" charset="0"/>
              <a:ea typeface="Franklin Gothic Medium" charset="0"/>
              <a:cs typeface="Franklin Gothic Medium" charset="0"/>
              <a:sym typeface="Lato Black" charset="0"/>
            </a:endParaRPr>
          </a:p>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s-ES" sz="3800" b="0" i="0" u="none" strike="noStrike" kern="1200" cap="none" spc="0" normalizeH="0" baseline="0" noProof="0">
              <a:ln>
                <a:noFill/>
              </a:ln>
              <a:solidFill>
                <a:prstClr val="white"/>
              </a:solidFill>
              <a:effectLst/>
              <a:uLnTx/>
              <a:uFillTx/>
              <a:latin typeface="Franklin Gothic Medium" charset="0"/>
              <a:ea typeface="Franklin Gothic Medium" charset="0"/>
              <a:cs typeface="Franklin Gothic Medium" charset="0"/>
              <a:sym typeface="Lato Black" charset="0"/>
            </a:endParaRPr>
          </a:p>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s-ES" sz="3800" b="0" i="0" u="none" strike="noStrike" kern="1200" cap="none" spc="0" normalizeH="0" baseline="0" noProof="0">
              <a:ln>
                <a:noFill/>
              </a:ln>
              <a:solidFill>
                <a:prstClr val="white"/>
              </a:solidFill>
              <a:effectLst/>
              <a:uLnTx/>
              <a:uFillTx/>
              <a:latin typeface="Franklin Gothic Medium" charset="0"/>
              <a:ea typeface="Franklin Gothic Medium" charset="0"/>
              <a:cs typeface="Franklin Gothic Medium" charset="0"/>
              <a:sym typeface="Lato Black" charset="0"/>
            </a:endParaRPr>
          </a:p>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s-ES" sz="3800" b="0" i="0" u="none" strike="noStrike" kern="1200" cap="none" spc="0" normalizeH="0" baseline="0" noProof="0">
              <a:ln>
                <a:noFill/>
              </a:ln>
              <a:solidFill>
                <a:prstClr val="white"/>
              </a:solidFill>
              <a:effectLst/>
              <a:uLnTx/>
              <a:uFillTx/>
              <a:latin typeface="Franklin Gothic Medium" charset="0"/>
              <a:ea typeface="Franklin Gothic Medium" charset="0"/>
              <a:cs typeface="Franklin Gothic Medium" charset="0"/>
              <a:sym typeface="Calibri" charset="0"/>
            </a:endParaRPr>
          </a:p>
        </p:txBody>
      </p:sp>
    </p:spTree>
    <p:extLst>
      <p:ext uri="{BB962C8B-B14F-4D97-AF65-F5344CB8AC3E}">
        <p14:creationId xmlns:p14="http://schemas.microsoft.com/office/powerpoint/2010/main" val="40467674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1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601398" y="5921741"/>
            <a:ext cx="2197586" cy="540675"/>
          </a:xfrm>
          <a:prstGeom prst="rect">
            <a:avLst/>
          </a:prstGeom>
        </p:spPr>
      </p:pic>
      <p:sp>
        <p:nvSpPr>
          <p:cNvPr id="13" name="Rectangle 12"/>
          <p:cNvSpPr/>
          <p:nvPr/>
        </p:nvSpPr>
        <p:spPr>
          <a:xfrm>
            <a:off x="-2242" y="0"/>
            <a:ext cx="4832416" cy="7165732"/>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TextBox 13"/>
          <p:cNvSpPr txBox="1"/>
          <p:nvPr/>
        </p:nvSpPr>
        <p:spPr>
          <a:xfrm>
            <a:off x="457200" y="608802"/>
            <a:ext cx="2938138"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solidFill>
                <a:effectLst/>
                <a:uLnTx/>
                <a:uFillTx/>
                <a:latin typeface="Oswald Medium" charset="0"/>
                <a:ea typeface="Oswald Medium" charset="0"/>
                <a:cs typeface="Oswald Medium" charset="0"/>
              </a:rPr>
              <a:t>Division of Research Programs</a:t>
            </a:r>
          </a:p>
        </p:txBody>
      </p:sp>
      <p:sp>
        <p:nvSpPr>
          <p:cNvPr id="15" name="Title 1"/>
          <p:cNvSpPr txBox="1">
            <a:spLocks/>
          </p:cNvSpPr>
          <p:nvPr/>
        </p:nvSpPr>
        <p:spPr>
          <a:xfrm>
            <a:off x="385173" y="1587094"/>
            <a:ext cx="3392424" cy="147206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all" spc="100" normalizeH="0" baseline="0" noProof="0">
                <a:ln>
                  <a:noFill/>
                </a:ln>
                <a:solidFill>
                  <a:prstClr val="white"/>
                </a:solidFill>
                <a:effectLst/>
                <a:uLnTx/>
                <a:uFillTx/>
                <a:latin typeface="Trebuchet MS" panose="020B0603020202020204" pitchFamily="34" charset="0"/>
                <a:ea typeface="Montserrat" charset="0"/>
                <a:cs typeface="Montserrat" charset="0"/>
              </a:rPr>
              <a:t>SUMMER STIPENDS</a:t>
            </a:r>
          </a:p>
        </p:txBody>
      </p:sp>
      <p:pic>
        <p:nvPicPr>
          <p:cNvPr id="10" name="Picture 9"/>
          <p:cNvPicPr>
            <a:picLocks noChangeAspect="1"/>
          </p:cNvPicPr>
          <p:nvPr/>
        </p:nvPicPr>
        <p:blipFill>
          <a:blip r:embed="rId4">
            <a:extLst>
              <a:ext uri="{28A0092B-C50C-407E-A947-70E740481C1C}">
                <a14:useLocalDpi xmlns:a14="http://schemas.microsoft.com/office/drawing/2010/main"/>
              </a:ext>
            </a:extLst>
          </a:blip>
          <a:stretch>
            <a:fillRect/>
          </a:stretch>
        </p:blipFill>
        <p:spPr>
          <a:xfrm rot="600000">
            <a:off x="2465342" y="2784970"/>
            <a:ext cx="2364537" cy="3498723"/>
          </a:xfrm>
          <a:prstGeom prst="rect">
            <a:avLst/>
          </a:prstGeom>
          <a:effectLst>
            <a:outerShdw blurRad="50800" dist="50800" dir="5400000" sx="20000" sy="20000" algn="ctr" rotWithShape="0">
              <a:srgbClr val="000000">
                <a:alpha val="43137"/>
              </a:srgbClr>
            </a:outerShdw>
          </a:effectLst>
        </p:spPr>
      </p:pic>
      <p:sp>
        <p:nvSpPr>
          <p:cNvPr id="2" name="Rectangle 1"/>
          <p:cNvSpPr/>
          <p:nvPr/>
        </p:nvSpPr>
        <p:spPr>
          <a:xfrm>
            <a:off x="6117444" y="810191"/>
            <a:ext cx="5453149" cy="5170646"/>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1800"/>
              </a:spcAft>
              <a:buClrTx/>
              <a:buSzTx/>
              <a:buFontTx/>
              <a:buNone/>
              <a:tabLst/>
              <a:defRPr/>
            </a:pPr>
            <a:r>
              <a:rPr lang="en-US" sz="2400" b="1" dirty="0">
                <a:solidFill>
                  <a:srgbClr val="CC3300"/>
                </a:solidFill>
                <a:latin typeface="Trebuchet MS"/>
                <a:ea typeface="Montserrat" charset="0"/>
                <a:cs typeface="Montserrat" charset="0"/>
              </a:rPr>
              <a:t>For</a:t>
            </a:r>
            <a:r>
              <a:rPr kumimoji="0" lang="en-US" sz="2400" b="1" i="0" u="none" strike="noStrike" kern="1200" cap="none" spc="0" normalizeH="0" baseline="0" noProof="0" dirty="0">
                <a:ln>
                  <a:noFill/>
                </a:ln>
                <a:solidFill>
                  <a:srgbClr val="CC3300"/>
                </a:solidFill>
                <a:effectLst/>
                <a:uLnTx/>
                <a:uFillTx/>
                <a:latin typeface="Trebuchet MS"/>
                <a:ea typeface="Montserrat" charset="0"/>
                <a:cs typeface="Montserrat" charset="0"/>
              </a:rPr>
              <a:t> continuous full-time work on a humanities project for a period of two consecutive months</a:t>
            </a:r>
          </a:p>
          <a:p>
            <a:pPr>
              <a:spcAft>
                <a:spcPts val="1800"/>
              </a:spcAft>
              <a:defRPr/>
            </a:pPr>
            <a:r>
              <a:rPr lang="en-US" sz="2400" dirty="0">
                <a:latin typeface="Trebuchet MS"/>
                <a:ea typeface="Montserrat" charset="0"/>
                <a:cs typeface="Montserrat" charset="0"/>
              </a:rPr>
              <a:t>All awards</a:t>
            </a:r>
            <a:r>
              <a:rPr kumimoji="0" lang="en-US" sz="2400" b="0" i="0" u="none" strike="noStrike" kern="1200" cap="none" spc="0" normalizeH="0" baseline="0" noProof="0" dirty="0">
                <a:ln>
                  <a:noFill/>
                </a:ln>
                <a:effectLst/>
                <a:uLnTx/>
                <a:uFillTx/>
                <a:latin typeface="Trebuchet MS"/>
                <a:ea typeface="Montserrat" charset="0"/>
                <a:cs typeface="Montserrat" charset="0"/>
              </a:rPr>
              <a:t> are</a:t>
            </a:r>
            <a:r>
              <a:rPr lang="en-US" sz="2400" dirty="0">
                <a:latin typeface="Trebuchet MS"/>
                <a:ea typeface="Montserrat" charset="0"/>
                <a:cs typeface="Montserrat" charset="0"/>
              </a:rPr>
              <a:t> for</a:t>
            </a:r>
            <a:r>
              <a:rPr kumimoji="0" lang="en-US" sz="2400" b="0" i="0" u="none" strike="noStrike" kern="1200" cap="none" spc="0" normalizeH="0" baseline="0" noProof="0" dirty="0">
                <a:ln>
                  <a:noFill/>
                </a:ln>
                <a:effectLst/>
                <a:uLnTx/>
                <a:uFillTx/>
                <a:latin typeface="Trebuchet MS"/>
                <a:ea typeface="Montserrat" charset="0"/>
                <a:cs typeface="Montserrat" charset="0"/>
              </a:rPr>
              <a:t> $6,000.</a:t>
            </a:r>
            <a:endParaRPr lang="en-US" sz="2400" b="0" i="0" u="none" strike="noStrike" kern="1200" cap="none" spc="0" normalizeH="0" baseline="0" noProof="0" dirty="0">
              <a:ln>
                <a:noFill/>
              </a:ln>
              <a:effectLst/>
              <a:uLnTx/>
              <a:uFillTx/>
              <a:latin typeface="Trebuchet MS"/>
              <a:ea typeface="Montserrat" charset="0"/>
              <a:cs typeface="Montserrat" charset="0"/>
            </a:endParaRPr>
          </a:p>
          <a:p>
            <a:pPr marL="0" marR="0" lvl="0" indent="0" algn="l" defTabSz="914400" rtl="0" eaLnBrk="1" fontAlgn="auto" latinLnBrk="0" hangingPunct="1">
              <a:lnSpc>
                <a:spcPct val="100000"/>
              </a:lnSpc>
              <a:spcBef>
                <a:spcPts val="0"/>
              </a:spcBef>
              <a:spcAft>
                <a:spcPts val="1800"/>
              </a:spcAft>
              <a:buClrTx/>
              <a:buSzTx/>
              <a:buFontTx/>
              <a:buNone/>
              <a:tabLst/>
              <a:defRPr/>
            </a:pPr>
            <a:r>
              <a:rPr kumimoji="0" lang="en-US" sz="2400" b="0" i="0" u="none" strike="noStrike" kern="1200" cap="none" spc="0" normalizeH="0" baseline="0" noProof="0" dirty="0">
                <a:ln>
                  <a:noFill/>
                </a:ln>
                <a:effectLst/>
                <a:uLnTx/>
                <a:uFillTx/>
                <a:latin typeface="Trebuchet MS"/>
                <a:ea typeface="Montserrat" charset="0"/>
                <a:cs typeface="Montserrat" charset="0"/>
              </a:rPr>
              <a:t>Award periods must be continuous and full-time.</a:t>
            </a:r>
            <a:endParaRPr lang="en-US" sz="2400" b="0" i="0" u="none" strike="noStrike" kern="1200" cap="none" spc="0" normalizeH="0" baseline="0" noProof="0" dirty="0">
              <a:ln>
                <a:noFill/>
              </a:ln>
              <a:effectLst/>
              <a:uLnTx/>
              <a:uFillTx/>
              <a:latin typeface="Trebuchet MS"/>
              <a:ea typeface="Montserrat" charset="0"/>
              <a:cs typeface="Montserrat" charset="0"/>
            </a:endParaRPr>
          </a:p>
          <a:p>
            <a:pPr marL="0" marR="0" lvl="0" indent="0" algn="l" defTabSz="914400" rtl="0" eaLnBrk="1" fontAlgn="auto" latinLnBrk="0" hangingPunct="1">
              <a:lnSpc>
                <a:spcPct val="100000"/>
              </a:lnSpc>
              <a:spcBef>
                <a:spcPts val="0"/>
              </a:spcBef>
              <a:spcAft>
                <a:spcPts val="1800"/>
              </a:spcAft>
              <a:buClrTx/>
              <a:buSzTx/>
              <a:buFontTx/>
              <a:buNone/>
              <a:tabLst/>
              <a:defRPr/>
            </a:pPr>
            <a:r>
              <a:rPr kumimoji="0" lang="en-US" sz="2400" b="0" i="0" u="none" strike="noStrike" kern="1200" cap="none" spc="0" normalizeH="0" baseline="0" noProof="0" dirty="0">
                <a:ln>
                  <a:noFill/>
                </a:ln>
                <a:solidFill>
                  <a:srgbClr val="1B1B1B"/>
                </a:solidFill>
                <a:effectLst/>
                <a:uLnTx/>
                <a:uFillTx/>
                <a:latin typeface="Trebuchet MS"/>
                <a:ea typeface="Montserrat" charset="0"/>
                <a:cs typeface="Montserrat" charset="0"/>
              </a:rPr>
              <a:t>May require nomination</a:t>
            </a:r>
            <a:endParaRPr lang="en-US" sz="2400" b="0" i="0" u="none" strike="noStrike" kern="1200" cap="none" spc="0" normalizeH="0" baseline="0" noProof="0" dirty="0">
              <a:ln>
                <a:noFill/>
              </a:ln>
              <a:solidFill>
                <a:srgbClr val="1B1B1B"/>
              </a:solidFill>
              <a:effectLst/>
              <a:uLnTx/>
              <a:uFillTx/>
              <a:latin typeface="Trebuchet MS"/>
              <a:ea typeface="Montserrat" charset="0"/>
              <a:cs typeface="Montserrat" charset="0"/>
            </a:endParaRPr>
          </a:p>
          <a:p>
            <a:pPr marL="0" marR="0" lvl="0" indent="0" algn="l" defTabSz="914400" rtl="0" eaLnBrk="1" fontAlgn="auto" latinLnBrk="0" hangingPunct="1">
              <a:lnSpc>
                <a:spcPct val="100000"/>
              </a:lnSpc>
              <a:spcBef>
                <a:spcPts val="0"/>
              </a:spcBef>
              <a:spcAft>
                <a:spcPts val="1800"/>
              </a:spcAft>
              <a:buClrTx/>
              <a:buSzTx/>
              <a:buFontTx/>
              <a:buNone/>
              <a:tabLst/>
              <a:defRPr/>
            </a:pPr>
            <a:endParaRPr kumimoji="0" lang="en-US" sz="2400" b="0" i="0" u="none" strike="noStrike" kern="1200" cap="none" spc="0" normalizeH="0" baseline="0" noProof="0">
              <a:ln>
                <a:noFill/>
              </a:ln>
              <a:solidFill>
                <a:srgbClr val="1B1B1B"/>
              </a:solidFill>
              <a:effectLst/>
              <a:uLnTx/>
              <a:uFillTx/>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00000"/>
              </a:lnSpc>
              <a:spcBef>
                <a:spcPts val="0"/>
              </a:spcBef>
              <a:spcAft>
                <a:spcPts val="1800"/>
              </a:spcAft>
              <a:buClrTx/>
              <a:buSzTx/>
              <a:buFontTx/>
              <a:buNone/>
              <a:tabLst/>
              <a:defRPr/>
            </a:pPr>
            <a:r>
              <a:rPr kumimoji="0" lang="en-US" sz="2400" b="1" i="0" u="none" strike="noStrike" kern="1200" cap="none" spc="0" normalizeH="0" baseline="0" noProof="0" dirty="0">
                <a:ln>
                  <a:noFill/>
                </a:ln>
                <a:effectLst/>
                <a:uLnTx/>
                <a:uFillTx/>
                <a:latin typeface="Trebuchet MS"/>
                <a:ea typeface="Montserrat" charset="0"/>
                <a:cs typeface="Montserrat" charset="0"/>
              </a:rPr>
              <a:t>Deadline: </a:t>
            </a:r>
            <a:r>
              <a:rPr kumimoji="0" lang="en-US" sz="2400" b="0" i="0" u="none" strike="noStrike" kern="1200" cap="none" spc="0" normalizeH="0" baseline="0" noProof="0" dirty="0">
                <a:ln>
                  <a:noFill/>
                </a:ln>
                <a:effectLst/>
                <a:uLnTx/>
                <a:uFillTx/>
                <a:latin typeface="Trebuchet MS"/>
                <a:ea typeface="Montserrat" charset="0"/>
                <a:cs typeface="Montserrat" charset="0"/>
              </a:rPr>
              <a:t>September </a:t>
            </a:r>
            <a:r>
              <a:rPr lang="en-US" sz="2400" dirty="0">
                <a:latin typeface="Trebuchet MS"/>
                <a:ea typeface="Montserrat" charset="0"/>
                <a:cs typeface="Montserrat" charset="0"/>
              </a:rPr>
              <a:t>2022</a:t>
            </a:r>
            <a:endParaRPr lang="en-US" sz="2400" b="0" i="0" u="none" strike="noStrike" kern="1200" cap="none" spc="0" normalizeH="0" baseline="0" noProof="0" dirty="0">
              <a:ln>
                <a:noFill/>
              </a:ln>
              <a:effectLst/>
              <a:uLnTx/>
              <a:uFillTx/>
              <a:latin typeface="Trebuchet MS"/>
              <a:ea typeface="Montserrat" charset="0"/>
              <a:cs typeface="Montserrat" charset="0"/>
            </a:endParaRPr>
          </a:p>
          <a:p>
            <a:pPr marL="0" marR="0" lvl="0" indent="0" algn="l" defTabSz="914400" rtl="0" eaLnBrk="1" fontAlgn="auto" latinLnBrk="0" hangingPunct="1">
              <a:lnSpc>
                <a:spcPct val="100000"/>
              </a:lnSpc>
              <a:spcBef>
                <a:spcPts val="0"/>
              </a:spcBef>
              <a:spcAft>
                <a:spcPts val="120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ontserrat" charset="0"/>
              <a:ea typeface="Montserrat" charset="0"/>
              <a:cs typeface="Montserrat" charset="0"/>
            </a:endParaRPr>
          </a:p>
        </p:txBody>
      </p:sp>
      <p:pic>
        <p:nvPicPr>
          <p:cNvPr id="8" name="Picture 2" descr="Autumn in the Heavenly Kingdom by Stephen R. Platt">
            <a:extLst>
              <a:ext uri="{FF2B5EF4-FFF2-40B4-BE49-F238E27FC236}">
                <a16:creationId xmlns:a16="http://schemas.microsoft.com/office/drawing/2014/main" id="{FCB6AD8F-7322-449E-95B1-1DEA577E2E7D}"/>
              </a:ext>
            </a:extLst>
          </p:cNvPr>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rot="-660000">
            <a:off x="353626" y="3034231"/>
            <a:ext cx="2364537" cy="36315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65202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59" y="40616"/>
            <a:ext cx="4365812" cy="716573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Content Placeholder 2"/>
          <p:cNvSpPr>
            <a:spLocks noGrp="1"/>
          </p:cNvSpPr>
          <p:nvPr>
            <p:ph idx="1"/>
          </p:nvPr>
        </p:nvSpPr>
        <p:spPr>
          <a:xfrm>
            <a:off x="4962855" y="1898601"/>
            <a:ext cx="6792825" cy="2817157"/>
          </a:xfrm>
        </p:spPr>
        <p:txBody>
          <a:bodyPr vert="horz" lIns="91440" tIns="45720" rIns="91440" bIns="45720" rtlCol="0" anchor="t">
            <a:noAutofit/>
          </a:bodyPr>
          <a:lstStyle/>
          <a:p>
            <a:pPr marL="0" indent="0">
              <a:buNone/>
            </a:pPr>
            <a:r>
              <a:rPr lang="en-US" sz="2400" dirty="0">
                <a:latin typeface="Trebuchet MS"/>
                <a:ea typeface="Franklin Gothic Book" charset="0"/>
                <a:cs typeface="Franklin Gothic Book" charset="0"/>
              </a:rPr>
              <a:t>Awards are for periods of 6 to 12 months</a:t>
            </a:r>
          </a:p>
          <a:p>
            <a:pPr marL="0" indent="0">
              <a:buNone/>
            </a:pPr>
            <a:r>
              <a:rPr lang="en-US" sz="2400" dirty="0">
                <a:latin typeface="Trebuchet MS"/>
                <a:ea typeface="Franklin Gothic Book" charset="0"/>
                <a:cs typeface="Franklin Gothic Book" charset="0"/>
              </a:rPr>
              <a:t>Award periods must be continuous and full-time</a:t>
            </a:r>
          </a:p>
          <a:p>
            <a:pPr marL="0" indent="0">
              <a:buNone/>
            </a:pPr>
            <a:endParaRPr lang="en-US">
              <a:latin typeface="Calibri" panose="020F0502020204030204"/>
              <a:ea typeface="Franklin Gothic Book" charset="0"/>
              <a:cs typeface="Calibri" panose="020F0502020204030204"/>
            </a:endParaRPr>
          </a:p>
          <a:p>
            <a:pPr marL="0" indent="0">
              <a:buNone/>
            </a:pPr>
            <a:r>
              <a:rPr lang="en-US" sz="2400" dirty="0">
                <a:latin typeface="Trebuchet MS"/>
                <a:ea typeface="Franklin Gothic Book" charset="0"/>
                <a:cs typeface="Franklin Gothic Book" charset="0"/>
              </a:rPr>
              <a:t>Awards pay $5,000/month</a:t>
            </a:r>
          </a:p>
          <a:p>
            <a:pPr marL="0" indent="0">
              <a:buNone/>
            </a:pPr>
            <a:r>
              <a:rPr lang="en-US" sz="2400" dirty="0">
                <a:latin typeface="Trebuchet MS"/>
                <a:ea typeface="Franklin Gothic Book" charset="0"/>
                <a:cs typeface="Franklin Gothic Book" charset="0"/>
              </a:rPr>
              <a:t>Maximum: $60,000</a:t>
            </a:r>
            <a:endParaRPr lang="en-US" sz="2400" dirty="0">
              <a:latin typeface="Trebuchet MS"/>
            </a:endParaRPr>
          </a:p>
          <a:p>
            <a:pPr marL="0" indent="0">
              <a:buNone/>
            </a:pPr>
            <a:r>
              <a:rPr lang="en-US" sz="2400" b="1" dirty="0">
                <a:latin typeface="Trebuchet MS"/>
                <a:ea typeface="Franklin Gothic Book" charset="0"/>
                <a:cs typeface="Franklin Gothic Book" charset="0"/>
              </a:rPr>
              <a:t>Special encouragement</a:t>
            </a:r>
            <a:r>
              <a:rPr lang="en-US" sz="2400" dirty="0">
                <a:latin typeface="Trebuchet MS"/>
                <a:ea typeface="Franklin Gothic Book" charset="0"/>
                <a:cs typeface="Franklin Gothic Book" charset="0"/>
              </a:rPr>
              <a:t> for junior scholars</a:t>
            </a:r>
            <a:endParaRPr lang="en-US" sz="2400" dirty="0">
              <a:latin typeface="Trebuchet MS" panose="020B0603020202020204" pitchFamily="34" charset="0"/>
              <a:ea typeface="Franklin Gothic Book" charset="0"/>
              <a:cs typeface="Franklin Gothic Book" charset="0"/>
            </a:endParaRPr>
          </a:p>
          <a:p>
            <a:pPr marL="0" indent="0">
              <a:buNone/>
            </a:pPr>
            <a:endParaRPr lang="en-US" sz="2400">
              <a:latin typeface="Trebuchet MS" panose="020B0603020202020204" pitchFamily="34" charset="0"/>
              <a:ea typeface="Franklin Gothic Book" charset="0"/>
              <a:cs typeface="Franklin Gothic Book" charset="0"/>
            </a:endParaRPr>
          </a:p>
          <a:p>
            <a:pPr marL="0" indent="0">
              <a:buNone/>
            </a:pPr>
            <a:r>
              <a:rPr lang="en-US" sz="2400" b="1" dirty="0">
                <a:latin typeface="Trebuchet MS"/>
                <a:ea typeface="Franklin Gothic Book" charset="0"/>
                <a:cs typeface="Franklin Gothic Book" charset="0"/>
              </a:rPr>
              <a:t>Deadline</a:t>
            </a:r>
            <a:r>
              <a:rPr lang="en-US" sz="2400" dirty="0">
                <a:latin typeface="Trebuchet MS"/>
                <a:ea typeface="Franklin Gothic Book" charset="0"/>
                <a:cs typeface="Franklin Gothic Book" charset="0"/>
              </a:rPr>
              <a:t>: April 27, 2022</a:t>
            </a:r>
          </a:p>
          <a:p>
            <a:pPr marL="0" indent="0">
              <a:buNone/>
            </a:pPr>
            <a:endParaRPr lang="en-US" sz="2400">
              <a:latin typeface="Franklin Gothic Book" charset="0"/>
              <a:ea typeface="Franklin Gothic Book" charset="0"/>
              <a:cs typeface="Franklin Gothic Book" charset="0"/>
            </a:endParaRPr>
          </a:p>
          <a:p>
            <a:pPr marL="0" indent="0">
              <a:buNone/>
            </a:pPr>
            <a:endParaRPr lang="en-US" sz="2400">
              <a:latin typeface="Franklin Gothic Book" charset="0"/>
              <a:ea typeface="Franklin Gothic Book" charset="0"/>
              <a:cs typeface="Franklin Gothic Book" charset="0"/>
            </a:endParaRPr>
          </a:p>
          <a:p>
            <a:pPr marL="0" indent="0">
              <a:buNone/>
            </a:pPr>
            <a:endParaRPr lang="en-US" sz="2400">
              <a:latin typeface="Franklin Gothic Book" charset="0"/>
              <a:ea typeface="Franklin Gothic Book" charset="0"/>
              <a:cs typeface="Franklin Gothic Book" charset="0"/>
            </a:endParaRPr>
          </a:p>
          <a:p>
            <a:pPr marL="0" indent="0">
              <a:buNone/>
            </a:pPr>
            <a:endParaRPr lang="en-US" sz="2400">
              <a:latin typeface="Franklin Gothic Book" charset="0"/>
              <a:ea typeface="Franklin Gothic Book" charset="0"/>
              <a:cs typeface="Franklin Gothic Book" charset="0"/>
            </a:endParaRPr>
          </a:p>
          <a:p>
            <a:pPr marL="0" indent="0">
              <a:buNone/>
            </a:pPr>
            <a:endParaRPr lang="en-US" sz="2400">
              <a:latin typeface="Franklin Gothic Book" charset="0"/>
              <a:ea typeface="Franklin Gothic Book" charset="0"/>
              <a:cs typeface="Franklin Gothic Book" charset="0"/>
            </a:endParaRPr>
          </a:p>
        </p:txBody>
      </p:sp>
      <p:sp>
        <p:nvSpPr>
          <p:cNvPr id="8" name="Title 1"/>
          <p:cNvSpPr txBox="1">
            <a:spLocks/>
          </p:cNvSpPr>
          <p:nvPr/>
        </p:nvSpPr>
        <p:spPr>
          <a:xfrm>
            <a:off x="4499150" y="70261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Medium" charset="0"/>
              <a:ea typeface="Franklin Gothic Medium" charset="0"/>
              <a:cs typeface="Franklin Gothic Medium" charset="0"/>
            </a:endParaRPr>
          </a:p>
        </p:txBody>
      </p:sp>
      <p:sp>
        <p:nvSpPr>
          <p:cNvPr id="4" name="AutoShape 2" descr="Image result for jusfc logo"/>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8494" y="5125494"/>
            <a:ext cx="2248095" cy="1400383"/>
          </a:xfrm>
          <a:prstGeom prst="rect">
            <a:avLst/>
          </a:prstGeom>
        </p:spPr>
      </p:pic>
      <p:sp>
        <p:nvSpPr>
          <p:cNvPr id="11" name="Rectangle 10">
            <a:extLst>
              <a:ext uri="{FF2B5EF4-FFF2-40B4-BE49-F238E27FC236}">
                <a16:creationId xmlns:a16="http://schemas.microsoft.com/office/drawing/2014/main" id="{CD64C602-23BF-460A-AD82-CE299B69A158}"/>
              </a:ext>
            </a:extLst>
          </p:cNvPr>
          <p:cNvSpPr/>
          <p:nvPr/>
        </p:nvSpPr>
        <p:spPr>
          <a:xfrm>
            <a:off x="1" y="0"/>
            <a:ext cx="4254252" cy="3234519"/>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defRPr/>
            </a:pPr>
            <a:r>
              <a:rPr lang="en-US" sz="2400">
                <a:latin typeface="Oswald Medium"/>
                <a:ea typeface="Oswald Medium" charset="0"/>
                <a:cs typeface="Oswald Medium" charset="0"/>
              </a:rPr>
              <a:t>Division of </a:t>
            </a:r>
          </a:p>
          <a:p>
            <a:pPr>
              <a:defRPr/>
            </a:pPr>
            <a:r>
              <a:rPr lang="en-US" sz="2400">
                <a:latin typeface="Oswald Medium"/>
                <a:ea typeface="Oswald Medium" charset="0"/>
                <a:cs typeface="Oswald Medium" charset="0"/>
              </a:rPr>
              <a:t>Research Programs</a:t>
            </a:r>
          </a:p>
          <a:p>
            <a:pPr>
              <a:defRPr/>
            </a:pPr>
            <a:endParaRPr lang="en-US" sz="2800">
              <a:solidFill>
                <a:prstClr val="white"/>
              </a:solidFill>
              <a:latin typeface="Trebuchet MS" panose="020B0603020202020204" pitchFamily="34" charset="0"/>
              <a:ea typeface="Oswald Medium" charset="0"/>
              <a:cs typeface="Oswald Medium" charset="0"/>
            </a:endParaRPr>
          </a:p>
          <a:p>
            <a:pPr lvl="0">
              <a:defRPr/>
            </a:pPr>
            <a:r>
              <a:rPr lang="en-US" sz="2800">
                <a:solidFill>
                  <a:prstClr val="white"/>
                </a:solidFill>
                <a:latin typeface="Trebuchet MS" panose="020B0603020202020204" pitchFamily="34" charset="0"/>
                <a:ea typeface="Oswald Medium" charset="0"/>
                <a:cs typeface="Oswald Medium" charset="0"/>
              </a:rPr>
              <a:t>FELLOWSHIPS FOR ADVANCED SOCIAL SCIENCE RESEARCH ON JAPAN</a:t>
            </a:r>
          </a:p>
        </p:txBody>
      </p:sp>
      <p:sp>
        <p:nvSpPr>
          <p:cNvPr id="9" name="TextBox 8">
            <a:extLst>
              <a:ext uri="{FF2B5EF4-FFF2-40B4-BE49-F238E27FC236}">
                <a16:creationId xmlns:a16="http://schemas.microsoft.com/office/drawing/2014/main" id="{41C671FE-3F79-4212-8D22-52B591E4C3FC}"/>
              </a:ext>
            </a:extLst>
          </p:cNvPr>
          <p:cNvSpPr txBox="1"/>
          <p:nvPr/>
        </p:nvSpPr>
        <p:spPr>
          <a:xfrm>
            <a:off x="4640238" y="591358"/>
            <a:ext cx="6305265" cy="1200329"/>
          </a:xfrm>
          <a:prstGeom prst="rect">
            <a:avLst/>
          </a:prstGeom>
          <a:noFill/>
        </p:spPr>
        <p:txBody>
          <a:bodyPr wrap="square" rtlCol="0">
            <a:spAutoFit/>
          </a:bodyPr>
          <a:lstStyle/>
          <a:p>
            <a:r>
              <a:rPr lang="en-US" sz="2400" b="1">
                <a:solidFill>
                  <a:srgbClr val="C00000"/>
                </a:solidFill>
                <a:latin typeface="Trebuchet MS" panose="020B0603020202020204" pitchFamily="34" charset="0"/>
                <a:cs typeface="AngsanaUPC" panose="02020603050405020304" pitchFamily="18" charset="-34"/>
              </a:rPr>
              <a:t>For social science research focused on Japan (may include comparison with other countries</a:t>
            </a:r>
            <a:r>
              <a:rPr lang="en-US" sz="2400" b="1">
                <a:solidFill>
                  <a:srgbClr val="C00000"/>
                </a:solidFill>
                <a:latin typeface="Trebuchet MS" panose="020B0603020202020204" pitchFamily="34" charset="0"/>
              </a:rPr>
              <a:t>)</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840000">
            <a:off x="2176669" y="3330820"/>
            <a:ext cx="2419471" cy="3361234"/>
          </a:xfrm>
          <a:prstGeom prst="rect">
            <a:avLst/>
          </a:prstGeom>
        </p:spPr>
      </p:pic>
      <p:pic>
        <p:nvPicPr>
          <p:cNvPr id="14" name="Picture 4">
            <a:extLst>
              <a:ext uri="{FF2B5EF4-FFF2-40B4-BE49-F238E27FC236}">
                <a16:creationId xmlns:a16="http://schemas.microsoft.com/office/drawing/2014/main" id="{8A0C66AB-1715-4C6C-8166-E2190C7B50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780000">
            <a:off x="339924" y="3469768"/>
            <a:ext cx="2419471" cy="3297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9811308"/>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399" y="-153866"/>
            <a:ext cx="4847407" cy="7165732"/>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75711" y="435713"/>
            <a:ext cx="2938138" cy="830997"/>
          </a:xfrm>
          <a:prstGeom prst="rect">
            <a:avLst/>
          </a:prstGeom>
          <a:noFill/>
        </p:spPr>
        <p:txBody>
          <a:bodyPr wrap="square" rtlCol="0">
            <a:spAutoFit/>
          </a:bodyPr>
          <a:lstStyle/>
          <a:p>
            <a:r>
              <a:rPr lang="en-US" sz="2400">
                <a:solidFill>
                  <a:schemeClr val="bg1"/>
                </a:solidFill>
                <a:latin typeface="Oswald Medium" charset="0"/>
                <a:ea typeface="Oswald Medium" charset="0"/>
                <a:cs typeface="Oswald Medium" charset="0"/>
              </a:rPr>
              <a:t>Division of Research Programs</a:t>
            </a:r>
          </a:p>
        </p:txBody>
      </p:sp>
      <p:sp>
        <p:nvSpPr>
          <p:cNvPr id="12" name="Title 1"/>
          <p:cNvSpPr txBox="1">
            <a:spLocks/>
          </p:cNvSpPr>
          <p:nvPr/>
        </p:nvSpPr>
        <p:spPr>
          <a:xfrm>
            <a:off x="475711" y="1678985"/>
            <a:ext cx="3880131" cy="114602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3600" cap="all" spc="100">
                <a:solidFill>
                  <a:schemeClr val="bg1"/>
                </a:solidFill>
                <a:latin typeface="Trebuchet MS" panose="020B0603020202020204" pitchFamily="34" charset="0"/>
                <a:ea typeface="Montserrat" charset="0"/>
                <a:cs typeface="Montserrat" charset="0"/>
              </a:rPr>
              <a:t>Public </a:t>
            </a:r>
            <a:r>
              <a:rPr lang="en-US" sz="3600" cap="all" spc="100" err="1">
                <a:solidFill>
                  <a:schemeClr val="bg1"/>
                </a:solidFill>
                <a:latin typeface="Trebuchet MS" panose="020B0603020202020204" pitchFamily="34" charset="0"/>
                <a:ea typeface="Montserrat" charset="0"/>
                <a:cs typeface="Montserrat" charset="0"/>
              </a:rPr>
              <a:t>scholarS</a:t>
            </a:r>
            <a:endParaRPr kumimoji="0" lang="en-US" sz="3600" b="0" i="0" u="none" strike="noStrike" kern="1200" cap="all" spc="100" normalizeH="0" noProof="0">
              <a:ln>
                <a:noFill/>
              </a:ln>
              <a:solidFill>
                <a:schemeClr val="bg1"/>
              </a:solidFill>
              <a:effectLst/>
              <a:uLnTx/>
              <a:uFillTx/>
              <a:latin typeface="Trebuchet MS" panose="020B0603020202020204" pitchFamily="34" charset="0"/>
              <a:ea typeface="Montserrat" charset="0"/>
              <a:cs typeface="Montserrat" charset="0"/>
            </a:endParaRPr>
          </a:p>
        </p:txBody>
      </p:sp>
      <p:sp>
        <p:nvSpPr>
          <p:cNvPr id="5" name="TextBox 4"/>
          <p:cNvSpPr txBox="1"/>
          <p:nvPr/>
        </p:nvSpPr>
        <p:spPr>
          <a:xfrm>
            <a:off x="5667353" y="405095"/>
            <a:ext cx="5701209" cy="5509200"/>
          </a:xfrm>
          <a:prstGeom prst="rect">
            <a:avLst/>
          </a:prstGeom>
          <a:noFill/>
        </p:spPr>
        <p:txBody>
          <a:bodyPr wrap="square" lIns="91440" tIns="45720" rIns="91440" bIns="45720" rtlCol="0" anchor="t">
            <a:spAutoFit/>
          </a:bodyPr>
          <a:lstStyle/>
          <a:p>
            <a:pPr>
              <a:spcAft>
                <a:spcPts val="1800"/>
              </a:spcAft>
            </a:pPr>
            <a:r>
              <a:rPr lang="en-US" sz="2400" b="1" dirty="0">
                <a:solidFill>
                  <a:srgbClr val="CC3300"/>
                </a:solidFill>
                <a:latin typeface="Trebuchet MS"/>
                <a:ea typeface="Montserrat" charset="0"/>
                <a:cs typeface="Montserrat" charset="0"/>
              </a:rPr>
              <a:t>Supports well-researched books in the humanities intended to reach a broad readership</a:t>
            </a:r>
          </a:p>
          <a:p>
            <a:pPr>
              <a:spcAft>
                <a:spcPts val="1800"/>
              </a:spcAft>
            </a:pPr>
            <a:r>
              <a:rPr lang="en-US" sz="2200" dirty="0">
                <a:latin typeface="Trebuchet MS"/>
                <a:ea typeface="Montserrat" charset="0"/>
                <a:cs typeface="Montserrat" charset="0"/>
              </a:rPr>
              <a:t>Awards are for periods of 6 to 12 months.</a:t>
            </a:r>
          </a:p>
          <a:p>
            <a:pPr>
              <a:spcAft>
                <a:spcPts val="1800"/>
              </a:spcAft>
            </a:pPr>
            <a:r>
              <a:rPr lang="en-US" sz="2200" dirty="0">
                <a:latin typeface="Trebuchet MS"/>
                <a:ea typeface="Montserrat" charset="0"/>
                <a:cs typeface="Montserrat" charset="0"/>
              </a:rPr>
              <a:t>Award periods must be continuous, but may include part-time work.</a:t>
            </a:r>
          </a:p>
          <a:p>
            <a:r>
              <a:rPr lang="en-US" sz="2200" dirty="0">
                <a:latin typeface="Trebuchet MS"/>
                <a:ea typeface="Montserrat" charset="0"/>
                <a:cs typeface="Montserrat" charset="0"/>
              </a:rPr>
              <a:t>Awards pay $5,000 per full-time month.</a:t>
            </a:r>
          </a:p>
          <a:p>
            <a:r>
              <a:rPr lang="en-US" sz="2200" dirty="0">
                <a:latin typeface="Trebuchet MS"/>
                <a:ea typeface="Montserrat" charset="0"/>
                <a:cs typeface="Montserrat" charset="0"/>
              </a:rPr>
              <a:t>Maximum: $60,000</a:t>
            </a:r>
          </a:p>
          <a:p>
            <a:endParaRPr lang="en-US" sz="2200" b="1">
              <a:latin typeface="Trebuchet MS" panose="020B0603020202020204" pitchFamily="34" charset="0"/>
              <a:ea typeface="Montserrat" charset="0"/>
              <a:cs typeface="Montserrat" charset="0"/>
            </a:endParaRPr>
          </a:p>
          <a:p>
            <a:pPr>
              <a:spcAft>
                <a:spcPts val="1800"/>
              </a:spcAft>
            </a:pPr>
            <a:r>
              <a:rPr lang="en-US" sz="2200" b="1" dirty="0">
                <a:latin typeface="Trebuchet MS"/>
                <a:ea typeface="Montserrat" charset="0"/>
                <a:cs typeface="Montserrat" charset="0"/>
              </a:rPr>
              <a:t>Next deadline:</a:t>
            </a:r>
            <a:r>
              <a:rPr lang="en-US" sz="2200" dirty="0">
                <a:latin typeface="Trebuchet MS"/>
                <a:ea typeface="Montserrat" charset="0"/>
                <a:cs typeface="Montserrat" charset="0"/>
              </a:rPr>
              <a:t> December 14, 2022</a:t>
            </a:r>
          </a:p>
          <a:p>
            <a:endParaRPr lang="en-US" sz="2200">
              <a:latin typeface="Trebuchet MS" panose="020B0603020202020204" pitchFamily="34" charset="0"/>
              <a:ea typeface="Montserrat" charset="0"/>
              <a:cs typeface="Montserrat" charset="0"/>
            </a:endParaRPr>
          </a:p>
          <a:p>
            <a:r>
              <a:rPr lang="en-US" sz="2200" b="1" dirty="0">
                <a:latin typeface="Trebuchet MS"/>
                <a:ea typeface="Montserrat" charset="0"/>
                <a:cs typeface="Montserrat" charset="0"/>
              </a:rPr>
              <a:t>Eligibility</a:t>
            </a:r>
            <a:r>
              <a:rPr lang="en-US" sz="2200" dirty="0">
                <a:latin typeface="Trebuchet MS"/>
                <a:ea typeface="Montserrat" charset="0"/>
                <a:cs typeface="Montserrat" charset="0"/>
              </a:rPr>
              <a:t>: must meet the requirement for 			previous publication</a:t>
            </a:r>
          </a:p>
        </p:txBody>
      </p:sp>
      <p:pic>
        <p:nvPicPr>
          <p:cNvPr id="10" name="Picture 9">
            <a:extLst>
              <a:ext uri="{FF2B5EF4-FFF2-40B4-BE49-F238E27FC236}">
                <a16:creationId xmlns:a16="http://schemas.microsoft.com/office/drawing/2014/main" id="{60BD8F11-5498-4F89-BA99-BD9444551366}"/>
              </a:ext>
            </a:extLst>
          </p:cNvPr>
          <p:cNvPicPr>
            <a:picLocks noChangeAspect="1"/>
          </p:cNvPicPr>
          <p:nvPr/>
        </p:nvPicPr>
        <p:blipFill>
          <a:blip r:embed="rId3"/>
          <a:stretch>
            <a:fillRect/>
          </a:stretch>
        </p:blipFill>
        <p:spPr>
          <a:xfrm rot="-720000">
            <a:off x="504434" y="3044713"/>
            <a:ext cx="2482470" cy="3511240"/>
          </a:xfrm>
          <a:prstGeom prst="rect">
            <a:avLst/>
          </a:prstGeom>
        </p:spPr>
      </p:pic>
      <p:pic>
        <p:nvPicPr>
          <p:cNvPr id="3" name="Picture 3" descr="Text, letter&#10;&#10;Description automatically generated">
            <a:extLst>
              <a:ext uri="{FF2B5EF4-FFF2-40B4-BE49-F238E27FC236}">
                <a16:creationId xmlns:a16="http://schemas.microsoft.com/office/drawing/2014/main" id="{485F930B-8710-4634-83D7-6ABF6F2E8B8C}"/>
              </a:ext>
            </a:extLst>
          </p:cNvPr>
          <p:cNvPicPr>
            <a:picLocks noChangeAspect="1"/>
          </p:cNvPicPr>
          <p:nvPr/>
        </p:nvPicPr>
        <p:blipFill>
          <a:blip r:embed="rId4"/>
          <a:stretch>
            <a:fillRect/>
          </a:stretch>
        </p:blipFill>
        <p:spPr>
          <a:xfrm rot="720000">
            <a:off x="2772062" y="3018453"/>
            <a:ext cx="2382286" cy="3554084"/>
          </a:xfrm>
          <a:prstGeom prst="rect">
            <a:avLst/>
          </a:prstGeom>
        </p:spPr>
      </p:pic>
    </p:spTree>
    <p:extLst>
      <p:ext uri="{BB962C8B-B14F-4D97-AF65-F5344CB8AC3E}">
        <p14:creationId xmlns:p14="http://schemas.microsoft.com/office/powerpoint/2010/main" val="9650347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1524000" y="274638"/>
            <a:ext cx="9144000" cy="1096962"/>
          </a:xfrm>
          <a:solidFill>
            <a:srgbClr val="002060"/>
          </a:solidFill>
        </p:spPr>
        <p:txBody>
          <a:bodyPr>
            <a:normAutofit/>
          </a:bodyPr>
          <a:lstStyle/>
          <a:p>
            <a:r>
              <a:rPr lang="en-US" sz="3600" dirty="0">
                <a:solidFill>
                  <a:schemeClr val="bg1"/>
                </a:solidFill>
                <a:latin typeface="Franklin Gothic Medium"/>
                <a:ea typeface="Franklin Gothic Medium" charset="0"/>
                <a:cs typeface="Franklin Gothic Medium" charset="0"/>
              </a:rPr>
              <a:t>Division of Research Programs</a:t>
            </a:r>
            <a:br>
              <a:rPr lang="en-US" sz="3600" dirty="0">
                <a:latin typeface="Franklin Gothic Medium" charset="0"/>
                <a:ea typeface="Franklin Gothic Medium" charset="0"/>
                <a:cs typeface="Franklin Gothic Medium" charset="0"/>
              </a:rPr>
            </a:br>
            <a:r>
              <a:rPr lang="en-US" sz="3600" dirty="0">
                <a:solidFill>
                  <a:srgbClr val="FFC000"/>
                </a:solidFill>
                <a:latin typeface="Franklin Gothic Medium"/>
                <a:ea typeface="Franklin Gothic Medium" charset="0"/>
                <a:cs typeface="Franklin Gothic Medium" charset="0"/>
              </a:rPr>
              <a:t>Average funding rates (last 5 years) </a:t>
            </a:r>
            <a:endParaRPr lang="en-US" altLang="en-US" sz="3600" dirty="0">
              <a:solidFill>
                <a:srgbClr val="FFC000"/>
              </a:solidFill>
              <a:latin typeface="Franklin Gothic" panose="02000003060000020004" pitchFamily="2" charset="0"/>
            </a:endParaRPr>
          </a:p>
        </p:txBody>
      </p:sp>
      <p:sp>
        <p:nvSpPr>
          <p:cNvPr id="109571" name="Rectangle 3"/>
          <p:cNvSpPr>
            <a:spLocks noGrp="1" noChangeArrowheads="1"/>
          </p:cNvSpPr>
          <p:nvPr>
            <p:ph type="body" idx="1"/>
          </p:nvPr>
        </p:nvSpPr>
        <p:spPr>
          <a:xfrm>
            <a:off x="1905000" y="1600200"/>
            <a:ext cx="8001000" cy="4191000"/>
          </a:xfrm>
          <a:solidFill>
            <a:srgbClr val="002060"/>
          </a:solidFill>
        </p:spPr>
        <p:txBody>
          <a:bodyPr vert="horz" lIns="91440" tIns="45720" rIns="91440" bIns="45720" rtlCol="0" anchor="t">
            <a:normAutofit fontScale="77500" lnSpcReduction="20000"/>
          </a:bodyPr>
          <a:lstStyle/>
          <a:p>
            <a:pPr eaLnBrk="1" hangingPunct="1">
              <a:buFont typeface="Wingdings" panose="05000000000000000000" pitchFamily="2" charset="2"/>
              <a:buNone/>
            </a:pPr>
            <a:r>
              <a:rPr lang="en-US" altLang="en-US" sz="3200" dirty="0">
                <a:solidFill>
                  <a:schemeClr val="bg1"/>
                </a:solidFill>
                <a:latin typeface="Franklin Gothic Medium"/>
              </a:rPr>
              <a:t>Fellowships:</a:t>
            </a:r>
          </a:p>
          <a:p>
            <a:pPr lvl="1">
              <a:buNone/>
            </a:pPr>
            <a:r>
              <a:rPr lang="en-US" altLang="en-US" sz="3200" dirty="0">
                <a:solidFill>
                  <a:schemeClr val="bg1"/>
                </a:solidFill>
                <a:latin typeface="Franklin Gothic Medium"/>
              </a:rPr>
              <a:t>received 1120 applications per year </a:t>
            </a:r>
            <a:endParaRPr lang="en-US" altLang="en-US" sz="3200" dirty="0">
              <a:solidFill>
                <a:schemeClr val="bg1"/>
              </a:solidFill>
              <a:latin typeface="Franklin Gothic Medium" panose="020B0603020102020204" pitchFamily="34" charset="0"/>
            </a:endParaRPr>
          </a:p>
          <a:p>
            <a:pPr lvl="1" eaLnBrk="1" hangingPunct="1">
              <a:buFontTx/>
              <a:buNone/>
            </a:pPr>
            <a:r>
              <a:rPr lang="en-US" altLang="en-US" sz="3200" dirty="0">
                <a:solidFill>
                  <a:schemeClr val="bg1"/>
                </a:solidFill>
                <a:latin typeface="Franklin Gothic Medium"/>
              </a:rPr>
              <a:t>funded 79 (7%)</a:t>
            </a:r>
          </a:p>
          <a:p>
            <a:pPr lvl="1" eaLnBrk="1" hangingPunct="1">
              <a:buFontTx/>
              <a:buNone/>
            </a:pPr>
            <a:endParaRPr lang="en-US" altLang="en-US" sz="3200">
              <a:solidFill>
                <a:schemeClr val="bg1"/>
              </a:solidFill>
              <a:latin typeface="Franklin Gothic Medium" panose="020B0603020102020204" pitchFamily="34" charset="0"/>
            </a:endParaRPr>
          </a:p>
          <a:p>
            <a:pPr eaLnBrk="1" hangingPunct="1">
              <a:buFont typeface="Wingdings" panose="05000000000000000000" pitchFamily="2" charset="2"/>
              <a:buNone/>
            </a:pPr>
            <a:r>
              <a:rPr lang="en-US" altLang="en-US" sz="3200" dirty="0">
                <a:solidFill>
                  <a:schemeClr val="bg1"/>
                </a:solidFill>
                <a:latin typeface="Franklin Gothic Medium"/>
              </a:rPr>
              <a:t>NEH-Mellon Fellowships for Digital Publication:</a:t>
            </a:r>
          </a:p>
          <a:p>
            <a:pPr eaLnBrk="1" hangingPunct="1">
              <a:buFont typeface="Wingdings" panose="05000000000000000000" pitchFamily="2" charset="2"/>
              <a:buNone/>
            </a:pPr>
            <a:r>
              <a:rPr lang="en-US" altLang="en-US" sz="3200" dirty="0">
                <a:solidFill>
                  <a:schemeClr val="bg1"/>
                </a:solidFill>
                <a:latin typeface="Franklin Gothic Medium"/>
              </a:rPr>
              <a:t>	received 52 applications per year</a:t>
            </a:r>
          </a:p>
          <a:p>
            <a:pPr>
              <a:buNone/>
            </a:pPr>
            <a:r>
              <a:rPr lang="en-US" altLang="en-US" sz="3200" dirty="0">
                <a:solidFill>
                  <a:schemeClr val="bg1"/>
                </a:solidFill>
                <a:latin typeface="Franklin Gothic Medium"/>
              </a:rPr>
              <a:t>	funded 8 (15%)</a:t>
            </a:r>
          </a:p>
          <a:p>
            <a:pPr eaLnBrk="1" hangingPunct="1">
              <a:buFont typeface="Wingdings" panose="05000000000000000000" pitchFamily="2" charset="2"/>
              <a:buNone/>
            </a:pPr>
            <a:endParaRPr lang="en-US" altLang="en-US" sz="3200">
              <a:solidFill>
                <a:schemeClr val="bg1"/>
              </a:solidFill>
              <a:latin typeface="Franklin Gothic Medium" panose="020B0603020102020204" pitchFamily="34" charset="0"/>
            </a:endParaRPr>
          </a:p>
          <a:p>
            <a:pPr eaLnBrk="1" hangingPunct="1">
              <a:buFont typeface="Wingdings" panose="05000000000000000000" pitchFamily="2" charset="2"/>
              <a:buNone/>
            </a:pPr>
            <a:r>
              <a:rPr lang="en-US" altLang="en-US" sz="3200" dirty="0">
                <a:solidFill>
                  <a:schemeClr val="bg1"/>
                </a:solidFill>
                <a:latin typeface="Franklin Gothic Medium"/>
              </a:rPr>
              <a:t>Public Scholars:</a:t>
            </a:r>
          </a:p>
          <a:p>
            <a:pPr eaLnBrk="1" hangingPunct="1">
              <a:buFont typeface="Wingdings" panose="05000000000000000000" pitchFamily="2" charset="2"/>
              <a:buNone/>
            </a:pPr>
            <a:r>
              <a:rPr lang="en-US" altLang="en-US" sz="3200" dirty="0">
                <a:solidFill>
                  <a:schemeClr val="bg1"/>
                </a:solidFill>
                <a:latin typeface="Franklin Gothic Medium"/>
              </a:rPr>
              <a:t>	received 278 applications per year</a:t>
            </a:r>
          </a:p>
          <a:p>
            <a:pPr eaLnBrk="1" hangingPunct="1">
              <a:buFont typeface="Wingdings" panose="05000000000000000000" pitchFamily="2" charset="2"/>
              <a:buNone/>
            </a:pPr>
            <a:r>
              <a:rPr lang="en-US" altLang="en-US" sz="3200" dirty="0">
                <a:solidFill>
                  <a:schemeClr val="bg1"/>
                </a:solidFill>
                <a:latin typeface="Franklin Gothic Medium"/>
              </a:rPr>
              <a:t>	funded 24 (9%)</a:t>
            </a:r>
          </a:p>
          <a:p>
            <a:pPr eaLnBrk="1" hangingPunct="1">
              <a:buFont typeface="Wingdings" panose="05000000000000000000" pitchFamily="2" charset="2"/>
              <a:buNone/>
            </a:pPr>
            <a:endParaRPr lang="en-US" altLang="en-US" sz="2400">
              <a:solidFill>
                <a:schemeClr val="bg1"/>
              </a:solidFill>
              <a:latin typeface="Franklin Gothic Medium" panose="020B0603020102020204" pitchFamily="34" charset="0"/>
            </a:endParaRPr>
          </a:p>
          <a:p>
            <a:pPr lvl="1" eaLnBrk="1" hangingPunct="1">
              <a:buFontTx/>
              <a:buNone/>
            </a:pPr>
            <a:endParaRPr lang="en-US" altLang="en-US">
              <a:solidFill>
                <a:schemeClr val="bg1"/>
              </a:solidFill>
              <a:latin typeface="Franklin Gothic Medium" panose="020B0603020102020204" pitchFamily="34" charset="0"/>
            </a:endParaRPr>
          </a:p>
          <a:p>
            <a:pPr lvl="1" eaLnBrk="1" hangingPunct="1">
              <a:buFontTx/>
              <a:buNone/>
            </a:pPr>
            <a:endParaRPr lang="en-US" altLang="en-US">
              <a:solidFill>
                <a:schemeClr val="bg1"/>
              </a:solidFill>
              <a:latin typeface="Franklin Gothic Medium" panose="020B0603020102020204" pitchFamily="34" charset="0"/>
            </a:endParaRPr>
          </a:p>
          <a:p>
            <a:pPr lvl="1" eaLnBrk="1" hangingPunct="1">
              <a:buFontTx/>
              <a:buNone/>
            </a:pPr>
            <a:endParaRPr lang="en-US" altLang="en-US">
              <a:solidFill>
                <a:schemeClr val="bg1"/>
              </a:solidFill>
              <a:latin typeface="Franklin Gothic Medium" panose="020B0603020102020204" pitchFamily="34" charset="0"/>
            </a:endParaRPr>
          </a:p>
        </p:txBody>
      </p:sp>
    </p:spTree>
    <p:extLst>
      <p:ext uri="{BB962C8B-B14F-4D97-AF65-F5344CB8AC3E}">
        <p14:creationId xmlns:p14="http://schemas.microsoft.com/office/powerpoint/2010/main" val="42271002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p:cNvSpPr/>
          <p:nvPr/>
        </p:nvSpPr>
        <p:spPr>
          <a:xfrm>
            <a:off x="0" y="0"/>
            <a:ext cx="12192001" cy="6858000"/>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charset="0"/>
              <a:ea typeface="Franklin Gothic Medium" charset="0"/>
              <a:cs typeface="Franklin Gothic Medium" charset="0"/>
            </a:endParaRPr>
          </a:p>
        </p:txBody>
      </p:sp>
      <p:sp>
        <p:nvSpPr>
          <p:cNvPr id="6" name="Title 6"/>
          <p:cNvSpPr txBox="1">
            <a:spLocks/>
          </p:cNvSpPr>
          <p:nvPr/>
        </p:nvSpPr>
        <p:spPr>
          <a:xfrm>
            <a:off x="0" y="639650"/>
            <a:ext cx="121920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ts val="3860"/>
              </a:lnSpc>
              <a:spcBef>
                <a:spcPct val="0"/>
              </a:spcBef>
              <a:spcAft>
                <a:spcPts val="0"/>
              </a:spcAft>
              <a:buClrTx/>
              <a:buSzTx/>
              <a:buFontTx/>
              <a:buNone/>
              <a:tabLst/>
              <a:defRPr/>
            </a:pPr>
            <a:endParaRPr kumimoji="0" lang="en-US" sz="3800" b="0" i="0" u="none" strike="noStrike" kern="1200" cap="none" spc="0" normalizeH="0" baseline="0" noProof="0">
              <a:ln>
                <a:noFill/>
              </a:ln>
              <a:solidFill>
                <a:prstClr val="black"/>
              </a:solidFill>
              <a:effectLst/>
              <a:uLnTx/>
              <a:uFillTx/>
              <a:latin typeface="Franklin Gothic" panose="02000003060000020004" pitchFamily="2" charset="0"/>
              <a:ea typeface="Franklin Gothic Medium" charset="0"/>
              <a:cs typeface="Franklin Gothic Medium" charset="0"/>
            </a:endParaRPr>
          </a:p>
        </p:txBody>
      </p:sp>
      <p:sp>
        <p:nvSpPr>
          <p:cNvPr id="2" name="TextBox 1"/>
          <p:cNvSpPr txBox="1"/>
          <p:nvPr/>
        </p:nvSpPr>
        <p:spPr>
          <a:xfrm>
            <a:off x="2094756" y="1025575"/>
            <a:ext cx="762516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a:ln>
                  <a:noFill/>
                </a:ln>
                <a:solidFill>
                  <a:srgbClr val="FFC000"/>
                </a:solidFill>
                <a:effectLst/>
                <a:uLnTx/>
                <a:uFillTx/>
                <a:latin typeface="Franklin Gothic Book" panose="020B0503020102020204" pitchFamily="34" charset="0"/>
                <a:ea typeface="Franklin Gothic Medium" charset="0"/>
                <a:cs typeface="Franklin Gothic Medium" charset="0"/>
              </a:rPr>
              <a:t>The Submission and Review Process</a:t>
            </a: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11804" r="14585"/>
          <a:stretch/>
        </p:blipFill>
        <p:spPr>
          <a:xfrm>
            <a:off x="4472235" y="2604863"/>
            <a:ext cx="3247529" cy="3303008"/>
          </a:xfrm>
          <a:prstGeom prst="rect">
            <a:avLst/>
          </a:prstGeom>
        </p:spPr>
      </p:pic>
      <p:pic>
        <p:nvPicPr>
          <p:cNvPr id="9" name="Picture 8">
            <a:extLst>
              <a:ext uri="{FF2B5EF4-FFF2-40B4-BE49-F238E27FC236}">
                <a16:creationId xmlns:a16="http://schemas.microsoft.com/office/drawing/2014/main" id="{514ABE15-3D51-4C06-A5CF-570E38D2923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51847"/>
          <a:stretch/>
        </p:blipFill>
        <p:spPr>
          <a:xfrm>
            <a:off x="10313233" y="5033961"/>
            <a:ext cx="1595107" cy="1521355"/>
          </a:xfrm>
          <a:prstGeom prst="rect">
            <a:avLst/>
          </a:prstGeom>
        </p:spPr>
      </p:pic>
    </p:spTree>
    <p:extLst>
      <p:ext uri="{BB962C8B-B14F-4D97-AF65-F5344CB8AC3E}">
        <p14:creationId xmlns:p14="http://schemas.microsoft.com/office/powerpoint/2010/main" val="18318778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0768B-FD1D-48D0-8809-7FCCA1C061F8}"/>
              </a:ext>
            </a:extLst>
          </p:cNvPr>
          <p:cNvSpPr>
            <a:spLocks noGrp="1"/>
          </p:cNvSpPr>
          <p:nvPr>
            <p:ph type="title"/>
          </p:nvPr>
        </p:nvSpPr>
        <p:spPr/>
        <p:txBody>
          <a:bodyPr/>
          <a:lstStyle/>
          <a:p>
            <a:pPr algn="ctr"/>
            <a:r>
              <a:rPr lang="en-US"/>
              <a:t>www.neh.gov</a:t>
            </a:r>
          </a:p>
        </p:txBody>
      </p:sp>
      <p:pic>
        <p:nvPicPr>
          <p:cNvPr id="7" name="Content Placeholder 6">
            <a:extLst>
              <a:ext uri="{FF2B5EF4-FFF2-40B4-BE49-F238E27FC236}">
                <a16:creationId xmlns:a16="http://schemas.microsoft.com/office/drawing/2014/main" id="{A11F2C5A-86D5-4B5C-9266-8A8F14CCA8C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43707" y="1825625"/>
            <a:ext cx="10504586" cy="4351338"/>
          </a:xfrm>
        </p:spPr>
      </p:pic>
      <p:cxnSp>
        <p:nvCxnSpPr>
          <p:cNvPr id="9" name="Straight Arrow Connector 8">
            <a:extLst>
              <a:ext uri="{FF2B5EF4-FFF2-40B4-BE49-F238E27FC236}">
                <a16:creationId xmlns:a16="http://schemas.microsoft.com/office/drawing/2014/main" id="{86DEE35D-90C0-49BA-96EF-B6D0DE2EB2DC}"/>
              </a:ext>
            </a:extLst>
          </p:cNvPr>
          <p:cNvCxnSpPr>
            <a:cxnSpLocks/>
          </p:cNvCxnSpPr>
          <p:nvPr/>
        </p:nvCxnSpPr>
        <p:spPr>
          <a:xfrm>
            <a:off x="2766646" y="681037"/>
            <a:ext cx="1594338" cy="36341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658CD757-D001-452A-8B33-3FEC37356130}"/>
              </a:ext>
            </a:extLst>
          </p:cNvPr>
          <p:cNvSpPr/>
          <p:nvPr/>
        </p:nvSpPr>
        <p:spPr>
          <a:xfrm>
            <a:off x="6330462" y="2157046"/>
            <a:ext cx="961292" cy="52753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3883035"/>
      </p:ext>
    </p:extLst>
  </p:cSld>
  <p:clrMapOvr>
    <a:masterClrMapping/>
  </p:clrMapOvr>
  <p:transition spd="slow">
    <p:fade/>
  </p:transition>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Autofit/>
          </a:bodyPr>
          <a:lstStyle/>
          <a:p>
            <a:pPr algn="ctr"/>
            <a:r>
              <a:rPr lang="en-US" sz="3600" b="1">
                <a:solidFill>
                  <a:schemeClr val="bg1">
                    <a:lumMod val="95000"/>
                  </a:schemeClr>
                </a:solidFill>
                <a:latin typeface="Franklin Gothic Book" panose="020B0503020102020204" pitchFamily="34" charset="0"/>
                <a:ea typeface="Franklin Gothic Medium" charset="0"/>
                <a:cs typeface="Franklin Gothic Medium" charset="0"/>
              </a:rPr>
              <a:t>Program Resource Page (upper portion)</a:t>
            </a:r>
          </a:p>
        </p:txBody>
      </p:sp>
      <p:sp>
        <p:nvSpPr>
          <p:cNvPr id="6" name="Content Placeholder 5">
            <a:extLst>
              <a:ext uri="{FF2B5EF4-FFF2-40B4-BE49-F238E27FC236}">
                <a16:creationId xmlns:a16="http://schemas.microsoft.com/office/drawing/2014/main" id="{3687934A-343B-4E70-80CE-45D5D1518C55}"/>
              </a:ext>
            </a:extLst>
          </p:cNvPr>
          <p:cNvSpPr>
            <a:spLocks noGrp="1"/>
          </p:cNvSpPr>
          <p:nvPr>
            <p:ph idx="1"/>
          </p:nvPr>
        </p:nvSpPr>
        <p:spPr/>
        <p:txBody>
          <a:bodyPr>
            <a:normAutofit lnSpcReduction="10000"/>
          </a:bodyPr>
          <a:lstStyle/>
          <a:p>
            <a:r>
              <a:rPr lang="en-US">
                <a:solidFill>
                  <a:schemeClr val="bg1"/>
                </a:solidFill>
              </a:rPr>
              <a:t>Describes the program and its purpose in detail</a:t>
            </a:r>
          </a:p>
          <a:p>
            <a:pPr marL="0" indent="0">
              <a:buNone/>
            </a:pPr>
            <a:endParaRPr lang="en-US">
              <a:solidFill>
                <a:schemeClr val="bg1"/>
              </a:solidFill>
            </a:endParaRPr>
          </a:p>
          <a:p>
            <a:r>
              <a:rPr lang="en-US">
                <a:solidFill>
                  <a:schemeClr val="bg1"/>
                </a:solidFill>
              </a:rPr>
              <a:t>Explains how to prepare and submit your materials</a:t>
            </a:r>
          </a:p>
          <a:p>
            <a:endParaRPr lang="en-US">
              <a:solidFill>
                <a:schemeClr val="bg1"/>
              </a:solidFill>
            </a:endParaRPr>
          </a:p>
          <a:p>
            <a:r>
              <a:rPr lang="en-US">
                <a:solidFill>
                  <a:schemeClr val="bg1"/>
                </a:solidFill>
              </a:rPr>
              <a:t>Indicates whether staff will read a draft application</a:t>
            </a:r>
          </a:p>
          <a:p>
            <a:endParaRPr lang="en-US">
              <a:solidFill>
                <a:schemeClr val="bg1"/>
              </a:solidFill>
            </a:endParaRPr>
          </a:p>
          <a:p>
            <a:r>
              <a:rPr lang="en-US">
                <a:solidFill>
                  <a:schemeClr val="bg1"/>
                </a:solidFill>
              </a:rPr>
              <a:t>Lists prohibited project types and activities (section D6)</a:t>
            </a:r>
          </a:p>
          <a:p>
            <a:endParaRPr lang="en-US">
              <a:solidFill>
                <a:schemeClr val="bg1"/>
              </a:solidFill>
            </a:endParaRPr>
          </a:p>
          <a:p>
            <a:r>
              <a:rPr lang="en-US">
                <a:solidFill>
                  <a:schemeClr val="bg1"/>
                </a:solidFill>
              </a:rPr>
              <a:t>Lists the review criteria (i.e., how your application will be judged)</a:t>
            </a:r>
          </a:p>
          <a:p>
            <a:endParaRPr lang="en-US">
              <a:solidFill>
                <a:schemeClr val="bg1"/>
              </a:solidFill>
            </a:endParaRPr>
          </a:p>
          <a:p>
            <a:endParaRPr lang="en-US">
              <a:solidFill>
                <a:schemeClr val="bg1"/>
              </a:solidFill>
            </a:endParaRPr>
          </a:p>
          <a:p>
            <a:endParaRPr lang="en-US"/>
          </a:p>
        </p:txBody>
      </p:sp>
      <p:pic>
        <p:nvPicPr>
          <p:cNvPr id="4" name="Picture 3">
            <a:extLst>
              <a:ext uri="{FF2B5EF4-FFF2-40B4-BE49-F238E27FC236}">
                <a16:creationId xmlns:a16="http://schemas.microsoft.com/office/drawing/2014/main" id="{923AA689-259D-420B-A54A-5B7CD72D8C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446511"/>
            <a:ext cx="11277600" cy="5046364"/>
          </a:xfrm>
          <a:prstGeom prst="rect">
            <a:avLst/>
          </a:prstGeom>
        </p:spPr>
      </p:pic>
      <p:sp>
        <p:nvSpPr>
          <p:cNvPr id="3" name="Oval 2">
            <a:extLst>
              <a:ext uri="{FF2B5EF4-FFF2-40B4-BE49-F238E27FC236}">
                <a16:creationId xmlns:a16="http://schemas.microsoft.com/office/drawing/2014/main" id="{21F90D39-BADD-4138-99A6-1D9231EC6295}"/>
              </a:ext>
            </a:extLst>
          </p:cNvPr>
          <p:cNvSpPr/>
          <p:nvPr/>
        </p:nvSpPr>
        <p:spPr>
          <a:xfrm>
            <a:off x="7666892" y="2778368"/>
            <a:ext cx="2051539" cy="8323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47193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Autofit/>
          </a:bodyPr>
          <a:lstStyle/>
          <a:p>
            <a:pPr algn="ctr"/>
            <a:r>
              <a:rPr lang="en-US" sz="3600" b="1">
                <a:solidFill>
                  <a:schemeClr val="bg1">
                    <a:lumMod val="95000"/>
                  </a:schemeClr>
                </a:solidFill>
                <a:latin typeface="Franklin Gothic Book" panose="020B0503020102020204" pitchFamily="34" charset="0"/>
                <a:ea typeface="Franklin Gothic Medium" charset="0"/>
                <a:cs typeface="Franklin Gothic Medium" charset="0"/>
              </a:rPr>
              <a:t>Program Resource Page (lower portion)</a:t>
            </a:r>
          </a:p>
        </p:txBody>
      </p:sp>
      <p:sp>
        <p:nvSpPr>
          <p:cNvPr id="6" name="Content Placeholder 5">
            <a:extLst>
              <a:ext uri="{FF2B5EF4-FFF2-40B4-BE49-F238E27FC236}">
                <a16:creationId xmlns:a16="http://schemas.microsoft.com/office/drawing/2014/main" id="{3687934A-343B-4E70-80CE-45D5D1518C55}"/>
              </a:ext>
            </a:extLst>
          </p:cNvPr>
          <p:cNvSpPr>
            <a:spLocks noGrp="1"/>
          </p:cNvSpPr>
          <p:nvPr>
            <p:ph idx="1"/>
          </p:nvPr>
        </p:nvSpPr>
        <p:spPr/>
        <p:txBody>
          <a:bodyPr>
            <a:normAutofit lnSpcReduction="10000"/>
          </a:bodyPr>
          <a:lstStyle/>
          <a:p>
            <a:r>
              <a:rPr lang="en-US">
                <a:solidFill>
                  <a:schemeClr val="bg1"/>
                </a:solidFill>
              </a:rPr>
              <a:t>Describes the program and its purpose in detail</a:t>
            </a:r>
          </a:p>
          <a:p>
            <a:pPr marL="0" indent="0">
              <a:buNone/>
            </a:pPr>
            <a:endParaRPr lang="en-US">
              <a:solidFill>
                <a:schemeClr val="bg1"/>
              </a:solidFill>
            </a:endParaRPr>
          </a:p>
          <a:p>
            <a:r>
              <a:rPr lang="en-US">
                <a:solidFill>
                  <a:schemeClr val="bg1"/>
                </a:solidFill>
              </a:rPr>
              <a:t>Explains how to prepare and submit your materials</a:t>
            </a:r>
          </a:p>
          <a:p>
            <a:endParaRPr lang="en-US">
              <a:solidFill>
                <a:schemeClr val="bg1"/>
              </a:solidFill>
            </a:endParaRPr>
          </a:p>
          <a:p>
            <a:r>
              <a:rPr lang="en-US">
                <a:solidFill>
                  <a:schemeClr val="bg1"/>
                </a:solidFill>
              </a:rPr>
              <a:t>Indicates whether staff will read a draft application</a:t>
            </a:r>
          </a:p>
          <a:p>
            <a:endParaRPr lang="en-US">
              <a:solidFill>
                <a:schemeClr val="bg1"/>
              </a:solidFill>
            </a:endParaRPr>
          </a:p>
          <a:p>
            <a:r>
              <a:rPr lang="en-US">
                <a:solidFill>
                  <a:schemeClr val="bg1"/>
                </a:solidFill>
              </a:rPr>
              <a:t>Lists prohibited project types and activities (section D6)</a:t>
            </a:r>
          </a:p>
          <a:p>
            <a:endParaRPr lang="en-US">
              <a:solidFill>
                <a:schemeClr val="bg1"/>
              </a:solidFill>
            </a:endParaRPr>
          </a:p>
          <a:p>
            <a:r>
              <a:rPr lang="en-US">
                <a:solidFill>
                  <a:schemeClr val="bg1"/>
                </a:solidFill>
              </a:rPr>
              <a:t>Lists the review criteria (i.e., how your application will be judged)</a:t>
            </a:r>
          </a:p>
          <a:p>
            <a:endParaRPr lang="en-US">
              <a:solidFill>
                <a:schemeClr val="bg1"/>
              </a:solidFill>
            </a:endParaRPr>
          </a:p>
          <a:p>
            <a:endParaRPr lang="en-US">
              <a:solidFill>
                <a:schemeClr val="bg1"/>
              </a:solidFill>
            </a:endParaRPr>
          </a:p>
          <a:p>
            <a:endParaRPr lang="en-US"/>
          </a:p>
        </p:txBody>
      </p:sp>
      <p:pic>
        <p:nvPicPr>
          <p:cNvPr id="5" name="Picture 4">
            <a:extLst>
              <a:ext uri="{FF2B5EF4-FFF2-40B4-BE49-F238E27FC236}">
                <a16:creationId xmlns:a16="http://schemas.microsoft.com/office/drawing/2014/main" id="{731308EB-6431-4271-889E-DBF7550EB0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4162" y="1704418"/>
            <a:ext cx="11164957" cy="4351338"/>
          </a:xfrm>
          <a:prstGeom prst="rect">
            <a:avLst/>
          </a:prstGeom>
        </p:spPr>
      </p:pic>
      <p:sp>
        <p:nvSpPr>
          <p:cNvPr id="3" name="Oval 2">
            <a:extLst>
              <a:ext uri="{FF2B5EF4-FFF2-40B4-BE49-F238E27FC236}">
                <a16:creationId xmlns:a16="http://schemas.microsoft.com/office/drawing/2014/main" id="{13CF8769-7211-48BB-8AED-5B75FDFBB686}"/>
              </a:ext>
            </a:extLst>
          </p:cNvPr>
          <p:cNvSpPr/>
          <p:nvPr/>
        </p:nvSpPr>
        <p:spPr>
          <a:xfrm>
            <a:off x="46009" y="4294517"/>
            <a:ext cx="4097545" cy="1452111"/>
          </a:xfrm>
          <a:prstGeom prst="ellipse">
            <a:avLst/>
          </a:prstGeom>
          <a:noFill/>
          <a:ln w="28575">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1A333433-9802-4D9F-90D1-09FCFEA58C68}"/>
              </a:ext>
            </a:extLst>
          </p:cNvPr>
          <p:cNvSpPr/>
          <p:nvPr/>
        </p:nvSpPr>
        <p:spPr>
          <a:xfrm>
            <a:off x="7277819" y="1476554"/>
            <a:ext cx="3335545" cy="2271619"/>
          </a:xfrm>
          <a:prstGeom prst="ellipse">
            <a:avLst/>
          </a:prstGeom>
          <a:noFill/>
          <a:ln w="28575">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99833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Autofit/>
          </a:bodyPr>
          <a:lstStyle/>
          <a:p>
            <a:pPr algn="ctr"/>
            <a:r>
              <a:rPr lang="en-US" sz="3600" b="1">
                <a:solidFill>
                  <a:schemeClr val="bg1">
                    <a:lumMod val="95000"/>
                  </a:schemeClr>
                </a:solidFill>
                <a:latin typeface="Franklin Gothic Book" panose="020B0503020102020204" pitchFamily="34" charset="0"/>
                <a:ea typeface="Franklin Gothic Medium" charset="0"/>
                <a:cs typeface="Franklin Gothic Medium" charset="0"/>
              </a:rPr>
              <a:t>Program Resource Page (lower portion)</a:t>
            </a:r>
          </a:p>
        </p:txBody>
      </p:sp>
      <p:sp>
        <p:nvSpPr>
          <p:cNvPr id="6" name="Content Placeholder 5">
            <a:extLst>
              <a:ext uri="{FF2B5EF4-FFF2-40B4-BE49-F238E27FC236}">
                <a16:creationId xmlns:a16="http://schemas.microsoft.com/office/drawing/2014/main" id="{3687934A-343B-4E70-80CE-45D5D1518C55}"/>
              </a:ext>
            </a:extLst>
          </p:cNvPr>
          <p:cNvSpPr>
            <a:spLocks noGrp="1"/>
          </p:cNvSpPr>
          <p:nvPr>
            <p:ph idx="1"/>
          </p:nvPr>
        </p:nvSpPr>
        <p:spPr/>
        <p:txBody>
          <a:bodyPr>
            <a:normAutofit lnSpcReduction="10000"/>
          </a:bodyPr>
          <a:lstStyle/>
          <a:p>
            <a:r>
              <a:rPr lang="en-US">
                <a:solidFill>
                  <a:schemeClr val="bg1"/>
                </a:solidFill>
              </a:rPr>
              <a:t>Describes the program and its purpose in detail</a:t>
            </a:r>
          </a:p>
          <a:p>
            <a:pPr marL="0" indent="0">
              <a:buNone/>
            </a:pPr>
            <a:endParaRPr lang="en-US">
              <a:solidFill>
                <a:schemeClr val="bg1"/>
              </a:solidFill>
            </a:endParaRPr>
          </a:p>
          <a:p>
            <a:r>
              <a:rPr lang="en-US">
                <a:solidFill>
                  <a:schemeClr val="bg1"/>
                </a:solidFill>
              </a:rPr>
              <a:t>Explains how to prepare and submit your materials</a:t>
            </a:r>
          </a:p>
          <a:p>
            <a:endParaRPr lang="en-US">
              <a:solidFill>
                <a:schemeClr val="bg1"/>
              </a:solidFill>
            </a:endParaRPr>
          </a:p>
          <a:p>
            <a:r>
              <a:rPr lang="en-US">
                <a:solidFill>
                  <a:schemeClr val="bg1"/>
                </a:solidFill>
              </a:rPr>
              <a:t>Indicates whether staff will read a draft application</a:t>
            </a:r>
          </a:p>
          <a:p>
            <a:endParaRPr lang="en-US">
              <a:solidFill>
                <a:schemeClr val="bg1"/>
              </a:solidFill>
            </a:endParaRPr>
          </a:p>
          <a:p>
            <a:r>
              <a:rPr lang="en-US">
                <a:solidFill>
                  <a:schemeClr val="bg1"/>
                </a:solidFill>
              </a:rPr>
              <a:t>Lists prohibited project types and activities (section D6)</a:t>
            </a:r>
          </a:p>
          <a:p>
            <a:endParaRPr lang="en-US">
              <a:solidFill>
                <a:schemeClr val="bg1"/>
              </a:solidFill>
            </a:endParaRPr>
          </a:p>
          <a:p>
            <a:r>
              <a:rPr lang="en-US">
                <a:solidFill>
                  <a:schemeClr val="bg1"/>
                </a:solidFill>
              </a:rPr>
              <a:t>Lists the review criteria (i.e., how your application will be judged)</a:t>
            </a:r>
          </a:p>
          <a:p>
            <a:endParaRPr lang="en-US">
              <a:solidFill>
                <a:schemeClr val="bg1"/>
              </a:solidFill>
            </a:endParaRPr>
          </a:p>
          <a:p>
            <a:endParaRPr lang="en-US">
              <a:solidFill>
                <a:schemeClr val="bg1"/>
              </a:solidFill>
            </a:endParaRPr>
          </a:p>
          <a:p>
            <a:endParaRPr lang="en-US"/>
          </a:p>
        </p:txBody>
      </p:sp>
      <p:pic>
        <p:nvPicPr>
          <p:cNvPr id="5" name="Picture 4">
            <a:extLst>
              <a:ext uri="{FF2B5EF4-FFF2-40B4-BE49-F238E27FC236}">
                <a16:creationId xmlns:a16="http://schemas.microsoft.com/office/drawing/2014/main" id="{731308EB-6431-4271-889E-DBF7550EB0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521" y="1675663"/>
            <a:ext cx="11164957" cy="4351338"/>
          </a:xfrm>
          <a:prstGeom prst="rect">
            <a:avLst/>
          </a:prstGeom>
        </p:spPr>
      </p:pic>
      <p:sp>
        <p:nvSpPr>
          <p:cNvPr id="9" name="Arrow: Left 8">
            <a:extLst>
              <a:ext uri="{FF2B5EF4-FFF2-40B4-BE49-F238E27FC236}">
                <a16:creationId xmlns:a16="http://schemas.microsoft.com/office/drawing/2014/main" id="{5F4E5CB4-A513-4E11-AB32-6CC0B9D8E823}"/>
              </a:ext>
            </a:extLst>
          </p:cNvPr>
          <p:cNvSpPr/>
          <p:nvPr/>
        </p:nvSpPr>
        <p:spPr>
          <a:xfrm rot="-1500000">
            <a:off x="6125771" y="3414144"/>
            <a:ext cx="1550505" cy="48463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005914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Autofit/>
          </a:bodyPr>
          <a:lstStyle/>
          <a:p>
            <a:pPr algn="ctr"/>
            <a:r>
              <a:rPr lang="en-US" sz="3600" b="1">
                <a:solidFill>
                  <a:schemeClr val="bg1">
                    <a:lumMod val="95000"/>
                  </a:schemeClr>
                </a:solidFill>
                <a:latin typeface="Franklin Gothic Book" panose="020B0503020102020204" pitchFamily="34" charset="0"/>
                <a:ea typeface="Franklin Gothic Medium" charset="0"/>
                <a:cs typeface="Franklin Gothic Medium" charset="0"/>
              </a:rPr>
              <a:t>Notice of Funding Opportunity (NOFO)</a:t>
            </a:r>
          </a:p>
        </p:txBody>
      </p:sp>
      <p:sp>
        <p:nvSpPr>
          <p:cNvPr id="6" name="Content Placeholder 5">
            <a:extLst>
              <a:ext uri="{FF2B5EF4-FFF2-40B4-BE49-F238E27FC236}">
                <a16:creationId xmlns:a16="http://schemas.microsoft.com/office/drawing/2014/main" id="{3687934A-343B-4E70-80CE-45D5D1518C55}"/>
              </a:ext>
            </a:extLst>
          </p:cNvPr>
          <p:cNvSpPr>
            <a:spLocks noGrp="1"/>
          </p:cNvSpPr>
          <p:nvPr>
            <p:ph idx="1"/>
          </p:nvPr>
        </p:nvSpPr>
        <p:spPr/>
        <p:txBody>
          <a:bodyPr>
            <a:normAutofit/>
          </a:bodyPr>
          <a:lstStyle/>
          <a:p>
            <a:r>
              <a:rPr lang="en-US">
                <a:solidFill>
                  <a:schemeClr val="bg1"/>
                </a:solidFill>
              </a:rPr>
              <a:t>Describes the program and its purpose in detail</a:t>
            </a:r>
          </a:p>
          <a:p>
            <a:pPr marL="0" indent="0">
              <a:buNone/>
            </a:pPr>
            <a:endParaRPr lang="en-US">
              <a:solidFill>
                <a:schemeClr val="bg1"/>
              </a:solidFill>
            </a:endParaRPr>
          </a:p>
          <a:p>
            <a:r>
              <a:rPr lang="en-US">
                <a:solidFill>
                  <a:schemeClr val="bg1"/>
                </a:solidFill>
              </a:rPr>
              <a:t>Explains how to prepare and submit your materials</a:t>
            </a:r>
          </a:p>
          <a:p>
            <a:endParaRPr lang="en-US">
              <a:solidFill>
                <a:schemeClr val="bg1"/>
              </a:solidFill>
            </a:endParaRPr>
          </a:p>
          <a:p>
            <a:r>
              <a:rPr lang="en-US">
                <a:solidFill>
                  <a:schemeClr val="bg1"/>
                </a:solidFill>
              </a:rPr>
              <a:t>Indicates whether staff will read a draft application</a:t>
            </a:r>
          </a:p>
          <a:p>
            <a:pPr marL="0" indent="0">
              <a:buNone/>
            </a:pPr>
            <a:endParaRPr lang="en-US">
              <a:solidFill>
                <a:schemeClr val="bg1"/>
              </a:solidFill>
            </a:endParaRPr>
          </a:p>
          <a:p>
            <a:r>
              <a:rPr lang="en-US">
                <a:solidFill>
                  <a:schemeClr val="bg1"/>
                </a:solidFill>
              </a:rPr>
              <a:t>Lists the review criteria (i.e., how your application will be judged)</a:t>
            </a:r>
          </a:p>
          <a:p>
            <a:endParaRPr lang="en-US">
              <a:solidFill>
                <a:schemeClr val="bg1"/>
              </a:solidFill>
            </a:endParaRPr>
          </a:p>
          <a:p>
            <a:endParaRPr lang="en-US">
              <a:solidFill>
                <a:schemeClr val="bg1"/>
              </a:solidFill>
            </a:endParaRPr>
          </a:p>
          <a:p>
            <a:endParaRPr lang="en-US"/>
          </a:p>
        </p:txBody>
      </p:sp>
    </p:spTree>
    <p:extLst>
      <p:ext uri="{BB962C8B-B14F-4D97-AF65-F5344CB8AC3E}">
        <p14:creationId xmlns:p14="http://schemas.microsoft.com/office/powerpoint/2010/main" val="4114223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13058"/>
        </a:solidFill>
        <a:effectLst/>
      </p:bgPr>
    </p:bg>
    <p:spTree>
      <p:nvGrpSpPr>
        <p:cNvPr id="1" name=""/>
        <p:cNvGrpSpPr/>
        <p:nvPr/>
      </p:nvGrpSpPr>
      <p:grpSpPr>
        <a:xfrm>
          <a:off x="0" y="0"/>
          <a:ext cx="0" cy="0"/>
          <a:chOff x="0" y="0"/>
          <a:chExt cx="0" cy="0"/>
        </a:xfrm>
      </p:grpSpPr>
      <p:sp>
        <p:nvSpPr>
          <p:cNvPr id="10" name="Rectangle 9"/>
          <p:cNvSpPr/>
          <p:nvPr/>
        </p:nvSpPr>
        <p:spPr>
          <a:xfrm>
            <a:off x="7" y="0"/>
            <a:ext cx="468629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6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CC87EA69-DCA3-4F80-B228-AC9B2568FB91}"/>
              </a:ext>
            </a:extLst>
          </p:cNvPr>
          <p:cNvSpPr>
            <a:spLocks noGrp="1"/>
          </p:cNvSpPr>
          <p:nvPr>
            <p:ph idx="1"/>
          </p:nvPr>
        </p:nvSpPr>
        <p:spPr>
          <a:xfrm>
            <a:off x="6192290" y="865276"/>
            <a:ext cx="5999710" cy="5251924"/>
          </a:xfrm>
        </p:spPr>
        <p:txBody>
          <a:bodyPr vert="horz" lIns="91440" tIns="45720" rIns="91440" bIns="45720" rtlCol="0" anchor="t">
            <a:noAutofit/>
          </a:bodyPr>
          <a:lstStyle/>
          <a:p>
            <a:pPr marL="0" indent="0">
              <a:lnSpc>
                <a:spcPct val="150000"/>
              </a:lnSpc>
              <a:buNone/>
            </a:pPr>
            <a:r>
              <a:rPr lang="en-US" dirty="0">
                <a:solidFill>
                  <a:schemeClr val="bg1"/>
                </a:solidFill>
                <a:latin typeface="Trebuchet MS"/>
                <a:ea typeface="Montserrat" charset="0"/>
                <a:cs typeface="Leelawadee"/>
              </a:rPr>
              <a:t>Federal/State Partnership</a:t>
            </a:r>
            <a:endParaRPr lang="en-US"/>
          </a:p>
          <a:p>
            <a:pPr>
              <a:lnSpc>
                <a:spcPct val="150000"/>
              </a:lnSpc>
              <a:buNone/>
            </a:pPr>
            <a:r>
              <a:rPr lang="en-US" dirty="0">
                <a:solidFill>
                  <a:schemeClr val="bg1"/>
                </a:solidFill>
                <a:latin typeface="Trebuchet MS"/>
                <a:ea typeface="+mn-lt"/>
                <a:cs typeface="Leelawadee"/>
              </a:rPr>
              <a:t>Education Programs </a:t>
            </a:r>
            <a:endParaRPr lang="en-US" dirty="0">
              <a:solidFill>
                <a:schemeClr val="bg1"/>
              </a:solidFill>
              <a:ea typeface="+mn-lt"/>
              <a:cs typeface="+mn-lt"/>
            </a:endParaRPr>
          </a:p>
          <a:p>
            <a:pPr>
              <a:lnSpc>
                <a:spcPct val="150000"/>
              </a:lnSpc>
              <a:buNone/>
            </a:pPr>
            <a:r>
              <a:rPr lang="en-US" dirty="0">
                <a:solidFill>
                  <a:schemeClr val="bg1"/>
                </a:solidFill>
                <a:latin typeface="Trebuchet MS"/>
                <a:ea typeface="+mn-lt"/>
                <a:cs typeface="Leelawadee"/>
              </a:rPr>
              <a:t>Preservation and Access</a:t>
            </a:r>
            <a:endParaRPr lang="en-US" dirty="0">
              <a:solidFill>
                <a:schemeClr val="bg1"/>
              </a:solidFill>
              <a:ea typeface="+mn-lt"/>
              <a:cs typeface="+mn-lt"/>
            </a:endParaRPr>
          </a:p>
          <a:p>
            <a:pPr>
              <a:lnSpc>
                <a:spcPct val="150000"/>
              </a:lnSpc>
              <a:buNone/>
            </a:pPr>
            <a:r>
              <a:rPr lang="en-US" dirty="0">
                <a:solidFill>
                  <a:schemeClr val="bg1"/>
                </a:solidFill>
                <a:latin typeface="Trebuchet MS"/>
                <a:ea typeface="+mn-lt"/>
                <a:cs typeface="Leelawadee"/>
              </a:rPr>
              <a:t>Challenge Grants </a:t>
            </a:r>
            <a:endParaRPr lang="en-US" dirty="0">
              <a:solidFill>
                <a:schemeClr val="bg1"/>
              </a:solidFill>
              <a:ea typeface="+mn-lt"/>
              <a:cs typeface="+mn-lt"/>
            </a:endParaRPr>
          </a:p>
          <a:p>
            <a:pPr>
              <a:lnSpc>
                <a:spcPct val="150000"/>
              </a:lnSpc>
              <a:buNone/>
            </a:pPr>
            <a:r>
              <a:rPr lang="en-US" dirty="0">
                <a:solidFill>
                  <a:schemeClr val="bg1"/>
                </a:solidFill>
                <a:latin typeface="Trebuchet MS"/>
                <a:ea typeface="+mn-lt"/>
                <a:cs typeface="Leelawadee"/>
              </a:rPr>
              <a:t>Public Programs </a:t>
            </a:r>
            <a:endParaRPr lang="en-US" dirty="0">
              <a:solidFill>
                <a:schemeClr val="bg1"/>
              </a:solidFill>
              <a:ea typeface="+mn-lt"/>
              <a:cs typeface="+mn-lt"/>
            </a:endParaRPr>
          </a:p>
          <a:p>
            <a:pPr marL="0" indent="0">
              <a:lnSpc>
                <a:spcPct val="150000"/>
              </a:lnSpc>
              <a:buNone/>
            </a:pPr>
            <a:r>
              <a:rPr lang="en-US" dirty="0">
                <a:solidFill>
                  <a:schemeClr val="bg1"/>
                </a:solidFill>
                <a:latin typeface="Trebuchet MS"/>
                <a:ea typeface="Montserrat" charset="0"/>
                <a:cs typeface="Leelawadee"/>
              </a:rPr>
              <a:t>Digital Humanities </a:t>
            </a:r>
            <a:endParaRPr lang="en-US" dirty="0">
              <a:solidFill>
                <a:schemeClr val="bg1"/>
              </a:solidFill>
              <a:latin typeface="Trebuchet MS" panose="020B0603020202020204" pitchFamily="34" charset="0"/>
              <a:ea typeface="Montserrat" charset="0"/>
              <a:cs typeface="Leelawadee" panose="020B0502040204020203" pitchFamily="34" charset="-34"/>
            </a:endParaRPr>
          </a:p>
          <a:p>
            <a:pPr>
              <a:lnSpc>
                <a:spcPct val="150000"/>
              </a:lnSpc>
              <a:buNone/>
            </a:pPr>
            <a:r>
              <a:rPr lang="en-US" dirty="0">
                <a:solidFill>
                  <a:schemeClr val="bg1"/>
                </a:solidFill>
                <a:latin typeface="Trebuchet MS"/>
                <a:ea typeface="+mn-lt"/>
                <a:cs typeface="Leelawadee"/>
              </a:rPr>
              <a:t>Research Programs</a:t>
            </a:r>
          </a:p>
          <a:p>
            <a:pPr>
              <a:lnSpc>
                <a:spcPct val="150000"/>
              </a:lnSpc>
              <a:buNone/>
            </a:pPr>
            <a:endParaRPr lang="en-US" dirty="0">
              <a:solidFill>
                <a:schemeClr val="bg1"/>
              </a:solidFill>
              <a:latin typeface="Trebuchet MS" panose="020B0603020202020204" pitchFamily="34" charset="0"/>
              <a:ea typeface="Montserrat" charset="0"/>
              <a:cs typeface="Leelawadee" panose="020B0502040204020203" pitchFamily="34" charset="-34"/>
            </a:endParaRPr>
          </a:p>
          <a:p>
            <a:pPr marL="0" indent="0">
              <a:lnSpc>
                <a:spcPct val="150000"/>
              </a:lnSpc>
              <a:buNone/>
            </a:pPr>
            <a:endParaRPr lang="en-US" dirty="0">
              <a:solidFill>
                <a:schemeClr val="bg1"/>
              </a:solidFill>
              <a:latin typeface="Trebuchet MS" panose="020B0603020202020204" pitchFamily="34" charset="0"/>
              <a:ea typeface="Montserrat" charset="0"/>
              <a:cs typeface="Leelawadee" panose="020B0502040204020203" pitchFamily="34" charset="-34"/>
            </a:endParaRPr>
          </a:p>
          <a:p>
            <a:pPr marL="0" indent="0">
              <a:lnSpc>
                <a:spcPct val="140000"/>
              </a:lnSpc>
              <a:buNone/>
            </a:pPr>
            <a:endParaRPr lang="en-US">
              <a:solidFill>
                <a:schemeClr val="bg1"/>
              </a:solidFill>
              <a:latin typeface="Trebuchet MS" panose="020B0603020202020204" pitchFamily="34" charset="0"/>
              <a:ea typeface="Montserrat" charset="0"/>
              <a:cs typeface="Leelawadee" panose="020B0502040204020203" pitchFamily="34" charset="-34"/>
            </a:endParaRPr>
          </a:p>
          <a:p>
            <a:pPr marL="0" indent="0">
              <a:lnSpc>
                <a:spcPct val="140000"/>
              </a:lnSpc>
              <a:buNone/>
            </a:pPr>
            <a:endParaRPr lang="en-US">
              <a:solidFill>
                <a:schemeClr val="bg1"/>
              </a:solidFill>
              <a:latin typeface="Trebuchet MS" panose="020B0603020202020204" pitchFamily="34" charset="0"/>
              <a:ea typeface="Montserrat" charset="0"/>
              <a:cs typeface="Leelawadee" panose="020B0502040204020203" pitchFamily="34" charset="-34"/>
            </a:endParaRPr>
          </a:p>
        </p:txBody>
      </p:sp>
      <p:sp>
        <p:nvSpPr>
          <p:cNvPr id="2" name="Title 1">
            <a:extLst>
              <a:ext uri="{FF2B5EF4-FFF2-40B4-BE49-F238E27FC236}">
                <a16:creationId xmlns:a16="http://schemas.microsoft.com/office/drawing/2014/main" id="{45F093A2-BEB8-4CC4-98B8-899943584AF3}"/>
              </a:ext>
            </a:extLst>
          </p:cNvPr>
          <p:cNvSpPr>
            <a:spLocks noGrp="1"/>
          </p:cNvSpPr>
          <p:nvPr>
            <p:ph type="title"/>
          </p:nvPr>
        </p:nvSpPr>
        <p:spPr>
          <a:xfrm>
            <a:off x="942307" y="4139265"/>
            <a:ext cx="3363682" cy="2147235"/>
          </a:xfrm>
        </p:spPr>
        <p:txBody>
          <a:bodyPr>
            <a:normAutofit/>
          </a:bodyPr>
          <a:lstStyle/>
          <a:p>
            <a:r>
              <a:rPr lang="en-US" sz="3800">
                <a:solidFill>
                  <a:srgbClr val="013058"/>
                </a:solidFill>
                <a:latin typeface="Oswald Medium" charset="0"/>
                <a:ea typeface="Oswald Medium" charset="0"/>
                <a:cs typeface="Oswald Medium" charset="0"/>
              </a:rPr>
              <a:t>Grant Program Divisions &amp; Offices</a:t>
            </a:r>
          </a:p>
        </p:txBody>
      </p:sp>
      <p:sp>
        <p:nvSpPr>
          <p:cNvPr id="8" name="TextBox 7"/>
          <p:cNvSpPr txBox="1"/>
          <p:nvPr/>
        </p:nvSpPr>
        <p:spPr>
          <a:xfrm flipH="1">
            <a:off x="1278291" y="80279"/>
            <a:ext cx="1966536" cy="47089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0000" b="1" i="0" u="none" strike="noStrike" kern="1200" cap="none" spc="0" normalizeH="0" baseline="0" noProof="0">
                <a:ln>
                  <a:noFill/>
                </a:ln>
                <a:solidFill>
                  <a:srgbClr val="EAB91F"/>
                </a:solidFill>
                <a:effectLst/>
                <a:uLnTx/>
                <a:uFillTx/>
                <a:latin typeface="Century Gothic" charset="0"/>
                <a:ea typeface="Century Gothic" charset="0"/>
                <a:cs typeface="Century Gothic" charset="0"/>
              </a:rPr>
              <a:t>7</a:t>
            </a:r>
          </a:p>
        </p:txBody>
      </p:sp>
      <p:cxnSp>
        <p:nvCxnSpPr>
          <p:cNvPr id="5" name="Straight Connector 4">
            <a:extLst>
              <a:ext uri="{FF2B5EF4-FFF2-40B4-BE49-F238E27FC236}">
                <a16:creationId xmlns:a16="http://schemas.microsoft.com/office/drawing/2014/main" id="{D719415F-AB22-4777-9328-A004092B4135}"/>
              </a:ext>
            </a:extLst>
          </p:cNvPr>
          <p:cNvCxnSpPr/>
          <p:nvPr/>
        </p:nvCxnSpPr>
        <p:spPr>
          <a:xfrm>
            <a:off x="4686300" y="0"/>
            <a:ext cx="0" cy="6858000"/>
          </a:xfrm>
          <a:prstGeom prst="line">
            <a:avLst/>
          </a:prstGeom>
          <a:ln w="38100">
            <a:solidFill>
              <a:srgbClr val="4AA6D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2094915"/>
      </p:ext>
    </p:extLst>
  </p:cSld>
  <p:clrMapOvr>
    <a:masterClrMapping/>
  </p:clrMapOvr>
  <p:transition spd="slow">
    <p:fade/>
  </p:transition>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Autofit/>
          </a:bodyPr>
          <a:lstStyle/>
          <a:p>
            <a:pPr algn="ctr"/>
            <a:r>
              <a:rPr lang="en-US" sz="3600" b="1">
                <a:solidFill>
                  <a:schemeClr val="bg1">
                    <a:lumMod val="95000"/>
                  </a:schemeClr>
                </a:solidFill>
                <a:latin typeface="Franklin Gothic Book" panose="020B0503020102020204" pitchFamily="34" charset="0"/>
                <a:ea typeface="Franklin Gothic Medium" charset="0"/>
                <a:cs typeface="Franklin Gothic Medium" charset="0"/>
              </a:rPr>
              <a:t>Required materials and page limits are listed in the</a:t>
            </a:r>
            <a:br>
              <a:rPr lang="en-US" sz="3600" b="1">
                <a:solidFill>
                  <a:schemeClr val="bg1">
                    <a:lumMod val="95000"/>
                  </a:schemeClr>
                </a:solidFill>
                <a:latin typeface="Franklin Gothic Book" panose="020B0503020102020204" pitchFamily="34" charset="0"/>
                <a:ea typeface="Franklin Gothic Medium" charset="0"/>
                <a:cs typeface="Franklin Gothic Medium" charset="0"/>
              </a:rPr>
            </a:br>
            <a:r>
              <a:rPr lang="en-US" sz="3600" b="1">
                <a:solidFill>
                  <a:schemeClr val="bg1">
                    <a:lumMod val="95000"/>
                  </a:schemeClr>
                </a:solidFill>
                <a:latin typeface="Franklin Gothic Book" panose="020B0503020102020204" pitchFamily="34" charset="0"/>
                <a:ea typeface="Franklin Gothic Medium" charset="0"/>
                <a:cs typeface="Franklin Gothic Medium" charset="0"/>
              </a:rPr>
              <a:t> Notice of Funding Opportunity (NOFO) </a:t>
            </a:r>
            <a:br>
              <a:rPr lang="en-US" sz="3600" b="1">
                <a:solidFill>
                  <a:schemeClr val="bg1">
                    <a:lumMod val="95000"/>
                  </a:schemeClr>
                </a:solidFill>
                <a:latin typeface="Franklin Gothic Book" panose="020B0503020102020204" pitchFamily="34" charset="0"/>
                <a:ea typeface="Franklin Gothic Medium" charset="0"/>
                <a:cs typeface="Franklin Gothic Medium" charset="0"/>
              </a:rPr>
            </a:br>
            <a:endParaRPr lang="en-US" sz="3600" b="1">
              <a:solidFill>
                <a:schemeClr val="bg1">
                  <a:lumMod val="95000"/>
                </a:schemeClr>
              </a:solidFill>
              <a:latin typeface="Franklin Gothic Book" panose="020B0503020102020204" pitchFamily="34" charset="0"/>
              <a:ea typeface="Franklin Gothic Medium" charset="0"/>
              <a:cs typeface="Franklin Gothic Medium" charset="0"/>
            </a:endParaRPr>
          </a:p>
        </p:txBody>
      </p:sp>
      <p:sp>
        <p:nvSpPr>
          <p:cNvPr id="3" name="Content Placeholder 2"/>
          <p:cNvSpPr>
            <a:spLocks noGrp="1"/>
          </p:cNvSpPr>
          <p:nvPr>
            <p:ph idx="1"/>
          </p:nvPr>
        </p:nvSpPr>
        <p:spPr>
          <a:xfrm>
            <a:off x="838200" y="2655277"/>
            <a:ext cx="8903677" cy="3732506"/>
          </a:xfrm>
        </p:spPr>
        <p:txBody>
          <a:bodyPr vert="horz" lIns="91440" tIns="45720" rIns="91440" bIns="45720" rtlCol="0" anchor="t">
            <a:normAutofit/>
          </a:bodyPr>
          <a:lstStyle/>
          <a:p>
            <a:r>
              <a:rPr lang="en-US" dirty="0">
                <a:solidFill>
                  <a:schemeClr val="bg1"/>
                </a:solidFill>
              </a:rPr>
              <a:t>3-page narrative proposal (single-spaced)</a:t>
            </a:r>
          </a:p>
          <a:p>
            <a:r>
              <a:rPr lang="en-US" dirty="0">
                <a:solidFill>
                  <a:schemeClr val="bg1"/>
                </a:solidFill>
                <a:cs typeface="Calibri"/>
              </a:rPr>
              <a:t>1-page work plan</a:t>
            </a:r>
            <a:endParaRPr lang="en-US" dirty="0">
              <a:solidFill>
                <a:schemeClr val="bg1"/>
              </a:solidFill>
            </a:endParaRPr>
          </a:p>
          <a:p>
            <a:r>
              <a:rPr lang="en-US" dirty="0">
                <a:solidFill>
                  <a:schemeClr val="bg1"/>
                </a:solidFill>
              </a:rPr>
              <a:t>1-page bibliography</a:t>
            </a:r>
            <a:endParaRPr lang="en-US" dirty="0">
              <a:solidFill>
                <a:schemeClr val="bg1"/>
              </a:solidFill>
              <a:cs typeface="Calibri"/>
            </a:endParaRPr>
          </a:p>
          <a:p>
            <a:r>
              <a:rPr lang="en-US" dirty="0">
                <a:solidFill>
                  <a:schemeClr val="bg1"/>
                </a:solidFill>
              </a:rPr>
              <a:t>2-page C.V.</a:t>
            </a:r>
            <a:endParaRPr lang="en-US" dirty="0">
              <a:solidFill>
                <a:schemeClr val="bg1"/>
              </a:solidFill>
              <a:cs typeface="Calibri"/>
            </a:endParaRPr>
          </a:p>
          <a:p>
            <a:r>
              <a:rPr lang="en-US" dirty="0">
                <a:solidFill>
                  <a:schemeClr val="bg1"/>
                </a:solidFill>
              </a:rPr>
              <a:t>2 letters of reference</a:t>
            </a:r>
            <a:endParaRPr lang="en-US" dirty="0">
              <a:solidFill>
                <a:schemeClr val="bg1"/>
              </a:solidFill>
              <a:cs typeface="Calibri"/>
            </a:endParaRPr>
          </a:p>
          <a:p>
            <a:r>
              <a:rPr lang="en-US" dirty="0">
                <a:solidFill>
                  <a:schemeClr val="bg1"/>
                </a:solidFill>
              </a:rPr>
              <a:t>Additional forms listing your contact information, work sites, and letter writers.</a:t>
            </a:r>
            <a:endParaRPr lang="en-US" dirty="0">
              <a:solidFill>
                <a:schemeClr val="bg1"/>
              </a:solidFill>
              <a:cs typeface="Calibri"/>
            </a:endParaRPr>
          </a:p>
          <a:p>
            <a:pPr marL="457200" lvl="1" indent="0">
              <a:buNone/>
            </a:pPr>
            <a:endParaRPr lang="en-US"/>
          </a:p>
          <a:p>
            <a:pPr marL="457200" lvl="1" indent="0">
              <a:buNone/>
            </a:pPr>
            <a:endParaRPr lang="en-US"/>
          </a:p>
        </p:txBody>
      </p:sp>
      <p:sp>
        <p:nvSpPr>
          <p:cNvPr id="4" name="TextBox 3"/>
          <p:cNvSpPr txBox="1"/>
          <p:nvPr/>
        </p:nvSpPr>
        <p:spPr>
          <a:xfrm>
            <a:off x="838200" y="1881554"/>
            <a:ext cx="5404337" cy="523220"/>
          </a:xfrm>
          <a:prstGeom prst="rect">
            <a:avLst/>
          </a:prstGeom>
          <a:noFill/>
        </p:spPr>
        <p:txBody>
          <a:bodyPr wrap="square" lIns="91440" tIns="45720" rIns="91440" bIns="45720" rtlCol="0" anchor="t">
            <a:spAutoFit/>
          </a:bodyPr>
          <a:lstStyle/>
          <a:p>
            <a:pPr>
              <a:defRPr/>
            </a:pPr>
            <a:r>
              <a:rPr kumimoji="0" lang="en-US" sz="2800" b="0" i="0" u="sng" strike="noStrike" kern="1200" cap="none" spc="0" normalizeH="0" baseline="0" noProof="0">
                <a:ln>
                  <a:noFill/>
                </a:ln>
                <a:solidFill>
                  <a:srgbClr val="FFC000"/>
                </a:solidFill>
                <a:effectLst/>
                <a:uLnTx/>
                <a:uFillTx/>
                <a:latin typeface="Calibri" panose="020F0502020204030204"/>
                <a:ea typeface="+mn-ea"/>
                <a:cs typeface="+mn-cs"/>
              </a:rPr>
              <a:t>For Fellowship</a:t>
            </a:r>
            <a:r>
              <a:rPr lang="en-US" sz="2800" u="sng">
                <a:solidFill>
                  <a:srgbClr val="FFC000"/>
                </a:solidFill>
                <a:latin typeface="Calibri" panose="020F0502020204030204"/>
              </a:rPr>
              <a:t>s</a:t>
            </a:r>
            <a:endParaRPr kumimoji="0" lang="en-US" sz="2800" b="0" i="0" u="sng" strike="noStrike" kern="1200" cap="none" spc="0" normalizeH="0" baseline="0" noProof="0">
              <a:ln>
                <a:noFill/>
              </a:ln>
              <a:solidFill>
                <a:srgbClr val="FFC000"/>
              </a:solidFill>
              <a:effectLst/>
              <a:uLnTx/>
              <a:uFillTx/>
              <a:latin typeface="Calibri" panose="020F0502020204030204"/>
            </a:endParaRPr>
          </a:p>
        </p:txBody>
      </p:sp>
      <p:pic>
        <p:nvPicPr>
          <p:cNvPr id="6" name="Picture 5">
            <a:extLst>
              <a:ext uri="{FF2B5EF4-FFF2-40B4-BE49-F238E27FC236}">
                <a16:creationId xmlns:a16="http://schemas.microsoft.com/office/drawing/2014/main" id="{769D7D39-9DA8-4F60-9EB6-29561D75CDF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1847"/>
          <a:stretch/>
        </p:blipFill>
        <p:spPr>
          <a:xfrm>
            <a:off x="10313233" y="5033961"/>
            <a:ext cx="1595107" cy="1521355"/>
          </a:xfrm>
          <a:prstGeom prst="rect">
            <a:avLst/>
          </a:prstGeom>
        </p:spPr>
      </p:pic>
    </p:spTree>
    <p:extLst>
      <p:ext uri="{BB962C8B-B14F-4D97-AF65-F5344CB8AC3E}">
        <p14:creationId xmlns:p14="http://schemas.microsoft.com/office/powerpoint/2010/main" val="42622755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3"/>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a:stretch/>
        </p:blipFill>
        <p:spPr>
          <a:xfrm>
            <a:off x="4175768" y="0"/>
            <a:ext cx="7575750" cy="9038493"/>
          </a:xfrm>
        </p:spPr>
      </p:pic>
      <p:sp>
        <p:nvSpPr>
          <p:cNvPr id="8" name="Title 1"/>
          <p:cNvSpPr>
            <a:spLocks noGrp="1"/>
          </p:cNvSpPr>
          <p:nvPr>
            <p:ph type="title"/>
          </p:nvPr>
        </p:nvSpPr>
        <p:spPr>
          <a:xfrm>
            <a:off x="869304" y="1115878"/>
            <a:ext cx="3306464" cy="4403254"/>
          </a:xfrm>
        </p:spPr>
        <p:txBody>
          <a:bodyPr>
            <a:normAutofit/>
          </a:bodyPr>
          <a:lstStyle/>
          <a:p>
            <a:r>
              <a:rPr lang="en-US" sz="2800">
                <a:solidFill>
                  <a:schemeClr val="bg1"/>
                </a:solidFill>
                <a:latin typeface="Franklin Gothic Medium" charset="0"/>
                <a:ea typeface="Franklin Gothic Medium" charset="0"/>
                <a:cs typeface="Franklin Gothic Medium" charset="0"/>
              </a:rPr>
              <a:t>Applications to NEH must be submitted through grants.gov</a:t>
            </a:r>
            <a:br>
              <a:rPr lang="en-US" sz="3400">
                <a:solidFill>
                  <a:schemeClr val="bg1">
                    <a:lumMod val="50000"/>
                  </a:schemeClr>
                </a:solidFill>
                <a:latin typeface="Franklin Gothic Medium" charset="0"/>
                <a:ea typeface="Franklin Gothic Medium" charset="0"/>
                <a:cs typeface="Franklin Gothic Medium" charset="0"/>
              </a:rPr>
            </a:br>
            <a:br>
              <a:rPr lang="en-US" sz="3400">
                <a:solidFill>
                  <a:schemeClr val="bg1">
                    <a:lumMod val="50000"/>
                  </a:schemeClr>
                </a:solidFill>
                <a:latin typeface="Franklin Gothic Medium" charset="0"/>
                <a:ea typeface="Franklin Gothic Medium" charset="0"/>
                <a:cs typeface="Franklin Gothic Medium" charset="0"/>
              </a:rPr>
            </a:br>
            <a:br>
              <a:rPr lang="en-US" sz="3400">
                <a:solidFill>
                  <a:schemeClr val="bg1">
                    <a:lumMod val="50000"/>
                  </a:schemeClr>
                </a:solidFill>
                <a:latin typeface="Franklin Gothic Medium" charset="0"/>
                <a:ea typeface="Franklin Gothic Medium" charset="0"/>
                <a:cs typeface="Franklin Gothic Medium" charset="0"/>
              </a:rPr>
            </a:br>
            <a:endParaRPr lang="en-US" sz="3400">
              <a:solidFill>
                <a:schemeClr val="bg1">
                  <a:lumMod val="50000"/>
                </a:schemeClr>
              </a:solidFill>
              <a:latin typeface="Franklin Gothic Medium" charset="0"/>
              <a:ea typeface="Franklin Gothic Medium" charset="0"/>
              <a:cs typeface="Franklin Gothic Medium" charset="0"/>
            </a:endParaRPr>
          </a:p>
        </p:txBody>
      </p:sp>
      <p:pic>
        <p:nvPicPr>
          <p:cNvPr id="6" name="Picture 5">
            <a:extLst>
              <a:ext uri="{FF2B5EF4-FFF2-40B4-BE49-F238E27FC236}">
                <a16:creationId xmlns:a16="http://schemas.microsoft.com/office/drawing/2014/main" id="{E134C15A-6F46-450D-B7A0-0E66C04A052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51847"/>
          <a:stretch/>
        </p:blipFill>
        <p:spPr>
          <a:xfrm>
            <a:off x="440482" y="5088023"/>
            <a:ext cx="1595107" cy="1521355"/>
          </a:xfrm>
          <a:prstGeom prst="rect">
            <a:avLst/>
          </a:prstGeom>
        </p:spPr>
      </p:pic>
    </p:spTree>
    <p:extLst>
      <p:ext uri="{BB962C8B-B14F-4D97-AF65-F5344CB8AC3E}">
        <p14:creationId xmlns:p14="http://schemas.microsoft.com/office/powerpoint/2010/main" val="12377575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397" b="20541"/>
          <a:stretch/>
        </p:blipFill>
        <p:spPr>
          <a:xfrm>
            <a:off x="2773179" y="1153997"/>
            <a:ext cx="8251227" cy="5704003"/>
          </a:xfrm>
          <a:prstGeom prst="rect">
            <a:avLst/>
          </a:prstGeom>
          <a:solidFill>
            <a:srgbClr val="002060"/>
          </a:solidFill>
          <a:effectLst/>
        </p:spPr>
      </p:pic>
      <p:sp>
        <p:nvSpPr>
          <p:cNvPr id="8" name="Content Placeholder 2"/>
          <p:cNvSpPr>
            <a:spLocks noGrp="1"/>
          </p:cNvSpPr>
          <p:nvPr>
            <p:ph idx="1"/>
          </p:nvPr>
        </p:nvSpPr>
        <p:spPr>
          <a:xfrm>
            <a:off x="3009178" y="5681476"/>
            <a:ext cx="3158907" cy="463974"/>
          </a:xfrm>
        </p:spPr>
        <p:txBody>
          <a:bodyPr>
            <a:noAutofit/>
          </a:bodyPr>
          <a:lstStyle/>
          <a:p>
            <a:pPr marL="0" indent="0">
              <a:buNone/>
            </a:pPr>
            <a:r>
              <a:rPr lang="en-US" sz="2400">
                <a:solidFill>
                  <a:schemeClr val="bg1"/>
                </a:solidFill>
                <a:latin typeface="Franklin Gothic Demi" charset="0"/>
                <a:ea typeface="Franklin Gothic Demi" charset="0"/>
                <a:cs typeface="Franklin Gothic Demi" charset="0"/>
              </a:rPr>
              <a:t>Submission</a:t>
            </a:r>
          </a:p>
        </p:txBody>
      </p:sp>
      <p:sp>
        <p:nvSpPr>
          <p:cNvPr id="9" name="Rectangle 8"/>
          <p:cNvSpPr/>
          <p:nvPr/>
        </p:nvSpPr>
        <p:spPr>
          <a:xfrm>
            <a:off x="7244589" y="1525348"/>
            <a:ext cx="4054416" cy="374461"/>
          </a:xfrm>
          <a:prstGeom prst="rect">
            <a:avLst/>
          </a:prstGeom>
        </p:spPr>
        <p:txBody>
          <a:bodyPr wrap="square">
            <a:spAutoFit/>
          </a:bodyPr>
          <a:lstStyle/>
          <a:p>
            <a:pPr>
              <a:lnSpc>
                <a:spcPts val="2160"/>
              </a:lnSpc>
            </a:pPr>
            <a:r>
              <a:rPr lang="en-US" sz="2400">
                <a:solidFill>
                  <a:schemeClr val="bg1"/>
                </a:solidFill>
                <a:latin typeface="Franklin Gothic Demi" charset="0"/>
                <a:ea typeface="Franklin Gothic Demi" charset="0"/>
                <a:cs typeface="Franklin Gothic Demi" charset="0"/>
              </a:rPr>
              <a:t>Award notification</a:t>
            </a:r>
          </a:p>
        </p:txBody>
      </p:sp>
      <p:sp>
        <p:nvSpPr>
          <p:cNvPr id="10" name="Rectangle 9"/>
          <p:cNvSpPr/>
          <p:nvPr/>
        </p:nvSpPr>
        <p:spPr>
          <a:xfrm>
            <a:off x="5303138" y="1953371"/>
            <a:ext cx="3962857" cy="451406"/>
          </a:xfrm>
          <a:prstGeom prst="rect">
            <a:avLst/>
          </a:prstGeom>
        </p:spPr>
        <p:txBody>
          <a:bodyPr wrap="square">
            <a:spAutoFit/>
          </a:bodyPr>
          <a:lstStyle/>
          <a:p>
            <a:pPr algn="ctr">
              <a:lnSpc>
                <a:spcPts val="2760"/>
              </a:lnSpc>
            </a:pPr>
            <a:r>
              <a:rPr lang="en-US" sz="2400">
                <a:solidFill>
                  <a:schemeClr val="bg1"/>
                </a:solidFill>
                <a:latin typeface="Franklin Gothic Book" charset="0"/>
                <a:ea typeface="Franklin Gothic Book" charset="0"/>
                <a:cs typeface="Franklin Gothic Book" charset="0"/>
              </a:rPr>
              <a:t>Chairman’s decision</a:t>
            </a:r>
          </a:p>
        </p:txBody>
      </p:sp>
      <p:sp>
        <p:nvSpPr>
          <p:cNvPr id="11" name="Rectangle 10"/>
          <p:cNvSpPr/>
          <p:nvPr/>
        </p:nvSpPr>
        <p:spPr>
          <a:xfrm>
            <a:off x="3578512" y="2480811"/>
            <a:ext cx="5556911" cy="451406"/>
          </a:xfrm>
          <a:prstGeom prst="rect">
            <a:avLst/>
          </a:prstGeom>
        </p:spPr>
        <p:txBody>
          <a:bodyPr wrap="square">
            <a:spAutoFit/>
          </a:bodyPr>
          <a:lstStyle/>
          <a:p>
            <a:pPr algn="ctr">
              <a:lnSpc>
                <a:spcPts val="2760"/>
              </a:lnSpc>
            </a:pPr>
            <a:r>
              <a:rPr lang="en-US" sz="2400">
                <a:solidFill>
                  <a:schemeClr val="bg1"/>
                </a:solidFill>
                <a:latin typeface="Franklin Gothic Book" charset="0"/>
                <a:ea typeface="Franklin Gothic Book" charset="0"/>
                <a:cs typeface="Franklin Gothic Book" charset="0"/>
              </a:rPr>
              <a:t>National Council review</a:t>
            </a:r>
          </a:p>
        </p:txBody>
      </p:sp>
      <p:sp>
        <p:nvSpPr>
          <p:cNvPr id="12" name="Rectangle 11"/>
          <p:cNvSpPr/>
          <p:nvPr/>
        </p:nvSpPr>
        <p:spPr>
          <a:xfrm>
            <a:off x="2281156" y="3139614"/>
            <a:ext cx="6944862" cy="451406"/>
          </a:xfrm>
          <a:prstGeom prst="rect">
            <a:avLst/>
          </a:prstGeom>
        </p:spPr>
        <p:txBody>
          <a:bodyPr wrap="square">
            <a:spAutoFit/>
          </a:bodyPr>
          <a:lstStyle/>
          <a:p>
            <a:pPr algn="ctr">
              <a:lnSpc>
                <a:spcPts val="2760"/>
              </a:lnSpc>
            </a:pPr>
            <a:r>
              <a:rPr lang="en-US" sz="2400">
                <a:solidFill>
                  <a:schemeClr val="bg1"/>
                </a:solidFill>
                <a:latin typeface="Franklin Gothic Book" charset="0"/>
                <a:ea typeface="Franklin Gothic Book" charset="0"/>
                <a:cs typeface="Franklin Gothic Book" charset="0"/>
              </a:rPr>
              <a:t>Staff recommendations</a:t>
            </a:r>
          </a:p>
        </p:txBody>
      </p:sp>
      <p:sp>
        <p:nvSpPr>
          <p:cNvPr id="13" name="Content Placeholder 2"/>
          <p:cNvSpPr txBox="1">
            <a:spLocks/>
          </p:cNvSpPr>
          <p:nvPr/>
        </p:nvSpPr>
        <p:spPr>
          <a:xfrm>
            <a:off x="4035477" y="3849645"/>
            <a:ext cx="3737894" cy="6767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a:solidFill>
                  <a:schemeClr val="bg1"/>
                </a:solidFill>
                <a:latin typeface="Franklin Gothic Book" charset="0"/>
                <a:ea typeface="Franklin Gothic Book" charset="0"/>
                <a:cs typeface="Franklin Gothic Book" charset="0"/>
              </a:rPr>
              <a:t>Peer review panels</a:t>
            </a:r>
          </a:p>
        </p:txBody>
      </p:sp>
      <p:sp>
        <p:nvSpPr>
          <p:cNvPr id="14" name="Content Placeholder 2"/>
          <p:cNvSpPr txBox="1">
            <a:spLocks/>
          </p:cNvSpPr>
          <p:nvPr/>
        </p:nvSpPr>
        <p:spPr>
          <a:xfrm>
            <a:off x="3009178" y="4495233"/>
            <a:ext cx="3158907" cy="6299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a:solidFill>
                  <a:srgbClr val="93B624"/>
                </a:solidFill>
                <a:latin typeface="Franklin Gothic Book" charset="0"/>
                <a:ea typeface="Franklin Gothic Book" charset="0"/>
                <a:cs typeface="Franklin Gothic Book" charset="0"/>
              </a:rPr>
              <a:t>    </a:t>
            </a:r>
            <a:r>
              <a:rPr lang="en-US" sz="2400">
                <a:solidFill>
                  <a:schemeClr val="bg1"/>
                </a:solidFill>
                <a:latin typeface="Franklin Gothic Book" charset="0"/>
                <a:ea typeface="Franklin Gothic Book" charset="0"/>
                <a:cs typeface="Franklin Gothic Book" charset="0"/>
              </a:rPr>
              <a:t>Sorting by NEH staff</a:t>
            </a:r>
          </a:p>
        </p:txBody>
      </p:sp>
      <p:sp>
        <p:nvSpPr>
          <p:cNvPr id="15" name="Rectangle 14"/>
          <p:cNvSpPr/>
          <p:nvPr/>
        </p:nvSpPr>
        <p:spPr>
          <a:xfrm>
            <a:off x="619796" y="705037"/>
            <a:ext cx="5660436" cy="1265411"/>
          </a:xfrm>
          <a:prstGeom prst="rect">
            <a:avLst/>
          </a:prstGeom>
        </p:spPr>
        <p:txBody>
          <a:bodyPr wrap="square" lIns="91440" tIns="45720" rIns="91440" bIns="45720" anchor="t">
            <a:spAutoFit/>
          </a:bodyPr>
          <a:lstStyle/>
          <a:p>
            <a:pPr>
              <a:lnSpc>
                <a:spcPts val="2160"/>
              </a:lnSpc>
            </a:pPr>
            <a:r>
              <a:rPr lang="en-US" sz="3400" dirty="0">
                <a:solidFill>
                  <a:srgbClr val="FFC000"/>
                </a:solidFill>
                <a:latin typeface="Franklin Gothic Medium"/>
                <a:ea typeface="Franklin Gothic Medium" charset="0"/>
                <a:cs typeface="Franklin Gothic Medium" charset="0"/>
              </a:rPr>
              <a:t>Steps of Application Review</a:t>
            </a:r>
          </a:p>
          <a:p>
            <a:pPr>
              <a:lnSpc>
                <a:spcPts val="2160"/>
              </a:lnSpc>
            </a:pPr>
            <a:endParaRPr lang="en-US" sz="3400" dirty="0">
              <a:solidFill>
                <a:srgbClr val="FFC000"/>
              </a:solidFill>
              <a:latin typeface="Franklin Gothic Medium" charset="0"/>
              <a:ea typeface="Franklin Gothic Medium" charset="0"/>
              <a:cs typeface="Franklin Gothic Medium" charset="0"/>
            </a:endParaRPr>
          </a:p>
          <a:p>
            <a:pPr>
              <a:lnSpc>
                <a:spcPts val="2160"/>
              </a:lnSpc>
            </a:pPr>
            <a:r>
              <a:rPr lang="en-US" dirty="0">
                <a:solidFill>
                  <a:srgbClr val="FFC000"/>
                </a:solidFill>
                <a:latin typeface="Franklin Gothic Medium"/>
                <a:ea typeface="Franklin Gothic Medium" charset="0"/>
                <a:cs typeface="Franklin Gothic Medium" charset="0"/>
              </a:rPr>
              <a:t>(more details at neh.gov/grants/application-process)</a:t>
            </a:r>
            <a:r>
              <a:rPr lang="en-US" sz="3400" dirty="0">
                <a:solidFill>
                  <a:srgbClr val="000000"/>
                </a:solidFill>
                <a:latin typeface="Calibri"/>
                <a:ea typeface="Franklin Gothic Medium" charset="0"/>
                <a:cs typeface="Calibri"/>
              </a:rPr>
              <a:t>application-process</a:t>
            </a:r>
            <a:endParaRPr lang="en-US" dirty="0">
              <a:cs typeface="Calibri"/>
            </a:endParaRPr>
          </a:p>
        </p:txBody>
      </p:sp>
      <p:pic>
        <p:nvPicPr>
          <p:cNvPr id="17" name="Picture 16">
            <a:extLst>
              <a:ext uri="{FF2B5EF4-FFF2-40B4-BE49-F238E27FC236}">
                <a16:creationId xmlns:a16="http://schemas.microsoft.com/office/drawing/2014/main" id="{608E65FA-6794-4FD3-B491-9F4590214E0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51847"/>
          <a:stretch/>
        </p:blipFill>
        <p:spPr>
          <a:xfrm>
            <a:off x="10313233" y="5033961"/>
            <a:ext cx="1595107" cy="1521355"/>
          </a:xfrm>
          <a:prstGeom prst="rect">
            <a:avLst/>
          </a:prstGeom>
        </p:spPr>
      </p:pic>
      <p:sp>
        <p:nvSpPr>
          <p:cNvPr id="2" name="TextBox 1">
            <a:extLst>
              <a:ext uri="{FF2B5EF4-FFF2-40B4-BE49-F238E27FC236}">
                <a16:creationId xmlns:a16="http://schemas.microsoft.com/office/drawing/2014/main" id="{39336413-45B0-4BCC-A694-03837BFB7EB8}"/>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dirty="0">
              <a:cs typeface="Calibri"/>
            </a:endParaRPr>
          </a:p>
        </p:txBody>
      </p:sp>
    </p:spTree>
    <p:extLst>
      <p:ext uri="{BB962C8B-B14F-4D97-AF65-F5344CB8AC3E}">
        <p14:creationId xmlns:p14="http://schemas.microsoft.com/office/powerpoint/2010/main" val="11093650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397" b="20541"/>
          <a:stretch/>
        </p:blipFill>
        <p:spPr>
          <a:xfrm>
            <a:off x="2773179" y="1153997"/>
            <a:ext cx="8251227" cy="5704003"/>
          </a:xfrm>
          <a:prstGeom prst="rect">
            <a:avLst/>
          </a:prstGeom>
          <a:solidFill>
            <a:srgbClr val="002060"/>
          </a:solidFill>
          <a:effectLst/>
        </p:spPr>
      </p:pic>
      <p:sp>
        <p:nvSpPr>
          <p:cNvPr id="8" name="Content Placeholder 2"/>
          <p:cNvSpPr>
            <a:spLocks noGrp="1"/>
          </p:cNvSpPr>
          <p:nvPr>
            <p:ph idx="1"/>
          </p:nvPr>
        </p:nvSpPr>
        <p:spPr>
          <a:xfrm>
            <a:off x="3009178" y="5681476"/>
            <a:ext cx="3158907" cy="463974"/>
          </a:xfrm>
        </p:spPr>
        <p:txBody>
          <a:bodyPr>
            <a:noAutofit/>
          </a:bodyPr>
          <a:lstStyle/>
          <a:p>
            <a:pPr marL="0" indent="0">
              <a:buNone/>
            </a:pPr>
            <a:r>
              <a:rPr lang="en-US" sz="2400">
                <a:solidFill>
                  <a:schemeClr val="bg1"/>
                </a:solidFill>
                <a:latin typeface="Franklin Gothic Demi" charset="0"/>
                <a:ea typeface="Franklin Gothic Demi" charset="0"/>
                <a:cs typeface="Franklin Gothic Demi" charset="0"/>
              </a:rPr>
              <a:t>Submission</a:t>
            </a:r>
          </a:p>
        </p:txBody>
      </p:sp>
      <p:sp>
        <p:nvSpPr>
          <p:cNvPr id="9" name="Rectangle 8"/>
          <p:cNvSpPr/>
          <p:nvPr/>
        </p:nvSpPr>
        <p:spPr>
          <a:xfrm>
            <a:off x="7244589" y="1525348"/>
            <a:ext cx="4054416" cy="374461"/>
          </a:xfrm>
          <a:prstGeom prst="rect">
            <a:avLst/>
          </a:prstGeom>
        </p:spPr>
        <p:txBody>
          <a:bodyPr wrap="square">
            <a:spAutoFit/>
          </a:bodyPr>
          <a:lstStyle/>
          <a:p>
            <a:pPr>
              <a:lnSpc>
                <a:spcPts val="2160"/>
              </a:lnSpc>
            </a:pPr>
            <a:r>
              <a:rPr lang="en-US" sz="2400">
                <a:solidFill>
                  <a:schemeClr val="bg1"/>
                </a:solidFill>
                <a:latin typeface="Franklin Gothic Demi" charset="0"/>
                <a:ea typeface="Franklin Gothic Demi" charset="0"/>
                <a:cs typeface="Franklin Gothic Demi" charset="0"/>
              </a:rPr>
              <a:t>Award notification</a:t>
            </a:r>
          </a:p>
        </p:txBody>
      </p:sp>
      <p:sp>
        <p:nvSpPr>
          <p:cNvPr id="10" name="Rectangle 9"/>
          <p:cNvSpPr/>
          <p:nvPr/>
        </p:nvSpPr>
        <p:spPr>
          <a:xfrm>
            <a:off x="5303138" y="1953371"/>
            <a:ext cx="3962857" cy="451406"/>
          </a:xfrm>
          <a:prstGeom prst="rect">
            <a:avLst/>
          </a:prstGeom>
        </p:spPr>
        <p:txBody>
          <a:bodyPr wrap="square">
            <a:spAutoFit/>
          </a:bodyPr>
          <a:lstStyle/>
          <a:p>
            <a:pPr algn="ctr">
              <a:lnSpc>
                <a:spcPts val="2760"/>
              </a:lnSpc>
            </a:pPr>
            <a:r>
              <a:rPr lang="en-US" sz="2400">
                <a:solidFill>
                  <a:schemeClr val="bg1"/>
                </a:solidFill>
                <a:latin typeface="Franklin Gothic Book" charset="0"/>
                <a:ea typeface="Franklin Gothic Book" charset="0"/>
                <a:cs typeface="Franklin Gothic Book" charset="0"/>
              </a:rPr>
              <a:t>Chairman’s decision</a:t>
            </a:r>
          </a:p>
        </p:txBody>
      </p:sp>
      <p:sp>
        <p:nvSpPr>
          <p:cNvPr id="11" name="Rectangle 10"/>
          <p:cNvSpPr/>
          <p:nvPr/>
        </p:nvSpPr>
        <p:spPr>
          <a:xfrm>
            <a:off x="3578512" y="2480811"/>
            <a:ext cx="5556911" cy="451406"/>
          </a:xfrm>
          <a:prstGeom prst="rect">
            <a:avLst/>
          </a:prstGeom>
        </p:spPr>
        <p:txBody>
          <a:bodyPr wrap="square">
            <a:spAutoFit/>
          </a:bodyPr>
          <a:lstStyle/>
          <a:p>
            <a:pPr algn="ctr">
              <a:lnSpc>
                <a:spcPts val="2760"/>
              </a:lnSpc>
            </a:pPr>
            <a:r>
              <a:rPr lang="en-US" sz="2400">
                <a:solidFill>
                  <a:schemeClr val="bg1"/>
                </a:solidFill>
                <a:latin typeface="Franklin Gothic Book" charset="0"/>
                <a:ea typeface="Franklin Gothic Book" charset="0"/>
                <a:cs typeface="Franklin Gothic Book" charset="0"/>
              </a:rPr>
              <a:t>National Council review</a:t>
            </a:r>
          </a:p>
        </p:txBody>
      </p:sp>
      <p:sp>
        <p:nvSpPr>
          <p:cNvPr id="12" name="Rectangle 11"/>
          <p:cNvSpPr/>
          <p:nvPr/>
        </p:nvSpPr>
        <p:spPr>
          <a:xfrm>
            <a:off x="2281156" y="3139614"/>
            <a:ext cx="6944862" cy="451406"/>
          </a:xfrm>
          <a:prstGeom prst="rect">
            <a:avLst/>
          </a:prstGeom>
        </p:spPr>
        <p:txBody>
          <a:bodyPr wrap="square">
            <a:spAutoFit/>
          </a:bodyPr>
          <a:lstStyle/>
          <a:p>
            <a:pPr algn="ctr">
              <a:lnSpc>
                <a:spcPts val="2760"/>
              </a:lnSpc>
            </a:pPr>
            <a:r>
              <a:rPr lang="en-US" sz="2400">
                <a:solidFill>
                  <a:schemeClr val="bg1"/>
                </a:solidFill>
                <a:latin typeface="Franklin Gothic Book" charset="0"/>
                <a:ea typeface="Franklin Gothic Book" charset="0"/>
                <a:cs typeface="Franklin Gothic Book" charset="0"/>
              </a:rPr>
              <a:t>Staff recommendations</a:t>
            </a:r>
          </a:p>
        </p:txBody>
      </p:sp>
      <p:sp>
        <p:nvSpPr>
          <p:cNvPr id="13" name="Content Placeholder 2"/>
          <p:cNvSpPr txBox="1">
            <a:spLocks/>
          </p:cNvSpPr>
          <p:nvPr/>
        </p:nvSpPr>
        <p:spPr>
          <a:xfrm>
            <a:off x="4035477" y="3849645"/>
            <a:ext cx="3737894" cy="6767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a:solidFill>
                  <a:schemeClr val="bg1"/>
                </a:solidFill>
                <a:latin typeface="Franklin Gothic Book" charset="0"/>
                <a:ea typeface="Franklin Gothic Book" charset="0"/>
                <a:cs typeface="Franklin Gothic Book" charset="0"/>
              </a:rPr>
              <a:t>Peer review panels</a:t>
            </a:r>
          </a:p>
        </p:txBody>
      </p:sp>
      <p:sp>
        <p:nvSpPr>
          <p:cNvPr id="14" name="Content Placeholder 2"/>
          <p:cNvSpPr txBox="1">
            <a:spLocks/>
          </p:cNvSpPr>
          <p:nvPr/>
        </p:nvSpPr>
        <p:spPr>
          <a:xfrm>
            <a:off x="3009178" y="4495233"/>
            <a:ext cx="3158907" cy="6299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a:solidFill>
                  <a:srgbClr val="93B624"/>
                </a:solidFill>
                <a:latin typeface="Franklin Gothic Book" charset="0"/>
                <a:ea typeface="Franklin Gothic Book" charset="0"/>
                <a:cs typeface="Franklin Gothic Book" charset="0"/>
              </a:rPr>
              <a:t>    </a:t>
            </a:r>
            <a:r>
              <a:rPr lang="en-US" sz="2400">
                <a:solidFill>
                  <a:schemeClr val="bg1"/>
                </a:solidFill>
                <a:latin typeface="Franklin Gothic Book" charset="0"/>
                <a:ea typeface="Franklin Gothic Book" charset="0"/>
                <a:cs typeface="Franklin Gothic Book" charset="0"/>
              </a:rPr>
              <a:t>Sorting by NEH staff</a:t>
            </a:r>
          </a:p>
        </p:txBody>
      </p:sp>
      <p:sp>
        <p:nvSpPr>
          <p:cNvPr id="15" name="Rectangle 14"/>
          <p:cNvSpPr/>
          <p:nvPr/>
        </p:nvSpPr>
        <p:spPr>
          <a:xfrm>
            <a:off x="619796" y="705037"/>
            <a:ext cx="5660436" cy="1265411"/>
          </a:xfrm>
          <a:prstGeom prst="rect">
            <a:avLst/>
          </a:prstGeom>
        </p:spPr>
        <p:txBody>
          <a:bodyPr wrap="square" lIns="91440" tIns="45720" rIns="91440" bIns="45720" anchor="t">
            <a:spAutoFit/>
          </a:bodyPr>
          <a:lstStyle/>
          <a:p>
            <a:pPr>
              <a:lnSpc>
                <a:spcPts val="2160"/>
              </a:lnSpc>
            </a:pPr>
            <a:r>
              <a:rPr lang="en-US" sz="3400" dirty="0">
                <a:solidFill>
                  <a:srgbClr val="FFC000"/>
                </a:solidFill>
                <a:latin typeface="Franklin Gothic Medium"/>
                <a:ea typeface="Franklin Gothic Medium" charset="0"/>
                <a:cs typeface="Franklin Gothic Medium" charset="0"/>
              </a:rPr>
              <a:t>Steps of Application Review</a:t>
            </a:r>
          </a:p>
          <a:p>
            <a:pPr>
              <a:lnSpc>
                <a:spcPts val="2160"/>
              </a:lnSpc>
            </a:pPr>
            <a:endParaRPr lang="en-US" sz="3400" dirty="0">
              <a:solidFill>
                <a:srgbClr val="FFC000"/>
              </a:solidFill>
              <a:latin typeface="Franklin Gothic Medium" charset="0"/>
              <a:ea typeface="Franklin Gothic Medium" charset="0"/>
              <a:cs typeface="Franklin Gothic Medium" charset="0"/>
            </a:endParaRPr>
          </a:p>
          <a:p>
            <a:pPr>
              <a:lnSpc>
                <a:spcPts val="2160"/>
              </a:lnSpc>
            </a:pPr>
            <a:r>
              <a:rPr lang="en-US" dirty="0">
                <a:solidFill>
                  <a:srgbClr val="FFC000"/>
                </a:solidFill>
                <a:latin typeface="Franklin Gothic Medium"/>
                <a:ea typeface="Franklin Gothic Medium" charset="0"/>
                <a:cs typeface="Franklin Gothic Medium" charset="0"/>
              </a:rPr>
              <a:t>(more details at neh.gov/grants/application-process)</a:t>
            </a:r>
            <a:r>
              <a:rPr lang="en-US" sz="3400" dirty="0">
                <a:solidFill>
                  <a:srgbClr val="000000"/>
                </a:solidFill>
                <a:latin typeface="Calibri"/>
                <a:ea typeface="Franklin Gothic Medium" charset="0"/>
                <a:cs typeface="Calibri"/>
              </a:rPr>
              <a:t>application-process</a:t>
            </a:r>
            <a:endParaRPr lang="en-US" dirty="0">
              <a:cs typeface="Calibri"/>
            </a:endParaRPr>
          </a:p>
        </p:txBody>
      </p:sp>
      <p:pic>
        <p:nvPicPr>
          <p:cNvPr id="17" name="Picture 16">
            <a:extLst>
              <a:ext uri="{FF2B5EF4-FFF2-40B4-BE49-F238E27FC236}">
                <a16:creationId xmlns:a16="http://schemas.microsoft.com/office/drawing/2014/main" id="{608E65FA-6794-4FD3-B491-9F4590214E0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51847"/>
          <a:stretch/>
        </p:blipFill>
        <p:spPr>
          <a:xfrm>
            <a:off x="10313233" y="5033961"/>
            <a:ext cx="1595107" cy="1521355"/>
          </a:xfrm>
          <a:prstGeom prst="rect">
            <a:avLst/>
          </a:prstGeom>
        </p:spPr>
      </p:pic>
      <p:cxnSp>
        <p:nvCxnSpPr>
          <p:cNvPr id="3" name="Straight Arrow Connector 2">
            <a:extLst>
              <a:ext uri="{FF2B5EF4-FFF2-40B4-BE49-F238E27FC236}">
                <a16:creationId xmlns:a16="http://schemas.microsoft.com/office/drawing/2014/main" id="{31860037-2E2B-46BC-9F95-5ECB7AA0F4A8}"/>
              </a:ext>
            </a:extLst>
          </p:cNvPr>
          <p:cNvCxnSpPr/>
          <p:nvPr/>
        </p:nvCxnSpPr>
        <p:spPr>
          <a:xfrm>
            <a:off x="2581731" y="3749003"/>
            <a:ext cx="1348154" cy="20654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74877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25C86-2E0D-45F6-8A2E-B32F939D328E}"/>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14F3CFAB-80C4-4D58-BDC8-350FA9B1B161}"/>
              </a:ext>
            </a:extLst>
          </p:cNvPr>
          <p:cNvSpPr>
            <a:spLocks noGrp="1"/>
          </p:cNvSpPr>
          <p:nvPr>
            <p:ph type="subTitle" idx="1"/>
          </p:nvPr>
        </p:nvSpPr>
        <p:spPr/>
        <p:txBody>
          <a:bodyPr/>
          <a:lstStyle/>
          <a:p>
            <a:endParaRPr lang="en-US"/>
          </a:p>
        </p:txBody>
      </p:sp>
      <p:graphicFrame>
        <p:nvGraphicFramePr>
          <p:cNvPr id="4" name="Diagram 3">
            <a:extLst>
              <a:ext uri="{FF2B5EF4-FFF2-40B4-BE49-F238E27FC236}">
                <a16:creationId xmlns:a16="http://schemas.microsoft.com/office/drawing/2014/main" id="{D8A95D7D-E15B-4A7D-AB18-472C8FCC9366}"/>
              </a:ext>
            </a:extLst>
          </p:cNvPr>
          <p:cNvGraphicFramePr/>
          <p:nvPr>
            <p:extLst>
              <p:ext uri="{D42A27DB-BD31-4B8C-83A1-F6EECF244321}">
                <p14:modId xmlns:p14="http://schemas.microsoft.com/office/powerpoint/2010/main" val="2777211201"/>
              </p:ext>
            </p:extLst>
          </p:nvPr>
        </p:nvGraphicFramePr>
        <p:xfrm>
          <a:off x="1015999" y="800630"/>
          <a:ext cx="10171113" cy="5285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8E0716E8-314F-4A83-BA9A-AD6EC9765BA3}"/>
              </a:ext>
            </a:extLst>
          </p:cNvPr>
          <p:cNvSpPr txBox="1"/>
          <p:nvPr/>
        </p:nvSpPr>
        <p:spPr>
          <a:xfrm>
            <a:off x="2043112" y="638331"/>
            <a:ext cx="7729537"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srgbClr val="FFC000"/>
                </a:solidFill>
                <a:effectLst/>
                <a:uLnTx/>
                <a:uFillTx/>
                <a:latin typeface="Calibri" panose="020F0502020204030204"/>
                <a:ea typeface="+mn-ea"/>
                <a:cs typeface="+mn-cs"/>
              </a:rPr>
              <a:t>NEH Fellowships: Peer Review</a:t>
            </a:r>
          </a:p>
        </p:txBody>
      </p:sp>
      <p:sp>
        <p:nvSpPr>
          <p:cNvPr id="6" name="TextBox 5">
            <a:extLst>
              <a:ext uri="{FF2B5EF4-FFF2-40B4-BE49-F238E27FC236}">
                <a16:creationId xmlns:a16="http://schemas.microsoft.com/office/drawing/2014/main" id="{05E307B6-FD4E-4FC1-A591-74B1A387A9EA}"/>
              </a:ext>
            </a:extLst>
          </p:cNvPr>
          <p:cNvSpPr txBox="1"/>
          <p:nvPr/>
        </p:nvSpPr>
        <p:spPr>
          <a:xfrm>
            <a:off x="2234311" y="5840125"/>
            <a:ext cx="8300093" cy="584775"/>
          </a:xfrm>
          <a:prstGeom prst="rect">
            <a:avLst/>
          </a:prstGeom>
          <a:noFill/>
        </p:spPr>
        <p:txBody>
          <a:bodyPr wrap="none" lIns="91440" tIns="45720" rIns="91440" bIns="45720" rtlCol="0" anchor="t">
            <a:spAutoFit/>
          </a:bodyPr>
          <a:lstStyle/>
          <a:p>
            <a:pPr>
              <a:defRPr/>
            </a:pPr>
            <a:r>
              <a:rPr kumimoji="0" lang="en-US" sz="3200" b="0" i="0" u="none" strike="noStrike" kern="1200" cap="none" spc="0" normalizeH="0" baseline="0" noProof="0" dirty="0">
                <a:ln>
                  <a:noFill/>
                </a:ln>
                <a:solidFill>
                  <a:srgbClr val="FFC000"/>
                </a:solidFill>
                <a:effectLst/>
                <a:uLnTx/>
                <a:uFillTx/>
                <a:latin typeface="Calibri" panose="020F0502020204030204"/>
                <a:ea typeface="+mn-ea"/>
                <a:cs typeface="+mn-cs"/>
              </a:rPr>
              <a:t>Each panel evaluates about </a:t>
            </a:r>
            <a:r>
              <a:rPr lang="en-US" sz="3200" dirty="0">
                <a:solidFill>
                  <a:srgbClr val="FFC000"/>
                </a:solidFill>
                <a:latin typeface="Calibri" panose="020F0502020204030204"/>
              </a:rPr>
              <a:t>25 to </a:t>
            </a:r>
            <a:r>
              <a:rPr kumimoji="0" lang="en-US" sz="3200" b="0" i="0" u="none" strike="noStrike" kern="1200" cap="none" spc="0" normalizeH="0" baseline="0" noProof="0" dirty="0">
                <a:ln>
                  <a:noFill/>
                </a:ln>
                <a:solidFill>
                  <a:srgbClr val="FFC000"/>
                </a:solidFill>
                <a:effectLst/>
                <a:uLnTx/>
                <a:uFillTx/>
                <a:latin typeface="Calibri" panose="020F0502020204030204"/>
                <a:ea typeface="+mn-ea"/>
                <a:cs typeface="+mn-cs"/>
              </a:rPr>
              <a:t>30 applications</a:t>
            </a:r>
            <a:endParaRPr lang="en-US" dirty="0">
              <a:ea typeface="+mn-ea"/>
              <a:cs typeface="+mn-cs"/>
            </a:endParaRPr>
          </a:p>
        </p:txBody>
      </p:sp>
      <p:sp>
        <p:nvSpPr>
          <p:cNvPr id="8" name="TextBox 7">
            <a:extLst>
              <a:ext uri="{FF2B5EF4-FFF2-40B4-BE49-F238E27FC236}">
                <a16:creationId xmlns:a16="http://schemas.microsoft.com/office/drawing/2014/main" id="{DA748340-232E-4221-8EAA-81C1096CC6D6}"/>
              </a:ext>
            </a:extLst>
          </p:cNvPr>
          <p:cNvSpPr txBox="1"/>
          <p:nvPr/>
        </p:nvSpPr>
        <p:spPr>
          <a:xfrm>
            <a:off x="3048000" y="3244334"/>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9AAD94F0-1C41-4591-B777-E94CFCD02AE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51847"/>
          <a:stretch/>
        </p:blipFill>
        <p:spPr>
          <a:xfrm>
            <a:off x="10668000" y="5438820"/>
            <a:ext cx="1218312" cy="1161982"/>
          </a:xfrm>
          <a:prstGeom prst="rect">
            <a:avLst/>
          </a:prstGeom>
        </p:spPr>
      </p:pic>
    </p:spTree>
    <p:extLst>
      <p:ext uri="{BB962C8B-B14F-4D97-AF65-F5344CB8AC3E}">
        <p14:creationId xmlns:p14="http://schemas.microsoft.com/office/powerpoint/2010/main" val="4471037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25C86-2E0D-45F6-8A2E-B32F939D328E}"/>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14F3CFAB-80C4-4D58-BDC8-350FA9B1B161}"/>
              </a:ext>
            </a:extLst>
          </p:cNvPr>
          <p:cNvSpPr>
            <a:spLocks noGrp="1"/>
          </p:cNvSpPr>
          <p:nvPr>
            <p:ph type="subTitle" idx="1"/>
          </p:nvPr>
        </p:nvSpPr>
        <p:spPr/>
        <p:txBody>
          <a:bodyPr/>
          <a:lstStyle/>
          <a:p>
            <a:endParaRPr lang="en-US"/>
          </a:p>
        </p:txBody>
      </p:sp>
      <p:graphicFrame>
        <p:nvGraphicFramePr>
          <p:cNvPr id="4" name="Diagram 3">
            <a:extLst>
              <a:ext uri="{FF2B5EF4-FFF2-40B4-BE49-F238E27FC236}">
                <a16:creationId xmlns:a16="http://schemas.microsoft.com/office/drawing/2014/main" id="{D8A95D7D-E15B-4A7D-AB18-472C8FCC9366}"/>
              </a:ext>
            </a:extLst>
          </p:cNvPr>
          <p:cNvGraphicFramePr/>
          <p:nvPr>
            <p:extLst>
              <p:ext uri="{D42A27DB-BD31-4B8C-83A1-F6EECF244321}">
                <p14:modId xmlns:p14="http://schemas.microsoft.com/office/powerpoint/2010/main" val="1796363425"/>
              </p:ext>
            </p:extLst>
          </p:nvPr>
        </p:nvGraphicFramePr>
        <p:xfrm>
          <a:off x="1010443" y="1122363"/>
          <a:ext cx="10171113" cy="5285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8E0716E8-314F-4A83-BA9A-AD6EC9765BA3}"/>
              </a:ext>
            </a:extLst>
          </p:cNvPr>
          <p:cNvSpPr txBox="1"/>
          <p:nvPr/>
        </p:nvSpPr>
        <p:spPr>
          <a:xfrm>
            <a:off x="2043112" y="361332"/>
            <a:ext cx="7729537" cy="1200329"/>
          </a:xfrm>
          <a:prstGeom prst="rect">
            <a:avLst/>
          </a:prstGeom>
          <a:noFill/>
        </p:spPr>
        <p:txBody>
          <a:bodyPr wrap="square" lIns="91440" tIns="45720" rIns="91440" bIns="45720" rtlCol="0" anchor="t">
            <a:spAutoFit/>
          </a:bodyPr>
          <a:lstStyle/>
          <a:p>
            <a:pPr algn="ctr">
              <a:defRPr/>
            </a:pPr>
            <a:r>
              <a:rPr kumimoji="0" lang="en-US" sz="3600" b="0" i="0" u="none" strike="noStrike" kern="1200" cap="none" spc="0" normalizeH="0" baseline="0" noProof="0" dirty="0">
                <a:ln>
                  <a:noFill/>
                </a:ln>
                <a:solidFill>
                  <a:srgbClr val="FFC000"/>
                </a:solidFill>
                <a:effectLst/>
                <a:uLnTx/>
                <a:uFillTx/>
                <a:latin typeface="Calibri" panose="020F0502020204030204"/>
                <a:ea typeface="+mn-ea"/>
                <a:cs typeface="+mn-cs"/>
              </a:rPr>
              <a:t>Example Scenario for </a:t>
            </a:r>
            <a:r>
              <a:rPr lang="en-US" sz="3600" dirty="0">
                <a:solidFill>
                  <a:srgbClr val="FFC000"/>
                </a:solidFill>
                <a:latin typeface="Calibri" panose="020F0502020204030204"/>
              </a:rPr>
              <a:t>Peer Review in the NEH Fellowships Program</a:t>
            </a:r>
            <a:endParaRPr lang="en-US" sz="3600" b="0" i="0" u="none" strike="noStrike" kern="1200" cap="none" spc="0" normalizeH="0" baseline="0" noProof="0" dirty="0">
              <a:ln>
                <a:noFill/>
              </a:ln>
              <a:solidFill>
                <a:srgbClr val="FFC000"/>
              </a:solidFill>
              <a:effectLst/>
              <a:uLnTx/>
              <a:uFillTx/>
              <a:latin typeface="Calibri" panose="020F0502020204030204"/>
              <a:cs typeface="Calibri"/>
            </a:endParaRPr>
          </a:p>
        </p:txBody>
      </p:sp>
      <p:sp>
        <p:nvSpPr>
          <p:cNvPr id="8" name="TextBox 7">
            <a:extLst>
              <a:ext uri="{FF2B5EF4-FFF2-40B4-BE49-F238E27FC236}">
                <a16:creationId xmlns:a16="http://schemas.microsoft.com/office/drawing/2014/main" id="{DA748340-232E-4221-8EAA-81C1096CC6D6}"/>
              </a:ext>
            </a:extLst>
          </p:cNvPr>
          <p:cNvSpPr txBox="1"/>
          <p:nvPr/>
        </p:nvSpPr>
        <p:spPr>
          <a:xfrm>
            <a:off x="3048000" y="3244334"/>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35906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charset="0"/>
              <a:ea typeface="Franklin Gothic Medium" charset="0"/>
              <a:cs typeface="Franklin Gothic Medium" charset="0"/>
            </a:endParaRPr>
          </a:p>
        </p:txBody>
      </p:sp>
      <p:sp>
        <p:nvSpPr>
          <p:cNvPr id="7" name="Content Placeholder 2"/>
          <p:cNvSpPr>
            <a:spLocks noGrp="1"/>
          </p:cNvSpPr>
          <p:nvPr/>
        </p:nvSpPr>
        <p:spPr>
          <a:xfrm>
            <a:off x="3080846" y="1181099"/>
            <a:ext cx="6030308" cy="882465"/>
          </a:xfrm>
          <a:prstGeom prst="rect">
            <a:avLst/>
          </a:prstGeom>
          <a:noFill/>
        </p:spPr>
        <p:style>
          <a:lnRef idx="0">
            <a:scrgbClr r="0" g="0" b="0"/>
          </a:lnRef>
          <a:fillRef idx="0">
            <a:scrgbClr r="0" g="0" b="0"/>
          </a:fillRef>
          <a:effectRef idx="0">
            <a:scrgbClr r="0" g="0" b="0"/>
          </a:effectRef>
          <a:fontRef idx="major"/>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j-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j-lt"/>
                <a:ea typeface="+mj-ea"/>
                <a:cs typeface="+mj-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j-ea"/>
                <a:cs typeface="+mj-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9pPr>
          </a:lstStyle>
          <a:p>
            <a:pPr marL="0" marR="0" lvl="0" indent="0" algn="ctr" defTabSz="914400" rtl="0" eaLnBrk="1" fontAlgn="auto" latinLnBrk="0" hangingPunct="1">
              <a:lnSpc>
                <a:spcPct val="80000"/>
              </a:lnSpc>
              <a:spcBef>
                <a:spcPts val="1800"/>
              </a:spcBef>
              <a:spcAft>
                <a:spcPts val="1000"/>
              </a:spcAft>
              <a:buClrTx/>
              <a:buSzTx/>
              <a:buFont typeface="Arial" panose="020B0604020202020204" pitchFamily="34" charset="0"/>
              <a:buNone/>
              <a:tabLst/>
              <a:defRPr/>
            </a:pPr>
            <a:r>
              <a:rPr kumimoji="0" lang="en-US" sz="4800" b="1" i="0" strike="noStrike" kern="1200" cap="none" spc="0" normalizeH="0" baseline="0" noProof="0">
                <a:ln>
                  <a:noFill/>
                </a:ln>
                <a:solidFill>
                  <a:srgbClr val="FFC000"/>
                </a:solidFill>
                <a:effectLst/>
                <a:uLnTx/>
                <a:uFillTx/>
                <a:latin typeface="Franklin Gothic Book" charset="0"/>
                <a:ea typeface="Franklin Gothic Book" charset="0"/>
                <a:cs typeface="Franklin Gothic Book" charset="0"/>
              </a:rPr>
              <a:t>Tips for</a:t>
            </a:r>
            <a:r>
              <a:rPr kumimoji="0" lang="en-US" sz="4800" b="1" i="0" strike="noStrike" kern="1200" cap="none" spc="0" normalizeH="0" noProof="0">
                <a:ln>
                  <a:noFill/>
                </a:ln>
                <a:solidFill>
                  <a:srgbClr val="FFC000"/>
                </a:solidFill>
                <a:effectLst/>
                <a:uLnTx/>
                <a:uFillTx/>
                <a:latin typeface="Franklin Gothic Book" charset="0"/>
                <a:ea typeface="Franklin Gothic Book" charset="0"/>
                <a:cs typeface="Franklin Gothic Book" charset="0"/>
              </a:rPr>
              <a:t> </a:t>
            </a:r>
            <a:r>
              <a:rPr kumimoji="0" lang="en-US" sz="4800" b="1" i="0" strike="noStrike" kern="1200" cap="none" spc="0" normalizeH="0" baseline="0" noProof="0">
                <a:ln>
                  <a:noFill/>
                </a:ln>
                <a:solidFill>
                  <a:srgbClr val="FFC000"/>
                </a:solidFill>
                <a:effectLst/>
                <a:uLnTx/>
                <a:uFillTx/>
                <a:latin typeface="Franklin Gothic Book" charset="0"/>
                <a:ea typeface="Franklin Gothic Book" charset="0"/>
                <a:cs typeface="Franklin Gothic Book" charset="0"/>
              </a:rPr>
              <a:t>Applicants</a:t>
            </a:r>
          </a:p>
          <a:p>
            <a:pPr marL="0" marR="0" lvl="0" indent="0" algn="l" defTabSz="914400" rtl="0" eaLnBrk="1" fontAlgn="auto" latinLnBrk="0" hangingPunct="1">
              <a:lnSpc>
                <a:spcPct val="90000"/>
              </a:lnSpc>
              <a:spcBef>
                <a:spcPts val="1800"/>
              </a:spcBef>
              <a:spcAft>
                <a:spcPts val="0"/>
              </a:spcAft>
              <a:buClrTx/>
              <a:buSzTx/>
              <a:buFont typeface="Arial" panose="020B0604020202020204" pitchFamily="34" charset="0"/>
              <a:buNone/>
              <a:tabLst/>
              <a:defRPr/>
            </a:pPr>
            <a:endParaRPr kumimoji="0" lang="en-US" sz="2400" b="0" i="0" u="none" strike="noStrike" kern="1200" cap="none" spc="0" normalizeH="0" baseline="0" noProof="0">
              <a:ln>
                <a:noFill/>
              </a:ln>
              <a:solidFill>
                <a:prstClr val="black"/>
              </a:solidFill>
              <a:effectLst/>
              <a:uLnTx/>
              <a:uFillTx/>
              <a:latin typeface="Calibri Light" panose="020F0302020204030204"/>
              <a:ea typeface="+mj-ea"/>
              <a:cs typeface="+mj-cs"/>
            </a:endParaRPr>
          </a:p>
          <a:p>
            <a:pPr marL="228600" marR="0" lvl="0" indent="-228600" algn="l" defTabSz="914400" rtl="0" eaLnBrk="1" fontAlgn="auto" latinLnBrk="0" hangingPunct="1">
              <a:lnSpc>
                <a:spcPts val="2760"/>
              </a:lnSpc>
              <a:spcBef>
                <a:spcPts val="18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a:ln>
                <a:noFill/>
              </a:ln>
              <a:solidFill>
                <a:prstClr val="black"/>
              </a:solidFill>
              <a:effectLst/>
              <a:uLnTx/>
              <a:uFillTx/>
              <a:latin typeface="Franklin Gothic Demi" charset="0"/>
              <a:ea typeface="Franklin Gothic Demi" charset="0"/>
              <a:cs typeface="Franklin Gothic Demi" charset="0"/>
            </a:endParaRPr>
          </a:p>
        </p:txBody>
      </p:sp>
      <p:sp>
        <p:nvSpPr>
          <p:cNvPr id="10" name="Title 1"/>
          <p:cNvSpPr>
            <a:spLocks noGrp="1"/>
          </p:cNvSpPr>
          <p:nvPr/>
        </p:nvSpPr>
        <p:spPr>
          <a:xfrm>
            <a:off x="5380483" y="518318"/>
            <a:ext cx="7886700" cy="132556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3600" b="0" i="0" u="none" strike="noStrike" kern="1200" cap="none" spc="0" normalizeH="0" baseline="0" noProof="0">
              <a:ln>
                <a:noFill/>
              </a:ln>
              <a:solidFill>
                <a:prstClr val="white"/>
              </a:solidFill>
              <a:effectLst/>
              <a:uLnTx/>
              <a:uFillTx/>
              <a:latin typeface="Franklin Gothic Medium" charset="0"/>
              <a:ea typeface="Franklin Gothic Medium" charset="0"/>
              <a:cs typeface="Franklin Gothic Medium" charset="0"/>
            </a:endParaRPr>
          </a:p>
        </p:txBody>
      </p:sp>
      <p:pic>
        <p:nvPicPr>
          <p:cNvPr id="12" name="Picture 11">
            <a:extLst>
              <a:ext uri="{FF2B5EF4-FFF2-40B4-BE49-F238E27FC236}">
                <a16:creationId xmlns:a16="http://schemas.microsoft.com/office/drawing/2014/main" id="{8E00C0A0-BD14-4148-ACC5-A137DC1063A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1847"/>
          <a:stretch/>
        </p:blipFill>
        <p:spPr>
          <a:xfrm>
            <a:off x="9749142" y="5014120"/>
            <a:ext cx="1595107" cy="1521355"/>
          </a:xfrm>
          <a:prstGeom prst="rect">
            <a:avLst/>
          </a:prstGeom>
        </p:spPr>
      </p:pic>
      <p:pic>
        <p:nvPicPr>
          <p:cNvPr id="8" name="Picture 7">
            <a:extLst>
              <a:ext uri="{FF2B5EF4-FFF2-40B4-BE49-F238E27FC236}">
                <a16:creationId xmlns:a16="http://schemas.microsoft.com/office/drawing/2014/main" id="{21006240-DB43-461D-A246-B6224BBE1E03}"/>
              </a:ext>
            </a:extLst>
          </p:cNvPr>
          <p:cNvPicPr>
            <a:picLocks noChangeAspect="1"/>
          </p:cNvPicPr>
          <p:nvPr/>
        </p:nvPicPr>
        <p:blipFill>
          <a:blip r:embed="rId4"/>
          <a:stretch>
            <a:fillRect/>
          </a:stretch>
        </p:blipFill>
        <p:spPr>
          <a:xfrm>
            <a:off x="4279620" y="2506662"/>
            <a:ext cx="4090771" cy="2847079"/>
          </a:xfrm>
          <a:prstGeom prst="rect">
            <a:avLst/>
          </a:prstGeom>
          <a:effectLst/>
        </p:spPr>
      </p:pic>
    </p:spTree>
    <p:extLst>
      <p:ext uri="{BB962C8B-B14F-4D97-AF65-F5344CB8AC3E}">
        <p14:creationId xmlns:p14="http://schemas.microsoft.com/office/powerpoint/2010/main" val="29722281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charset="0"/>
              <a:ea typeface="Franklin Gothic Medium" charset="0"/>
              <a:cs typeface="Franklin Gothic Medium" charset="0"/>
            </a:endParaRPr>
          </a:p>
        </p:txBody>
      </p:sp>
      <p:sp>
        <p:nvSpPr>
          <p:cNvPr id="7" name="Content Placeholder 2"/>
          <p:cNvSpPr>
            <a:spLocks noGrp="1"/>
          </p:cNvSpPr>
          <p:nvPr/>
        </p:nvSpPr>
        <p:spPr>
          <a:xfrm>
            <a:off x="1022993" y="1253331"/>
            <a:ext cx="9238607" cy="4351338"/>
          </a:xfrm>
          <a:prstGeom prst="rect">
            <a:avLst/>
          </a:prstGeom>
          <a:noFill/>
        </p:spPr>
        <p:style>
          <a:lnRef idx="0">
            <a:scrgbClr r="0" g="0" b="0"/>
          </a:lnRef>
          <a:fillRef idx="0">
            <a:scrgbClr r="0" g="0" b="0"/>
          </a:fillRef>
          <a:effectRef idx="0">
            <a:scrgbClr r="0" g="0" b="0"/>
          </a:effectRef>
          <a:fontRef idx="major"/>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j-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j-lt"/>
                <a:ea typeface="+mj-ea"/>
                <a:cs typeface="+mj-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j-ea"/>
                <a:cs typeface="+mj-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9pPr>
          </a:lstStyle>
          <a:p>
            <a:pPr marL="0" indent="0">
              <a:lnSpc>
                <a:spcPct val="80000"/>
              </a:lnSpc>
              <a:spcBef>
                <a:spcPts val="1800"/>
              </a:spcBef>
              <a:spcAft>
                <a:spcPts val="1000"/>
              </a:spcAft>
              <a:buNone/>
              <a:defRPr/>
            </a:pPr>
            <a:r>
              <a:rPr lang="en-US" b="1">
                <a:solidFill>
                  <a:srgbClr val="FFC000"/>
                </a:solidFill>
                <a:latin typeface="Franklin Gothic Book" charset="0"/>
                <a:ea typeface="Franklin Gothic Book" charset="0"/>
                <a:cs typeface="Franklin Gothic Book" charset="0"/>
              </a:rPr>
              <a:t>Tips for Individual Research Grant Applications</a:t>
            </a:r>
            <a:endParaRPr lang="en-US">
              <a:solidFill>
                <a:schemeClr val="bg1"/>
              </a:solidFill>
              <a:latin typeface="Franklin Gothic Book" charset="0"/>
              <a:ea typeface="Franklin Gothic Book" charset="0"/>
              <a:cs typeface="Franklin Gothic Book" charset="0"/>
            </a:endParaRPr>
          </a:p>
          <a:p>
            <a:pPr marL="0" marR="0" lvl="0" indent="0" algn="l" defTabSz="914400" rtl="0" eaLnBrk="1" fontAlgn="auto" latinLnBrk="0" hangingPunct="1">
              <a:lnSpc>
                <a:spcPct val="80000"/>
              </a:lnSpc>
              <a:spcBef>
                <a:spcPts val="1800"/>
              </a:spcBef>
              <a:spcAft>
                <a:spcPts val="1000"/>
              </a:spcAft>
              <a:buClrTx/>
              <a:buSzTx/>
              <a:buFont typeface="Arial" panose="020B0604020202020204" pitchFamily="34" charset="0"/>
              <a:buNone/>
              <a:tabLst/>
              <a:defRPr/>
            </a:pPr>
            <a:r>
              <a:rPr lang="en-US">
                <a:solidFill>
                  <a:schemeClr val="bg1"/>
                </a:solidFill>
                <a:latin typeface="Franklin Gothic Book" charset="0"/>
                <a:ea typeface="Franklin Gothic Book" charset="0"/>
                <a:cs typeface="Franklin Gothic Book" charset="0"/>
              </a:rPr>
              <a:t>Zero in on the evaluation criteria (section E1 of the Notice)</a:t>
            </a:r>
            <a:endParaRPr kumimoji="0" lang="en-US" sz="2800" i="0" strike="noStrike" kern="1200" cap="none" spc="0" normalizeH="0" baseline="0" noProof="0">
              <a:ln>
                <a:noFill/>
              </a:ln>
              <a:solidFill>
                <a:schemeClr val="bg1"/>
              </a:solidFill>
              <a:effectLst/>
              <a:uLnTx/>
              <a:uFillTx/>
              <a:latin typeface="Franklin Gothic Book" charset="0"/>
              <a:ea typeface="Franklin Gothic Book" charset="0"/>
              <a:cs typeface="Franklin Gothic Book" charset="0"/>
            </a:endParaRPr>
          </a:p>
        </p:txBody>
      </p:sp>
      <p:sp>
        <p:nvSpPr>
          <p:cNvPr id="10" name="Title 1"/>
          <p:cNvSpPr>
            <a:spLocks noGrp="1"/>
          </p:cNvSpPr>
          <p:nvPr/>
        </p:nvSpPr>
        <p:spPr>
          <a:xfrm>
            <a:off x="5380483" y="518318"/>
            <a:ext cx="7886700" cy="132556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3600" b="0" i="0" u="none" strike="noStrike" kern="1200" cap="none" spc="0" normalizeH="0" baseline="0" noProof="0">
              <a:ln>
                <a:noFill/>
              </a:ln>
              <a:solidFill>
                <a:prstClr val="white"/>
              </a:solidFill>
              <a:effectLst/>
              <a:uLnTx/>
              <a:uFillTx/>
              <a:latin typeface="Franklin Gothic Medium" charset="0"/>
              <a:ea typeface="Franklin Gothic Medium" charset="0"/>
              <a:cs typeface="Franklin Gothic Medium" charset="0"/>
            </a:endParaRPr>
          </a:p>
        </p:txBody>
      </p:sp>
      <p:pic>
        <p:nvPicPr>
          <p:cNvPr id="2" name="Picture 1"/>
          <p:cNvPicPr>
            <a:picLocks noChangeAspect="1"/>
          </p:cNvPicPr>
          <p:nvPr/>
        </p:nvPicPr>
        <p:blipFill>
          <a:blip r:embed="rId3"/>
          <a:stretch>
            <a:fillRect/>
          </a:stretch>
        </p:blipFill>
        <p:spPr>
          <a:xfrm>
            <a:off x="8013796" y="2578894"/>
            <a:ext cx="4090771" cy="2847079"/>
          </a:xfrm>
          <a:prstGeom prst="rect">
            <a:avLst/>
          </a:prstGeom>
          <a:effectLst/>
        </p:spPr>
      </p:pic>
      <p:pic>
        <p:nvPicPr>
          <p:cNvPr id="9" name="Picture 8">
            <a:extLst>
              <a:ext uri="{FF2B5EF4-FFF2-40B4-BE49-F238E27FC236}">
                <a16:creationId xmlns:a16="http://schemas.microsoft.com/office/drawing/2014/main" id="{C17477B8-5D07-4DC6-AFB2-B2B174BA5B9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51847"/>
          <a:stretch/>
        </p:blipFill>
        <p:spPr>
          <a:xfrm>
            <a:off x="10059182" y="5209278"/>
            <a:ext cx="1595107" cy="1521355"/>
          </a:xfrm>
          <a:prstGeom prst="rect">
            <a:avLst/>
          </a:prstGeom>
        </p:spPr>
      </p:pic>
    </p:spTree>
    <p:extLst>
      <p:ext uri="{BB962C8B-B14F-4D97-AF65-F5344CB8AC3E}">
        <p14:creationId xmlns:p14="http://schemas.microsoft.com/office/powerpoint/2010/main" val="1377620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bg>
      <p:bgPr>
        <a:solidFill>
          <a:srgbClr val="005899"/>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a:xfrm>
            <a:off x="1524000" y="274638"/>
            <a:ext cx="9144000" cy="1143000"/>
          </a:xfrm>
          <a:solidFill>
            <a:srgbClr val="005899"/>
          </a:solidFill>
        </p:spPr>
        <p:txBody>
          <a:bodyPr/>
          <a:lstStyle/>
          <a:p>
            <a:r>
              <a:rPr lang="en-US" altLang="en-US" sz="3600">
                <a:solidFill>
                  <a:srgbClr val="EAB91F"/>
                </a:solidFill>
                <a:latin typeface="Trebuchet MS"/>
              </a:rPr>
              <a:t>Evaluation Criteria </a:t>
            </a:r>
            <a:br>
              <a:rPr lang="en-US" altLang="en-US" sz="3600">
                <a:latin typeface="Franklin Gothic" panose="02000003060000020004" pitchFamily="2" charset="0"/>
              </a:rPr>
            </a:br>
            <a:r>
              <a:rPr lang="en-US" altLang="en-US" sz="1800">
                <a:solidFill>
                  <a:schemeClr val="bg1"/>
                </a:solidFill>
                <a:latin typeface="Franklin Gothic"/>
              </a:rPr>
              <a:t>NEH FELLOWSHIPS AND SUMMER STIPENDS</a:t>
            </a:r>
          </a:p>
        </p:txBody>
      </p:sp>
      <p:sp>
        <p:nvSpPr>
          <p:cNvPr id="48131" name="Rectangle 3"/>
          <p:cNvSpPr>
            <a:spLocks noGrp="1" noChangeArrowheads="1"/>
          </p:cNvSpPr>
          <p:nvPr>
            <p:ph type="body" idx="4294967295"/>
          </p:nvPr>
        </p:nvSpPr>
        <p:spPr>
          <a:xfrm>
            <a:off x="1524000" y="1680685"/>
            <a:ext cx="8763000" cy="4373562"/>
          </a:xfrm>
        </p:spPr>
        <p:txBody>
          <a:bodyPr>
            <a:normAutofit lnSpcReduction="10000"/>
          </a:bodyPr>
          <a:lstStyle/>
          <a:p>
            <a:pPr marL="990600" lvl="1" indent="-533400">
              <a:spcBef>
                <a:spcPct val="50000"/>
              </a:spcBef>
              <a:buFontTx/>
              <a:buAutoNum type="arabicPeriod"/>
            </a:pPr>
            <a:r>
              <a:rPr lang="en-US" altLang="en-US" sz="2200">
                <a:solidFill>
                  <a:schemeClr val="bg1"/>
                </a:solidFill>
                <a:latin typeface="Franklin Gothic Medium" panose="020B0603020102020204" pitchFamily="34" charset="0"/>
              </a:rPr>
              <a:t>The intellectual significance of the proposed project, including its value to humanities scholars, general audiences, or both. </a:t>
            </a:r>
          </a:p>
          <a:p>
            <a:pPr marL="990600" lvl="1" indent="-533400">
              <a:spcBef>
                <a:spcPct val="50000"/>
              </a:spcBef>
              <a:buFontTx/>
              <a:buAutoNum type="arabicPeriod"/>
            </a:pPr>
            <a:r>
              <a:rPr lang="en-US" altLang="en-US" sz="2200">
                <a:solidFill>
                  <a:schemeClr val="bg1"/>
                </a:solidFill>
                <a:latin typeface="Franklin Gothic Medium" panose="020B0603020102020204" pitchFamily="34" charset="0"/>
              </a:rPr>
              <a:t>The quality of the conception, definition, organization, and description of the project and the applicant's clarity of expression. </a:t>
            </a:r>
          </a:p>
          <a:p>
            <a:pPr marL="990600" lvl="1" indent="-533400">
              <a:spcBef>
                <a:spcPct val="50000"/>
              </a:spcBef>
              <a:buFontTx/>
              <a:buAutoNum type="arabicPeriod"/>
            </a:pPr>
            <a:r>
              <a:rPr lang="en-US" altLang="en-US" sz="2200">
                <a:solidFill>
                  <a:schemeClr val="bg1"/>
                </a:solidFill>
                <a:latin typeface="Franklin Gothic Medium" panose="020B0603020102020204" pitchFamily="34" charset="0"/>
              </a:rPr>
              <a:t>The feasibility and appropriateness of the proposed plan of work.</a:t>
            </a:r>
          </a:p>
          <a:p>
            <a:pPr marL="990600" lvl="1" indent="-533400">
              <a:spcBef>
                <a:spcPct val="50000"/>
              </a:spcBef>
              <a:buFontTx/>
              <a:buAutoNum type="arabicPeriod"/>
            </a:pPr>
            <a:r>
              <a:rPr lang="en-US" altLang="en-US" sz="2200">
                <a:solidFill>
                  <a:schemeClr val="bg1"/>
                </a:solidFill>
                <a:latin typeface="Franklin Gothic Medium" panose="020B0603020102020204" pitchFamily="34" charset="0"/>
              </a:rPr>
              <a:t>The quality or promise of quality of the applicant as an interpreter of the humanities. </a:t>
            </a:r>
          </a:p>
          <a:p>
            <a:pPr marL="990600" lvl="1" indent="-533400">
              <a:spcBef>
                <a:spcPct val="50000"/>
              </a:spcBef>
              <a:buFontTx/>
              <a:buAutoNum type="arabicPeriod"/>
            </a:pPr>
            <a:r>
              <a:rPr lang="en-US" altLang="en-US" sz="2200">
                <a:solidFill>
                  <a:schemeClr val="bg1"/>
                </a:solidFill>
                <a:latin typeface="Franklin Gothic Medium" panose="020B0603020102020204" pitchFamily="34" charset="0"/>
              </a:rPr>
              <a:t>The likelihood that the applicant will complete the project, including, when relevant, the soundness of the dissemination and access plans. </a:t>
            </a:r>
          </a:p>
          <a:p>
            <a:pPr marL="457200" lvl="1" indent="0">
              <a:spcBef>
                <a:spcPct val="50000"/>
              </a:spcBef>
              <a:buNone/>
            </a:pPr>
            <a:endParaRPr lang="en-US" altLang="en-US" sz="2200">
              <a:solidFill>
                <a:schemeClr val="bg1"/>
              </a:solidFill>
              <a:latin typeface="Franklin Gothic Medium" panose="020B0603020102020204" pitchFamily="34" charset="0"/>
            </a:endParaRPr>
          </a:p>
        </p:txBody>
      </p:sp>
      <p:cxnSp>
        <p:nvCxnSpPr>
          <p:cNvPr id="3" name="Straight Arrow Connector 2">
            <a:extLst>
              <a:ext uri="{FF2B5EF4-FFF2-40B4-BE49-F238E27FC236}">
                <a16:creationId xmlns:a16="http://schemas.microsoft.com/office/drawing/2014/main" id="{913159EA-BEDA-4045-893B-F327377D2B5E}"/>
              </a:ext>
            </a:extLst>
          </p:cNvPr>
          <p:cNvCxnSpPr>
            <a:cxnSpLocks/>
          </p:cNvCxnSpPr>
          <p:nvPr/>
        </p:nvCxnSpPr>
        <p:spPr>
          <a:xfrm>
            <a:off x="1088571" y="1988457"/>
            <a:ext cx="81642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5857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3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13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8131">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1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charset="0"/>
              <a:ea typeface="Franklin Gothic Medium" charset="0"/>
              <a:cs typeface="Franklin Gothic Medium" charset="0"/>
            </a:endParaRPr>
          </a:p>
        </p:txBody>
      </p:sp>
      <p:pic>
        <p:nvPicPr>
          <p:cNvPr id="14"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r="12256"/>
          <a:stretch/>
        </p:blipFill>
        <p:spPr>
          <a:xfrm>
            <a:off x="7964725" y="0"/>
            <a:ext cx="8023289" cy="6858000"/>
          </a:xfrm>
          <a:prstGeom prst="rect">
            <a:avLst/>
          </a:prstGeom>
        </p:spPr>
      </p:pic>
      <p:sp>
        <p:nvSpPr>
          <p:cNvPr id="7" name="Content Placeholder 2"/>
          <p:cNvSpPr>
            <a:spLocks noGrp="1"/>
          </p:cNvSpPr>
          <p:nvPr/>
        </p:nvSpPr>
        <p:spPr>
          <a:xfrm>
            <a:off x="859234" y="518318"/>
            <a:ext cx="6030308" cy="4351338"/>
          </a:xfrm>
          <a:prstGeom prst="rect">
            <a:avLst/>
          </a:prstGeom>
          <a:noFill/>
        </p:spPr>
        <p:style>
          <a:lnRef idx="0">
            <a:scrgbClr r="0" g="0" b="0"/>
          </a:lnRef>
          <a:fillRef idx="0">
            <a:scrgbClr r="0" g="0" b="0"/>
          </a:fillRef>
          <a:effectRef idx="0">
            <a:scrgbClr r="0" g="0" b="0"/>
          </a:effectRef>
          <a:fontRef idx="major"/>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j-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j-lt"/>
                <a:ea typeface="+mj-ea"/>
                <a:cs typeface="+mj-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j-ea"/>
                <a:cs typeface="+mj-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9pPr>
          </a:lstStyle>
          <a:p>
            <a:pPr marL="0" marR="0" lvl="0" indent="0" algn="l" defTabSz="914400" rtl="0" eaLnBrk="1" fontAlgn="auto" latinLnBrk="0" hangingPunct="1">
              <a:lnSpc>
                <a:spcPct val="80000"/>
              </a:lnSpc>
              <a:spcBef>
                <a:spcPts val="1800"/>
              </a:spcBef>
              <a:spcAft>
                <a:spcPts val="1000"/>
              </a:spcAft>
              <a:buClrTx/>
              <a:buSzTx/>
              <a:buFont typeface="Arial" panose="020B0604020202020204" pitchFamily="34" charset="0"/>
              <a:buNone/>
              <a:tabLst/>
              <a:defRPr/>
            </a:pPr>
            <a:r>
              <a:rPr kumimoji="0" lang="en-US" sz="2800" b="1" i="0" strike="noStrike" kern="1200" cap="none" spc="0" normalizeH="0" baseline="0" noProof="0">
                <a:ln>
                  <a:noFill/>
                </a:ln>
                <a:solidFill>
                  <a:srgbClr val="FFC000"/>
                </a:solidFill>
                <a:effectLst/>
                <a:uLnTx/>
                <a:uFillTx/>
                <a:latin typeface="Franklin Gothic Book" charset="0"/>
                <a:ea typeface="Franklin Gothic Book" charset="0"/>
                <a:cs typeface="Franklin Gothic Book" charset="0"/>
              </a:rPr>
              <a:t>Making the Case for Significance</a:t>
            </a:r>
          </a:p>
          <a:p>
            <a:pPr marL="0" marR="0" lvl="0" indent="0" algn="l" defTabSz="914400" rtl="0" eaLnBrk="1" fontAlgn="auto" latinLnBrk="0" hangingPunct="1">
              <a:lnSpc>
                <a:spcPct val="80000"/>
              </a:lnSpc>
              <a:spcBef>
                <a:spcPts val="1800"/>
              </a:spcBef>
              <a:spcAft>
                <a:spcPts val="1000"/>
              </a:spcAft>
              <a:buClrTx/>
              <a:buSzTx/>
              <a:buFont typeface="Arial" panose="020B0604020202020204" pitchFamily="34" charset="0"/>
              <a:buNone/>
              <a:tabLst/>
              <a:defRPr/>
            </a:pPr>
            <a:r>
              <a:rPr kumimoji="0" lang="en-US" sz="2800" b="0" i="0" u="none" strike="noStrike" kern="1200" cap="none" spc="0" normalizeH="0" baseline="0" noProof="0">
                <a:ln>
                  <a:noFill/>
                </a:ln>
                <a:solidFill>
                  <a:prstClr val="white"/>
                </a:solidFill>
                <a:effectLst/>
                <a:uLnTx/>
                <a:uFillTx/>
                <a:latin typeface="Franklin Gothic Book" charset="0"/>
                <a:ea typeface="Franklin Gothic Book" charset="0"/>
                <a:cs typeface="Franklin Gothic Book" charset="0"/>
              </a:rPr>
              <a:t>Explain what’s new and why it matters</a:t>
            </a:r>
          </a:p>
          <a:p>
            <a:pPr marL="0" marR="0" lvl="0" indent="0" algn="l" defTabSz="914400" rtl="0" eaLnBrk="1" fontAlgn="auto" latinLnBrk="0" hangingPunct="1">
              <a:lnSpc>
                <a:spcPct val="80000"/>
              </a:lnSpc>
              <a:spcBef>
                <a:spcPts val="1800"/>
              </a:spcBef>
              <a:spcAft>
                <a:spcPts val="1000"/>
              </a:spcAft>
              <a:buClrTx/>
              <a:buSzTx/>
              <a:buFont typeface="Arial" panose="020B0604020202020204" pitchFamily="34" charset="0"/>
              <a:buNone/>
              <a:tabLst/>
              <a:defRPr/>
            </a:pPr>
            <a:r>
              <a:rPr kumimoji="0" lang="en-US" sz="2800" b="0" i="0" u="none" strike="noStrike" kern="1200" cap="none" spc="0" normalizeH="0" baseline="0" noProof="0">
                <a:ln>
                  <a:noFill/>
                </a:ln>
                <a:solidFill>
                  <a:prstClr val="white"/>
                </a:solidFill>
                <a:effectLst/>
                <a:uLnTx/>
                <a:uFillTx/>
                <a:latin typeface="Franklin Gothic Book" charset="0"/>
                <a:ea typeface="Franklin Gothic Book" charset="0"/>
                <a:cs typeface="Franklin Gothic Book" charset="0"/>
              </a:rPr>
              <a:t>Situate your work clearly</a:t>
            </a:r>
          </a:p>
          <a:p>
            <a:pPr marL="0" marR="0" lvl="0" indent="0" algn="l" defTabSz="914400" rtl="0" eaLnBrk="1" fontAlgn="auto" latinLnBrk="0" hangingPunct="1">
              <a:lnSpc>
                <a:spcPct val="80000"/>
              </a:lnSpc>
              <a:spcBef>
                <a:spcPts val="1800"/>
              </a:spcBef>
              <a:spcAft>
                <a:spcPts val="1000"/>
              </a:spcAft>
              <a:buClrTx/>
              <a:buSzTx/>
              <a:buFont typeface="Arial" panose="020B0604020202020204" pitchFamily="34" charset="0"/>
              <a:buNone/>
              <a:tabLst/>
              <a:defRPr/>
            </a:pPr>
            <a:r>
              <a:rPr kumimoji="0" lang="en-US" sz="2800" b="0" i="0" u="none" strike="noStrike" kern="1200" cap="none" spc="0" normalizeH="0" baseline="0" noProof="0">
                <a:ln>
                  <a:noFill/>
                </a:ln>
                <a:solidFill>
                  <a:prstClr val="white"/>
                </a:solidFill>
                <a:effectLst/>
                <a:uLnTx/>
                <a:uFillTx/>
                <a:latin typeface="Franklin Gothic Book" charset="0"/>
                <a:ea typeface="Franklin Gothic Book" charset="0"/>
                <a:cs typeface="Franklin Gothic Book" charset="0"/>
              </a:rPr>
              <a:t>Identify connections to other areas</a:t>
            </a:r>
          </a:p>
          <a:p>
            <a:pPr marL="0" marR="0" lvl="0" indent="0" algn="l" defTabSz="914400" rtl="0" eaLnBrk="1" fontAlgn="auto" latinLnBrk="0" hangingPunct="1">
              <a:lnSpc>
                <a:spcPct val="80000"/>
              </a:lnSpc>
              <a:spcBef>
                <a:spcPts val="1800"/>
              </a:spcBef>
              <a:spcAft>
                <a:spcPts val="1000"/>
              </a:spcAft>
              <a:buClrTx/>
              <a:buSzTx/>
              <a:buFont typeface="Arial" panose="020B0604020202020204" pitchFamily="34" charset="0"/>
              <a:buNone/>
              <a:tabLst/>
              <a:defRPr/>
            </a:pPr>
            <a:r>
              <a:rPr kumimoji="0" lang="en-US" sz="2800" b="0" i="0" u="none" strike="noStrike" kern="1200" cap="none" spc="0" normalizeH="0" baseline="0" noProof="0">
                <a:ln>
                  <a:noFill/>
                </a:ln>
                <a:solidFill>
                  <a:prstClr val="white"/>
                </a:solidFill>
                <a:effectLst/>
                <a:uLnTx/>
                <a:uFillTx/>
                <a:latin typeface="Franklin Gothic Book" charset="0"/>
                <a:ea typeface="Franklin Gothic Book" charset="0"/>
                <a:cs typeface="Franklin Gothic Book" charset="0"/>
              </a:rPr>
              <a:t>Avoid hype</a:t>
            </a:r>
          </a:p>
          <a:p>
            <a:pPr marL="0" marR="0" lvl="0" indent="0" algn="l" defTabSz="914400" rtl="0" eaLnBrk="1" fontAlgn="auto" latinLnBrk="0" hangingPunct="1">
              <a:lnSpc>
                <a:spcPct val="80000"/>
              </a:lnSpc>
              <a:spcBef>
                <a:spcPts val="1800"/>
              </a:spcBef>
              <a:spcAft>
                <a:spcPts val="1000"/>
              </a:spcAft>
              <a:buClrTx/>
              <a:buSzTx/>
              <a:buFont typeface="Arial" panose="020B0604020202020204" pitchFamily="34" charset="0"/>
              <a:buNone/>
              <a:tabLst/>
              <a:defRPr/>
            </a:pPr>
            <a:r>
              <a:rPr kumimoji="0" lang="en-US" sz="2800" b="0" i="0" u="none" strike="noStrike" kern="1200" cap="none" spc="0" normalizeH="0" baseline="0" noProof="0">
                <a:ln>
                  <a:noFill/>
                </a:ln>
                <a:solidFill>
                  <a:prstClr val="white"/>
                </a:solidFill>
                <a:effectLst/>
                <a:uLnTx/>
                <a:uFillTx/>
                <a:latin typeface="Franklin Gothic Book" charset="0"/>
                <a:ea typeface="Franklin Gothic Book" charset="0"/>
                <a:cs typeface="Franklin Gothic Book" charset="0"/>
              </a:rPr>
              <a:t>Avoid over-reliance on “gap-filling”</a:t>
            </a:r>
          </a:p>
          <a:p>
            <a:pPr marL="0" marR="0" lvl="0" indent="0" algn="l" defTabSz="914400" rtl="0" eaLnBrk="1" fontAlgn="auto" latinLnBrk="0" hangingPunct="1">
              <a:lnSpc>
                <a:spcPct val="80000"/>
              </a:lnSpc>
              <a:spcBef>
                <a:spcPts val="1800"/>
              </a:spcBef>
              <a:spcAft>
                <a:spcPts val="1000"/>
              </a:spcAft>
              <a:buClrTx/>
              <a:buSzTx/>
              <a:buFont typeface="Arial" panose="020B0604020202020204" pitchFamily="34" charset="0"/>
              <a:buNone/>
              <a:tabLst/>
              <a:defRPr/>
            </a:pPr>
            <a:r>
              <a:rPr kumimoji="0" lang="en-US" sz="2800" b="0" i="0" u="none" strike="noStrike" kern="1200" cap="none" spc="0" normalizeH="0" baseline="0" noProof="0">
                <a:ln>
                  <a:noFill/>
                </a:ln>
                <a:solidFill>
                  <a:prstClr val="white"/>
                </a:solidFill>
                <a:effectLst/>
                <a:uLnTx/>
                <a:uFillTx/>
                <a:latin typeface="Franklin Gothic Book" charset="0"/>
                <a:ea typeface="Franklin Gothic Book" charset="0"/>
                <a:cs typeface="Franklin Gothic Book" charset="0"/>
              </a:rPr>
              <a:t>Demonstrate with an example</a:t>
            </a:r>
          </a:p>
          <a:p>
            <a:pPr marL="0" marR="0" lvl="0" indent="0" algn="l" defTabSz="914400" rtl="0" eaLnBrk="1" fontAlgn="auto" latinLnBrk="0" hangingPunct="1">
              <a:lnSpc>
                <a:spcPct val="80000"/>
              </a:lnSpc>
              <a:spcBef>
                <a:spcPts val="1800"/>
              </a:spcBef>
              <a:spcAft>
                <a:spcPts val="1000"/>
              </a:spcAft>
              <a:buClrTx/>
              <a:buSzTx/>
              <a:buFont typeface="Arial" panose="020B0604020202020204" pitchFamily="34" charset="0"/>
              <a:buNone/>
              <a:tabLst/>
              <a:defRPr/>
            </a:pPr>
            <a:r>
              <a:rPr kumimoji="0" lang="en-US" sz="2800" b="0" i="0" u="none" strike="noStrike" kern="1200" cap="none" spc="0" normalizeH="0" baseline="0" noProof="0">
                <a:ln>
                  <a:noFill/>
                </a:ln>
                <a:solidFill>
                  <a:prstClr val="white"/>
                </a:solidFill>
                <a:effectLst/>
                <a:uLnTx/>
                <a:uFillTx/>
                <a:latin typeface="Franklin Gothic Book" charset="0"/>
                <a:ea typeface="Franklin Gothic Book" charset="0"/>
                <a:cs typeface="Franklin Gothic Book" charset="0"/>
              </a:rPr>
              <a:t>In general, the broader the better</a:t>
            </a:r>
          </a:p>
          <a:p>
            <a:pPr marL="0" marR="0" lvl="0" indent="0" algn="l" defTabSz="914400" rtl="0" eaLnBrk="1" fontAlgn="auto" latinLnBrk="0" hangingPunct="1">
              <a:lnSpc>
                <a:spcPct val="90000"/>
              </a:lnSpc>
              <a:spcBef>
                <a:spcPts val="1800"/>
              </a:spcBef>
              <a:spcAft>
                <a:spcPts val="0"/>
              </a:spcAft>
              <a:buClrTx/>
              <a:buSzTx/>
              <a:buFont typeface="Arial" panose="020B0604020202020204" pitchFamily="34" charset="0"/>
              <a:buNone/>
              <a:tabLst/>
              <a:defRPr/>
            </a:pPr>
            <a:endParaRPr kumimoji="0" lang="en-US" sz="2400" b="0" i="0" u="none" strike="noStrike" kern="1200" cap="none" spc="0" normalizeH="0" baseline="0" noProof="0">
              <a:ln>
                <a:noFill/>
              </a:ln>
              <a:solidFill>
                <a:prstClr val="black"/>
              </a:solidFill>
              <a:effectLst/>
              <a:uLnTx/>
              <a:uFillTx/>
              <a:latin typeface="Calibri Light" panose="020F0302020204030204"/>
              <a:ea typeface="+mj-ea"/>
              <a:cs typeface="+mj-cs"/>
            </a:endParaRPr>
          </a:p>
          <a:p>
            <a:pPr marL="228600" marR="0" lvl="0" indent="-228600" algn="l" defTabSz="914400" rtl="0" eaLnBrk="1" fontAlgn="auto" latinLnBrk="0" hangingPunct="1">
              <a:lnSpc>
                <a:spcPts val="2760"/>
              </a:lnSpc>
              <a:spcBef>
                <a:spcPts val="18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a:ln>
                <a:noFill/>
              </a:ln>
              <a:solidFill>
                <a:prstClr val="black"/>
              </a:solidFill>
              <a:effectLst/>
              <a:uLnTx/>
              <a:uFillTx/>
              <a:latin typeface="Franklin Gothic Demi" charset="0"/>
              <a:ea typeface="Franklin Gothic Demi" charset="0"/>
              <a:cs typeface="Franklin Gothic Demi" charset="0"/>
            </a:endParaRPr>
          </a:p>
        </p:txBody>
      </p:sp>
      <p:sp>
        <p:nvSpPr>
          <p:cNvPr id="10" name="Title 1"/>
          <p:cNvSpPr>
            <a:spLocks noGrp="1"/>
          </p:cNvSpPr>
          <p:nvPr/>
        </p:nvSpPr>
        <p:spPr>
          <a:xfrm>
            <a:off x="5380483" y="518318"/>
            <a:ext cx="7886700" cy="132556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3600" b="0" i="0" u="none" strike="noStrike" kern="1200" cap="none" spc="0" normalizeH="0" baseline="0" noProof="0">
              <a:ln>
                <a:noFill/>
              </a:ln>
              <a:solidFill>
                <a:prstClr val="white"/>
              </a:solidFill>
              <a:effectLst/>
              <a:uLnTx/>
              <a:uFillTx/>
              <a:latin typeface="Franklin Gothic Medium" charset="0"/>
              <a:ea typeface="Franklin Gothic Medium" charset="0"/>
              <a:cs typeface="Franklin Gothic Medium" charset="0"/>
            </a:endParaRPr>
          </a:p>
        </p:txBody>
      </p:sp>
      <p:sp>
        <p:nvSpPr>
          <p:cNvPr id="9" name="TextBox 8"/>
          <p:cNvSpPr txBox="1"/>
          <p:nvPr/>
        </p:nvSpPr>
        <p:spPr>
          <a:xfrm>
            <a:off x="7895707" y="6319391"/>
            <a:ext cx="1539979" cy="53860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Calibri" panose="020F0502020204030204"/>
                <a:ea typeface="+mn-ea"/>
                <a:cs typeface="+mn-cs"/>
              </a:rPr>
              <a:t>—Maria </a:t>
            </a:r>
            <a:r>
              <a:rPr kumimoji="0" lang="en-US" sz="1100" b="0" i="0" u="none" strike="noStrike" kern="1200" cap="none" spc="0" normalizeH="0" baseline="0" noProof="0" err="1">
                <a:ln>
                  <a:noFill/>
                </a:ln>
                <a:solidFill>
                  <a:prstClr val="white"/>
                </a:solidFill>
                <a:effectLst/>
                <a:uLnTx/>
                <a:uFillTx/>
                <a:latin typeface="Calibri" panose="020F0502020204030204"/>
                <a:ea typeface="+mn-ea"/>
                <a:cs typeface="+mn-cs"/>
              </a:rPr>
              <a:t>Biernik</a:t>
            </a:r>
            <a:r>
              <a:rPr kumimoji="0" lang="en-US" sz="1100" b="0" i="0" u="none" strike="noStrike" kern="1200" cap="none" spc="0" normalizeH="0" baseline="0" noProof="0">
                <a:ln>
                  <a:noFill/>
                </a:ln>
                <a:solidFill>
                  <a:prstClr val="white"/>
                </a:solidFill>
                <a:effectLst/>
                <a:uLnTx/>
                <a:uFillTx/>
                <a:latin typeface="Calibri" panose="020F0502020204030204"/>
                <a:ea typeface="+mn-ea"/>
                <a:cs typeface="+mn-cs"/>
              </a:rPr>
              <a:t>/NEH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2" name="Picture 11">
            <a:extLst>
              <a:ext uri="{FF2B5EF4-FFF2-40B4-BE49-F238E27FC236}">
                <a16:creationId xmlns:a16="http://schemas.microsoft.com/office/drawing/2014/main" id="{8E00C0A0-BD14-4148-ACC5-A137DC1063A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51847"/>
          <a:stretch/>
        </p:blipFill>
        <p:spPr>
          <a:xfrm>
            <a:off x="10727807" y="5071556"/>
            <a:ext cx="1595107" cy="1521355"/>
          </a:xfrm>
          <a:prstGeom prst="rect">
            <a:avLst/>
          </a:prstGeom>
        </p:spPr>
      </p:pic>
    </p:spTree>
    <p:extLst>
      <p:ext uri="{BB962C8B-B14F-4D97-AF65-F5344CB8AC3E}">
        <p14:creationId xmlns:p14="http://schemas.microsoft.com/office/powerpoint/2010/main" val="877171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6"/>
          <p:cNvSpPr txBox="1">
            <a:spLocks/>
          </p:cNvSpPr>
          <p:nvPr/>
        </p:nvSpPr>
        <p:spPr>
          <a:xfrm>
            <a:off x="921895" y="1613451"/>
            <a:ext cx="9481279" cy="147366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all" spc="0" normalizeH="0" baseline="0" noProof="0" dirty="0">
                <a:ln>
                  <a:noFill/>
                </a:ln>
                <a:solidFill>
                  <a:srgbClr val="4AA6D2"/>
                </a:solidFill>
                <a:effectLst/>
                <a:uLnTx/>
                <a:uFillTx/>
                <a:latin typeface="Oswald Medium" charset="0"/>
                <a:ea typeface="Oswald Medium" charset="0"/>
                <a:cs typeface="Oswald Medium" charset="0"/>
              </a:rPr>
              <a:t>Office of Federal/State Partnership</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6000" b="0" i="0" u="none" strike="noStrike" kern="1200" cap="all" spc="0" normalizeH="0" baseline="0" noProof="0" dirty="0">
              <a:ln>
                <a:noFill/>
              </a:ln>
              <a:solidFill>
                <a:srgbClr val="4AA6D2"/>
              </a:solidFill>
              <a:effectLst/>
              <a:uLnTx/>
              <a:uFillTx/>
              <a:latin typeface="Oswald Medium" charset="0"/>
              <a:ea typeface="Oswald Medium" charset="0"/>
              <a:cs typeface="Oswald Medium" charset="0"/>
            </a:endParaRPr>
          </a:p>
        </p:txBody>
      </p:sp>
      <p:sp>
        <p:nvSpPr>
          <p:cNvPr id="2" name="TextBox 1">
            <a:extLst>
              <a:ext uri="{FF2B5EF4-FFF2-40B4-BE49-F238E27FC236}">
                <a16:creationId xmlns:a16="http://schemas.microsoft.com/office/drawing/2014/main" id="{E1B81BFA-8B67-4F4D-98E1-D2D00B06A6D0}"/>
              </a:ext>
            </a:extLst>
          </p:cNvPr>
          <p:cNvSpPr txBox="1"/>
          <p:nvPr/>
        </p:nvSpPr>
        <p:spPr>
          <a:xfrm>
            <a:off x="921895" y="3656740"/>
            <a:ext cx="615950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Oswald Medium" charset="0"/>
              <a:ea typeface="Oswald Medium" charset="0"/>
              <a:cs typeface="Oswald Medium" charset="0"/>
            </a:endParaRPr>
          </a:p>
        </p:txBody>
      </p:sp>
      <p:sp>
        <p:nvSpPr>
          <p:cNvPr id="5" name="Rectangle 4"/>
          <p:cNvSpPr/>
          <p:nvPr/>
        </p:nvSpPr>
        <p:spPr>
          <a:xfrm>
            <a:off x="5181600" y="3656740"/>
            <a:ext cx="4996721" cy="156966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1B1B1B"/>
                </a:solidFill>
                <a:effectLst/>
                <a:uLnTx/>
                <a:uFillTx/>
                <a:latin typeface="Trebuchet MS" panose="020B0603020202020204" pitchFamily="34" charset="0"/>
                <a:ea typeface="Montserrat" charset="0"/>
                <a:cs typeface="Montserrat" charset="0"/>
              </a:rPr>
              <a:t>Serves as a liaison between NEH and the nonprofit network of 56 state and jurisdictional humanities councils</a:t>
            </a:r>
            <a:endPar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endParaRPr>
          </a:p>
        </p:txBody>
      </p:sp>
      <p:cxnSp>
        <p:nvCxnSpPr>
          <p:cNvPr id="12" name="Straight Connector 11"/>
          <p:cNvCxnSpPr/>
          <p:nvPr/>
        </p:nvCxnSpPr>
        <p:spPr>
          <a:xfrm>
            <a:off x="0" y="3371927"/>
            <a:ext cx="12192000" cy="0"/>
          </a:xfrm>
          <a:prstGeom prst="line">
            <a:avLst/>
          </a:prstGeom>
          <a:ln w="38100">
            <a:solidFill>
              <a:srgbClr val="EAB91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51131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showMasterPhAnim="0">
  <p:cSld>
    <p:bg>
      <p:bgPr>
        <a:solidFill>
          <a:srgbClr val="005899"/>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a:xfrm>
            <a:off x="1524000" y="274638"/>
            <a:ext cx="9144000" cy="1143000"/>
          </a:xfrm>
          <a:solidFill>
            <a:srgbClr val="005899"/>
          </a:solidFill>
        </p:spPr>
        <p:txBody>
          <a:bodyPr/>
          <a:lstStyle/>
          <a:p>
            <a:r>
              <a:rPr lang="en-US" altLang="en-US" sz="3600">
                <a:solidFill>
                  <a:srgbClr val="EAB91F"/>
                </a:solidFill>
                <a:latin typeface="Trebuchet MS"/>
              </a:rPr>
              <a:t>Evaluation Criteria </a:t>
            </a:r>
            <a:br>
              <a:rPr lang="en-US" altLang="en-US" sz="3600">
                <a:latin typeface="Franklin Gothic" panose="02000003060000020004" pitchFamily="2" charset="0"/>
              </a:rPr>
            </a:br>
            <a:r>
              <a:rPr lang="en-US" altLang="en-US" sz="1800">
                <a:solidFill>
                  <a:schemeClr val="bg1"/>
                </a:solidFill>
                <a:latin typeface="Franklin Gothic"/>
              </a:rPr>
              <a:t>NEH FELLOWSHIPS AND SUMMER STIPENDS</a:t>
            </a:r>
          </a:p>
        </p:txBody>
      </p:sp>
      <p:sp>
        <p:nvSpPr>
          <p:cNvPr id="48131" name="Rectangle 3"/>
          <p:cNvSpPr>
            <a:spLocks noGrp="1" noChangeArrowheads="1"/>
          </p:cNvSpPr>
          <p:nvPr>
            <p:ph type="body" idx="4294967295"/>
          </p:nvPr>
        </p:nvSpPr>
        <p:spPr>
          <a:xfrm>
            <a:off x="1524000" y="1680685"/>
            <a:ext cx="8763000" cy="4373562"/>
          </a:xfrm>
        </p:spPr>
        <p:txBody>
          <a:bodyPr>
            <a:normAutofit lnSpcReduction="10000"/>
          </a:bodyPr>
          <a:lstStyle/>
          <a:p>
            <a:pPr marL="990600" lvl="1" indent="-533400">
              <a:spcBef>
                <a:spcPct val="50000"/>
              </a:spcBef>
              <a:buFontTx/>
              <a:buAutoNum type="arabicPeriod"/>
            </a:pPr>
            <a:r>
              <a:rPr lang="en-US" altLang="en-US" sz="2200">
                <a:solidFill>
                  <a:schemeClr val="bg1"/>
                </a:solidFill>
                <a:latin typeface="Franklin Gothic Medium" panose="020B0603020102020204" pitchFamily="34" charset="0"/>
              </a:rPr>
              <a:t>The intellectual significance of the proposed project, including its value to humanities scholars, general audiences, or both. </a:t>
            </a:r>
          </a:p>
          <a:p>
            <a:pPr marL="990600" lvl="1" indent="-533400">
              <a:spcBef>
                <a:spcPct val="50000"/>
              </a:spcBef>
              <a:buFontTx/>
              <a:buAutoNum type="arabicPeriod"/>
            </a:pPr>
            <a:r>
              <a:rPr lang="en-US" altLang="en-US" sz="2200">
                <a:solidFill>
                  <a:schemeClr val="bg1"/>
                </a:solidFill>
                <a:latin typeface="Franklin Gothic Medium" panose="020B0603020102020204" pitchFamily="34" charset="0"/>
              </a:rPr>
              <a:t>The quality of the conception, definition, organization, and description of the project and the applicant's clarity of expression. </a:t>
            </a:r>
          </a:p>
          <a:p>
            <a:pPr marL="990600" lvl="1" indent="-533400">
              <a:spcBef>
                <a:spcPct val="50000"/>
              </a:spcBef>
              <a:buFontTx/>
              <a:buAutoNum type="arabicPeriod"/>
            </a:pPr>
            <a:r>
              <a:rPr lang="en-US" altLang="en-US" sz="2200">
                <a:solidFill>
                  <a:schemeClr val="bg1"/>
                </a:solidFill>
                <a:latin typeface="Franklin Gothic Medium" panose="020B0603020102020204" pitchFamily="34" charset="0"/>
              </a:rPr>
              <a:t>The feasibility and appropriateness of the proposed plan of work.</a:t>
            </a:r>
          </a:p>
          <a:p>
            <a:pPr marL="990600" lvl="1" indent="-533400">
              <a:spcBef>
                <a:spcPct val="50000"/>
              </a:spcBef>
              <a:buFontTx/>
              <a:buAutoNum type="arabicPeriod"/>
            </a:pPr>
            <a:r>
              <a:rPr lang="en-US" altLang="en-US" sz="2200">
                <a:solidFill>
                  <a:schemeClr val="bg1"/>
                </a:solidFill>
                <a:latin typeface="Franklin Gothic Medium" panose="020B0603020102020204" pitchFamily="34" charset="0"/>
              </a:rPr>
              <a:t>The quality or promise of quality of the applicant as an interpreter of the humanities. </a:t>
            </a:r>
          </a:p>
          <a:p>
            <a:pPr marL="990600" lvl="1" indent="-533400">
              <a:spcBef>
                <a:spcPct val="50000"/>
              </a:spcBef>
              <a:buFontTx/>
              <a:buAutoNum type="arabicPeriod"/>
            </a:pPr>
            <a:r>
              <a:rPr lang="en-US" altLang="en-US" sz="2200">
                <a:solidFill>
                  <a:schemeClr val="bg1"/>
                </a:solidFill>
                <a:latin typeface="Franklin Gothic Medium" panose="020B0603020102020204" pitchFamily="34" charset="0"/>
              </a:rPr>
              <a:t>The likelihood that the applicant will complete the project, including, when relevant, the soundness of the dissemination and access plans. </a:t>
            </a:r>
          </a:p>
          <a:p>
            <a:pPr marL="457200" lvl="1" indent="0">
              <a:spcBef>
                <a:spcPct val="50000"/>
              </a:spcBef>
              <a:buNone/>
            </a:pPr>
            <a:endParaRPr lang="en-US" altLang="en-US" sz="2200">
              <a:solidFill>
                <a:schemeClr val="bg1"/>
              </a:solidFill>
              <a:latin typeface="Franklin Gothic Medium" panose="020B0603020102020204" pitchFamily="34" charset="0"/>
            </a:endParaRPr>
          </a:p>
        </p:txBody>
      </p:sp>
    </p:spTree>
    <p:extLst>
      <p:ext uri="{BB962C8B-B14F-4D97-AF65-F5344CB8AC3E}">
        <p14:creationId xmlns:p14="http://schemas.microsoft.com/office/powerpoint/2010/main" val="955357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3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13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8131">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1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charset="0"/>
              <a:ea typeface="Franklin Gothic Medium" charset="0"/>
              <a:cs typeface="Franklin Gothic Medium" charset="0"/>
            </a:endParaRPr>
          </a:p>
        </p:txBody>
      </p:sp>
      <p:sp>
        <p:nvSpPr>
          <p:cNvPr id="7" name="Content Placeholder 2"/>
          <p:cNvSpPr>
            <a:spLocks noGrp="1"/>
          </p:cNvSpPr>
          <p:nvPr/>
        </p:nvSpPr>
        <p:spPr>
          <a:xfrm>
            <a:off x="1022994" y="1253331"/>
            <a:ext cx="7380778" cy="4351338"/>
          </a:xfrm>
          <a:prstGeom prst="rect">
            <a:avLst/>
          </a:prstGeom>
          <a:noFill/>
        </p:spPr>
        <p:style>
          <a:lnRef idx="0">
            <a:scrgbClr r="0" g="0" b="0"/>
          </a:lnRef>
          <a:fillRef idx="0">
            <a:scrgbClr r="0" g="0" b="0"/>
          </a:fillRef>
          <a:effectRef idx="0">
            <a:scrgbClr r="0" g="0" b="0"/>
          </a:effectRef>
          <a:fontRef idx="major"/>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j-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j-lt"/>
                <a:ea typeface="+mj-ea"/>
                <a:cs typeface="+mj-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j-ea"/>
                <a:cs typeface="+mj-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9pPr>
          </a:lstStyle>
          <a:p>
            <a:pPr marL="0" indent="0">
              <a:lnSpc>
                <a:spcPct val="80000"/>
              </a:lnSpc>
              <a:spcBef>
                <a:spcPts val="1800"/>
              </a:spcBef>
              <a:spcAft>
                <a:spcPts val="1000"/>
              </a:spcAft>
              <a:buNone/>
              <a:defRPr/>
            </a:pPr>
            <a:r>
              <a:rPr lang="en-US" b="1" dirty="0">
                <a:solidFill>
                  <a:srgbClr val="FFC000"/>
                </a:solidFill>
                <a:latin typeface="Franklin Gothic Book" charset="0"/>
                <a:ea typeface="Franklin Gothic Book" charset="0"/>
                <a:cs typeface="Franklin Gothic Book" charset="0"/>
              </a:rPr>
              <a:t>Tips for Individual Research Grant Applications</a:t>
            </a:r>
          </a:p>
          <a:p>
            <a:pPr marL="0" indent="0">
              <a:lnSpc>
                <a:spcPct val="80000"/>
              </a:lnSpc>
              <a:spcBef>
                <a:spcPts val="1800"/>
              </a:spcBef>
              <a:spcAft>
                <a:spcPts val="1000"/>
              </a:spcAft>
              <a:buNone/>
              <a:defRPr/>
            </a:pPr>
            <a:r>
              <a:rPr lang="en-US" dirty="0">
                <a:solidFill>
                  <a:schemeClr val="bg1"/>
                </a:solidFill>
                <a:latin typeface="Franklin Gothic Book" charset="0"/>
                <a:ea typeface="Franklin Gothic Book" charset="0"/>
                <a:cs typeface="Franklin Gothic Book" charset="0"/>
              </a:rPr>
              <a:t>Zero in on the evaluation criteria (section E1)</a:t>
            </a:r>
            <a:endParaRPr kumimoji="0" lang="en-US" sz="2800" i="0" strike="noStrike" kern="1200" cap="none" spc="0" normalizeH="0" baseline="0" noProof="0" dirty="0">
              <a:ln>
                <a:noFill/>
              </a:ln>
              <a:solidFill>
                <a:schemeClr val="bg1"/>
              </a:solidFill>
              <a:effectLst/>
              <a:uLnTx/>
              <a:uFillTx/>
              <a:latin typeface="Franklin Gothic Book" charset="0"/>
              <a:ea typeface="Franklin Gothic Book" charset="0"/>
              <a:cs typeface="Franklin Gothic Book" charset="0"/>
            </a:endParaRPr>
          </a:p>
          <a:p>
            <a:pPr marL="0" indent="0">
              <a:lnSpc>
                <a:spcPct val="80000"/>
              </a:lnSpc>
              <a:spcBef>
                <a:spcPts val="1800"/>
              </a:spcBef>
              <a:spcAft>
                <a:spcPts val="1000"/>
              </a:spcAft>
              <a:buNone/>
              <a:defRPr/>
            </a:pPr>
            <a:r>
              <a:rPr lang="en-US" dirty="0">
                <a:solidFill>
                  <a:prstClr val="white"/>
                </a:solidFill>
                <a:latin typeface="Franklin Gothic Book" charset="0"/>
                <a:ea typeface="Franklin Gothic Book" charset="0"/>
                <a:cs typeface="Franklin Gothic Book" charset="0"/>
              </a:rPr>
              <a:t>Actively manage your letter writers</a:t>
            </a:r>
            <a:endParaRPr lang="en-US" sz="2400" dirty="0">
              <a:solidFill>
                <a:prstClr val="black"/>
              </a:solidFill>
            </a:endParaRPr>
          </a:p>
          <a:p>
            <a:pPr marL="0" marR="0" lvl="0" indent="0" algn="l" defTabSz="914400" rtl="0" eaLnBrk="1" fontAlgn="auto" latinLnBrk="0" hangingPunct="1">
              <a:lnSpc>
                <a:spcPct val="80000"/>
              </a:lnSpc>
              <a:spcBef>
                <a:spcPts val="1800"/>
              </a:spcBef>
              <a:spcAft>
                <a:spcPts val="100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white"/>
                </a:solidFill>
                <a:effectLst/>
                <a:uLnTx/>
                <a:uFillTx/>
                <a:latin typeface="Franklin Gothic Book" charset="0"/>
                <a:ea typeface="Franklin Gothic Book" charset="0"/>
                <a:cs typeface="Franklin Gothic Book" charset="0"/>
              </a:rPr>
              <a:t>Don’t neglect the bibliography</a:t>
            </a:r>
          </a:p>
          <a:p>
            <a:pPr marL="0" marR="0" lvl="0" indent="0" algn="l" defTabSz="914400" rtl="0" eaLnBrk="1" fontAlgn="auto" latinLnBrk="0" hangingPunct="1">
              <a:lnSpc>
                <a:spcPct val="80000"/>
              </a:lnSpc>
              <a:spcBef>
                <a:spcPts val="1800"/>
              </a:spcBef>
              <a:spcAft>
                <a:spcPts val="100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white"/>
                </a:solidFill>
                <a:effectLst/>
                <a:uLnTx/>
                <a:uFillTx/>
                <a:latin typeface="Franklin Gothic Book" charset="0"/>
                <a:ea typeface="Franklin Gothic Book" charset="0"/>
                <a:cs typeface="Franklin Gothic Book" charset="0"/>
              </a:rPr>
              <a:t>For proposals</a:t>
            </a:r>
            <a:r>
              <a:rPr kumimoji="0" lang="en-US" sz="2800" b="0" i="0" u="none" strike="noStrike" kern="1200" cap="none" spc="0" normalizeH="0" noProof="0" dirty="0">
                <a:ln>
                  <a:noFill/>
                </a:ln>
                <a:solidFill>
                  <a:prstClr val="white"/>
                </a:solidFill>
                <a:effectLst/>
                <a:uLnTx/>
                <a:uFillTx/>
                <a:latin typeface="Franklin Gothic Book" charset="0"/>
                <a:ea typeface="Franklin Gothic Book" charset="0"/>
                <a:cs typeface="Franklin Gothic Book" charset="0"/>
              </a:rPr>
              <a:t> involving</a:t>
            </a:r>
            <a:r>
              <a:rPr kumimoji="0" lang="en-US" sz="2800" b="0" i="0" u="none" strike="noStrike" kern="1200" cap="none" spc="0" normalizeH="0" baseline="0" noProof="0" dirty="0">
                <a:ln>
                  <a:noFill/>
                </a:ln>
                <a:solidFill>
                  <a:prstClr val="white"/>
                </a:solidFill>
                <a:effectLst/>
                <a:uLnTx/>
                <a:uFillTx/>
                <a:latin typeface="Franklin Gothic Book" charset="0"/>
                <a:ea typeface="Franklin Gothic Book" charset="0"/>
                <a:cs typeface="Franklin Gothic Book" charset="0"/>
              </a:rPr>
              <a:t> dissertation revision, </a:t>
            </a:r>
            <a:r>
              <a:rPr lang="en-US" dirty="0">
                <a:solidFill>
                  <a:prstClr val="white"/>
                </a:solidFill>
                <a:latin typeface="Franklin Gothic Book" charset="0"/>
                <a:ea typeface="Franklin Gothic Book" charset="0"/>
                <a:cs typeface="Franklin Gothic Book" charset="0"/>
              </a:rPr>
              <a:t>explain what’s new</a:t>
            </a:r>
          </a:p>
          <a:p>
            <a:pPr marL="0" marR="0" lvl="0" indent="0" algn="l" defTabSz="914400" rtl="0" eaLnBrk="1" fontAlgn="auto" latinLnBrk="0" hangingPunct="1">
              <a:lnSpc>
                <a:spcPct val="80000"/>
              </a:lnSpc>
              <a:spcBef>
                <a:spcPts val="1800"/>
              </a:spcBef>
              <a:spcAft>
                <a:spcPts val="100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white"/>
                </a:solidFill>
                <a:effectLst/>
                <a:uLnTx/>
                <a:uFillTx/>
                <a:latin typeface="Franklin Gothic Book" charset="0"/>
                <a:ea typeface="Franklin Gothic Book" charset="0"/>
                <a:cs typeface="Franklin Gothic Book" charset="0"/>
              </a:rPr>
              <a:t>List language competencies</a:t>
            </a:r>
            <a:r>
              <a:rPr lang="en-US" dirty="0">
                <a:solidFill>
                  <a:prstClr val="white"/>
                </a:solidFill>
                <a:latin typeface="Franklin Gothic Book" charset="0"/>
                <a:ea typeface="Franklin Gothic Book" charset="0"/>
                <a:cs typeface="Franklin Gothic Book" charset="0"/>
              </a:rPr>
              <a:t> </a:t>
            </a:r>
            <a:endParaRPr kumimoji="0" lang="en-US" sz="2800" b="0" i="0" u="none" strike="noStrike" kern="1200" cap="none" spc="0" normalizeH="0" baseline="0" noProof="0" dirty="0">
              <a:ln>
                <a:noFill/>
              </a:ln>
              <a:solidFill>
                <a:prstClr val="white"/>
              </a:solidFill>
              <a:effectLst/>
              <a:uLnTx/>
              <a:uFillTx/>
              <a:latin typeface="Franklin Gothic Book" charset="0"/>
              <a:ea typeface="Franklin Gothic Book" charset="0"/>
              <a:cs typeface="Franklin Gothic Book" charset="0"/>
            </a:endParaRPr>
          </a:p>
          <a:p>
            <a:pPr marL="228600" marR="0" lvl="0" indent="-228600" algn="l" defTabSz="914400" rtl="0" eaLnBrk="1" fontAlgn="auto" latinLnBrk="0" hangingPunct="1">
              <a:lnSpc>
                <a:spcPts val="2760"/>
              </a:lnSpc>
              <a:spcBef>
                <a:spcPts val="18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latin typeface="Franklin Gothic Demi" charset="0"/>
              <a:ea typeface="Franklin Gothic Demi" charset="0"/>
              <a:cs typeface="Franklin Gothic Demi" charset="0"/>
            </a:endParaRPr>
          </a:p>
        </p:txBody>
      </p:sp>
      <p:sp>
        <p:nvSpPr>
          <p:cNvPr id="10" name="Title 1"/>
          <p:cNvSpPr>
            <a:spLocks noGrp="1"/>
          </p:cNvSpPr>
          <p:nvPr/>
        </p:nvSpPr>
        <p:spPr>
          <a:xfrm>
            <a:off x="5380483" y="518318"/>
            <a:ext cx="7886700" cy="132556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3600" b="0" i="0" u="none" strike="noStrike" kern="1200" cap="none" spc="0" normalizeH="0" baseline="0" noProof="0">
              <a:ln>
                <a:noFill/>
              </a:ln>
              <a:solidFill>
                <a:prstClr val="white"/>
              </a:solidFill>
              <a:effectLst/>
              <a:uLnTx/>
              <a:uFillTx/>
              <a:latin typeface="Franklin Gothic Medium" charset="0"/>
              <a:ea typeface="Franklin Gothic Medium" charset="0"/>
              <a:cs typeface="Franklin Gothic Medium" charset="0"/>
            </a:endParaRPr>
          </a:p>
        </p:txBody>
      </p:sp>
      <p:pic>
        <p:nvPicPr>
          <p:cNvPr id="2" name="Picture 1"/>
          <p:cNvPicPr>
            <a:picLocks noChangeAspect="1"/>
          </p:cNvPicPr>
          <p:nvPr/>
        </p:nvPicPr>
        <p:blipFill>
          <a:blip r:embed="rId3"/>
          <a:stretch>
            <a:fillRect/>
          </a:stretch>
        </p:blipFill>
        <p:spPr>
          <a:xfrm>
            <a:off x="8013797" y="2362199"/>
            <a:ext cx="4090771" cy="2847079"/>
          </a:xfrm>
          <a:prstGeom prst="rect">
            <a:avLst/>
          </a:prstGeom>
          <a:effectLst/>
        </p:spPr>
      </p:pic>
      <p:pic>
        <p:nvPicPr>
          <p:cNvPr id="9" name="Picture 8">
            <a:extLst>
              <a:ext uri="{FF2B5EF4-FFF2-40B4-BE49-F238E27FC236}">
                <a16:creationId xmlns:a16="http://schemas.microsoft.com/office/drawing/2014/main" id="{C17477B8-5D07-4DC6-AFB2-B2B174BA5B9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51847"/>
          <a:stretch/>
        </p:blipFill>
        <p:spPr>
          <a:xfrm>
            <a:off x="10059182" y="5209278"/>
            <a:ext cx="1595107" cy="1521355"/>
          </a:xfrm>
          <a:prstGeom prst="rect">
            <a:avLst/>
          </a:prstGeom>
        </p:spPr>
      </p:pic>
    </p:spTree>
    <p:extLst>
      <p:ext uri="{BB962C8B-B14F-4D97-AF65-F5344CB8AC3E}">
        <p14:creationId xmlns:p14="http://schemas.microsoft.com/office/powerpoint/2010/main" val="3827081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charset="0"/>
              <a:ea typeface="Franklin Gothic Medium" charset="0"/>
              <a:cs typeface="Franklin Gothic Medium" charset="0"/>
            </a:endParaRPr>
          </a:p>
        </p:txBody>
      </p:sp>
      <p:sp>
        <p:nvSpPr>
          <p:cNvPr id="7" name="Content Placeholder 2"/>
          <p:cNvSpPr>
            <a:spLocks noGrp="1"/>
          </p:cNvSpPr>
          <p:nvPr/>
        </p:nvSpPr>
        <p:spPr>
          <a:xfrm>
            <a:off x="1110426" y="574655"/>
            <a:ext cx="7029234" cy="4351338"/>
          </a:xfrm>
          <a:prstGeom prst="rect">
            <a:avLst/>
          </a:prstGeom>
          <a:noFill/>
        </p:spPr>
        <p:style>
          <a:lnRef idx="0">
            <a:scrgbClr r="0" g="0" b="0"/>
          </a:lnRef>
          <a:fillRef idx="0">
            <a:scrgbClr r="0" g="0" b="0"/>
          </a:fillRef>
          <a:effectRef idx="0">
            <a:scrgbClr r="0" g="0" b="0"/>
          </a:effectRef>
          <a:fontRef idx="major"/>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j-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j-lt"/>
                <a:ea typeface="+mj-ea"/>
                <a:cs typeface="+mj-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j-ea"/>
                <a:cs typeface="+mj-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j-ea"/>
                <a:cs typeface="+mj-cs"/>
              </a:defRPr>
            </a:lvl9pPr>
          </a:lstStyle>
          <a:p>
            <a:pPr marL="0" marR="0" lvl="0" indent="0" algn="l" defTabSz="914400" rtl="0" eaLnBrk="1" fontAlgn="auto" latinLnBrk="0" hangingPunct="1">
              <a:lnSpc>
                <a:spcPct val="80000"/>
              </a:lnSpc>
              <a:spcBef>
                <a:spcPts val="1800"/>
              </a:spcBef>
              <a:spcAft>
                <a:spcPts val="1000"/>
              </a:spcAft>
              <a:buClrTx/>
              <a:buSzTx/>
              <a:buFont typeface="Arial" panose="020B0604020202020204" pitchFamily="34" charset="0"/>
              <a:buNone/>
              <a:tabLst/>
              <a:defRPr/>
            </a:pPr>
            <a:r>
              <a:rPr kumimoji="0" lang="en-US" sz="2800" b="1" i="0" strike="noStrike" kern="1200" cap="none" spc="0" normalizeH="0" noProof="0">
                <a:ln>
                  <a:noFill/>
                </a:ln>
                <a:solidFill>
                  <a:srgbClr val="FFC000"/>
                </a:solidFill>
                <a:effectLst/>
                <a:uLnTx/>
                <a:uFillTx/>
                <a:latin typeface="Franklin Gothic Book" charset="0"/>
                <a:ea typeface="Franklin Gothic Book" charset="0"/>
                <a:cs typeface="Franklin Gothic Book" charset="0"/>
              </a:rPr>
              <a:t>Tips for All NEH </a:t>
            </a:r>
            <a:r>
              <a:rPr lang="en-US" b="1">
                <a:solidFill>
                  <a:srgbClr val="FFC000"/>
                </a:solidFill>
                <a:latin typeface="Franklin Gothic Book" charset="0"/>
                <a:ea typeface="Franklin Gothic Book" charset="0"/>
                <a:cs typeface="Franklin Gothic Book" charset="0"/>
              </a:rPr>
              <a:t>Applicants</a:t>
            </a:r>
          </a:p>
          <a:p>
            <a:pPr marL="0" indent="0">
              <a:lnSpc>
                <a:spcPct val="80000"/>
              </a:lnSpc>
              <a:spcBef>
                <a:spcPts val="1800"/>
              </a:spcBef>
              <a:spcAft>
                <a:spcPts val="1000"/>
              </a:spcAft>
              <a:buNone/>
              <a:defRPr/>
            </a:pPr>
            <a:r>
              <a:rPr lang="en-US">
                <a:solidFill>
                  <a:prstClr val="white"/>
                </a:solidFill>
                <a:latin typeface="Franklin Gothic Book" charset="0"/>
                <a:ea typeface="Franklin Gothic Book" charset="0"/>
                <a:cs typeface="Franklin Gothic Book" charset="0"/>
              </a:rPr>
              <a:t>Study the samples of winning applications</a:t>
            </a:r>
          </a:p>
          <a:p>
            <a:pPr marL="0" indent="0">
              <a:lnSpc>
                <a:spcPct val="80000"/>
              </a:lnSpc>
              <a:spcBef>
                <a:spcPts val="1800"/>
              </a:spcBef>
              <a:spcAft>
                <a:spcPts val="1000"/>
              </a:spcAft>
              <a:buNone/>
              <a:defRPr/>
            </a:pPr>
            <a:r>
              <a:rPr lang="en-US">
                <a:solidFill>
                  <a:prstClr val="white"/>
                </a:solidFill>
                <a:latin typeface="Franklin Gothic Book" charset="0"/>
                <a:ea typeface="Franklin Gothic Book" charset="0"/>
                <a:cs typeface="Franklin Gothic Book" charset="0"/>
              </a:rPr>
              <a:t>Be aware of prohibited project types (see section D6 of the Notice).</a:t>
            </a:r>
          </a:p>
          <a:p>
            <a:pPr marL="0" indent="0">
              <a:lnSpc>
                <a:spcPct val="80000"/>
              </a:lnSpc>
              <a:spcBef>
                <a:spcPts val="1800"/>
              </a:spcBef>
              <a:spcAft>
                <a:spcPts val="1000"/>
              </a:spcAft>
              <a:buNone/>
              <a:defRPr/>
            </a:pPr>
            <a:r>
              <a:rPr lang="en-US" noProof="0">
                <a:solidFill>
                  <a:prstClr val="white"/>
                </a:solidFill>
                <a:latin typeface="Franklin Gothic Book" charset="0"/>
                <a:ea typeface="Franklin Gothic Book" charset="0"/>
                <a:cs typeface="Franklin Gothic Book" charset="0"/>
              </a:rPr>
              <a:t>Watch the online information session</a:t>
            </a:r>
          </a:p>
          <a:p>
            <a:pPr marL="0" indent="0">
              <a:lnSpc>
                <a:spcPct val="80000"/>
              </a:lnSpc>
              <a:spcBef>
                <a:spcPts val="1800"/>
              </a:spcBef>
              <a:spcAft>
                <a:spcPts val="1000"/>
              </a:spcAft>
              <a:buNone/>
              <a:defRPr/>
            </a:pPr>
            <a:r>
              <a:rPr lang="en-US">
                <a:solidFill>
                  <a:prstClr val="white"/>
                </a:solidFill>
                <a:latin typeface="Franklin Gothic Book" charset="0"/>
                <a:ea typeface="Franklin Gothic Book" charset="0"/>
                <a:cs typeface="Franklin Gothic Book" charset="0"/>
              </a:rPr>
              <a:t>Submit a draft application if allowed</a:t>
            </a:r>
            <a:endParaRPr kumimoji="0" lang="en-US" sz="2800" b="0" i="0" u="none" strike="noStrike" kern="1200" cap="none" spc="0" normalizeH="0" baseline="0" noProof="0">
              <a:ln>
                <a:noFill/>
              </a:ln>
              <a:solidFill>
                <a:prstClr val="white"/>
              </a:solidFill>
              <a:effectLst/>
              <a:uLnTx/>
              <a:uFillTx/>
              <a:latin typeface="Franklin Gothic Book" charset="0"/>
              <a:ea typeface="Franklin Gothic Book" charset="0"/>
              <a:cs typeface="Franklin Gothic Book" charset="0"/>
            </a:endParaRPr>
          </a:p>
          <a:p>
            <a:pPr marL="0" marR="0" lvl="0" indent="0" algn="l" defTabSz="914400" rtl="0" eaLnBrk="1" fontAlgn="auto" latinLnBrk="0" hangingPunct="1">
              <a:lnSpc>
                <a:spcPct val="80000"/>
              </a:lnSpc>
              <a:spcBef>
                <a:spcPts val="1800"/>
              </a:spcBef>
              <a:spcAft>
                <a:spcPts val="1000"/>
              </a:spcAft>
              <a:buClrTx/>
              <a:buSzTx/>
              <a:buFont typeface="Arial" panose="020B0604020202020204" pitchFamily="34" charset="0"/>
              <a:buNone/>
              <a:tabLst/>
              <a:defRPr/>
            </a:pPr>
            <a:r>
              <a:rPr lang="en-US">
                <a:solidFill>
                  <a:prstClr val="white"/>
                </a:solidFill>
                <a:latin typeface="Franklin Gothic Book" charset="0"/>
                <a:ea typeface="Franklin Gothic Book" charset="0"/>
                <a:cs typeface="Franklin Gothic Book" charset="0"/>
              </a:rPr>
              <a:t>Re-apply </a:t>
            </a:r>
          </a:p>
          <a:p>
            <a:pPr marL="0" marR="0" lvl="0" indent="0" algn="l" defTabSz="914400" rtl="0" eaLnBrk="1" fontAlgn="auto" latinLnBrk="0" hangingPunct="1">
              <a:lnSpc>
                <a:spcPct val="80000"/>
              </a:lnSpc>
              <a:spcBef>
                <a:spcPts val="1800"/>
              </a:spcBef>
              <a:spcAft>
                <a:spcPts val="1000"/>
              </a:spcAft>
              <a:buClrTx/>
              <a:buSzTx/>
              <a:buFont typeface="Arial" panose="020B0604020202020204" pitchFamily="34" charset="0"/>
              <a:buNone/>
              <a:tabLst/>
              <a:defRPr/>
            </a:pPr>
            <a:r>
              <a:rPr lang="en-US">
                <a:solidFill>
                  <a:prstClr val="white"/>
                </a:solidFill>
                <a:latin typeface="Franklin Gothic Book" charset="0"/>
                <a:ea typeface="Franklin Gothic Book" charset="0"/>
                <a:cs typeface="Franklin Gothic Book" charset="0"/>
              </a:rPr>
              <a:t>Ask for the peer reviewers’ comments</a:t>
            </a:r>
            <a:endParaRPr kumimoji="0" lang="en-US" sz="2400" b="0" i="0" u="none" strike="noStrike" kern="1200" cap="none" spc="0" normalizeH="0" baseline="0" noProof="0">
              <a:ln>
                <a:noFill/>
              </a:ln>
              <a:solidFill>
                <a:prstClr val="black"/>
              </a:solidFill>
              <a:effectLst/>
              <a:uLnTx/>
              <a:uFillTx/>
              <a:latin typeface="Calibri Light" panose="020F0302020204030204"/>
              <a:ea typeface="+mj-ea"/>
              <a:cs typeface="+mj-cs"/>
            </a:endParaRPr>
          </a:p>
          <a:p>
            <a:pPr marL="228600" marR="0" lvl="0" indent="-228600" algn="l" defTabSz="914400" rtl="0" eaLnBrk="1" fontAlgn="auto" latinLnBrk="0" hangingPunct="1">
              <a:lnSpc>
                <a:spcPts val="2760"/>
              </a:lnSpc>
              <a:spcBef>
                <a:spcPts val="18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a:ln>
                <a:noFill/>
              </a:ln>
              <a:solidFill>
                <a:prstClr val="black"/>
              </a:solidFill>
              <a:effectLst/>
              <a:uLnTx/>
              <a:uFillTx/>
              <a:latin typeface="Franklin Gothic Demi" charset="0"/>
              <a:ea typeface="Franklin Gothic Demi" charset="0"/>
              <a:cs typeface="Franklin Gothic Demi" charset="0"/>
            </a:endParaRPr>
          </a:p>
        </p:txBody>
      </p:sp>
      <p:sp>
        <p:nvSpPr>
          <p:cNvPr id="10" name="Title 1"/>
          <p:cNvSpPr>
            <a:spLocks noGrp="1"/>
          </p:cNvSpPr>
          <p:nvPr/>
        </p:nvSpPr>
        <p:spPr>
          <a:xfrm>
            <a:off x="5380483" y="518318"/>
            <a:ext cx="7886700" cy="132556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3600" b="0" i="0" u="none" strike="noStrike" kern="1200" cap="none" spc="0" normalizeH="0" baseline="0" noProof="0">
              <a:ln>
                <a:noFill/>
              </a:ln>
              <a:solidFill>
                <a:prstClr val="white"/>
              </a:solidFill>
              <a:effectLst/>
              <a:uLnTx/>
              <a:uFillTx/>
              <a:latin typeface="Franklin Gothic Medium" charset="0"/>
              <a:ea typeface="Franklin Gothic Medium" charset="0"/>
              <a:cs typeface="Franklin Gothic Medium" charset="0"/>
            </a:endParaRPr>
          </a:p>
        </p:txBody>
      </p:sp>
      <p:pic>
        <p:nvPicPr>
          <p:cNvPr id="2" name="Picture 1"/>
          <p:cNvPicPr>
            <a:picLocks noChangeAspect="1"/>
          </p:cNvPicPr>
          <p:nvPr/>
        </p:nvPicPr>
        <p:blipFill>
          <a:blip r:embed="rId3"/>
          <a:stretch>
            <a:fillRect/>
          </a:stretch>
        </p:blipFill>
        <p:spPr>
          <a:xfrm>
            <a:off x="8082014" y="2005460"/>
            <a:ext cx="4090771" cy="2847079"/>
          </a:xfrm>
          <a:prstGeom prst="rect">
            <a:avLst/>
          </a:prstGeom>
        </p:spPr>
      </p:pic>
      <p:pic>
        <p:nvPicPr>
          <p:cNvPr id="9" name="Picture 8">
            <a:extLst>
              <a:ext uri="{FF2B5EF4-FFF2-40B4-BE49-F238E27FC236}">
                <a16:creationId xmlns:a16="http://schemas.microsoft.com/office/drawing/2014/main" id="{837253B5-5463-4E91-A5C9-9515F03E052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51847"/>
          <a:stretch/>
        </p:blipFill>
        <p:spPr>
          <a:xfrm>
            <a:off x="10127399" y="5131319"/>
            <a:ext cx="1595107" cy="1521355"/>
          </a:xfrm>
          <a:prstGeom prst="rect">
            <a:avLst/>
          </a:prstGeom>
        </p:spPr>
      </p:pic>
    </p:spTree>
    <p:extLst>
      <p:ext uri="{BB962C8B-B14F-4D97-AF65-F5344CB8AC3E}">
        <p14:creationId xmlns:p14="http://schemas.microsoft.com/office/powerpoint/2010/main" val="16048031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550021" y="545668"/>
            <a:ext cx="7886700" cy="1325563"/>
          </a:xfrm>
        </p:spPr>
        <p:txBody>
          <a:bodyPr>
            <a:normAutofit/>
          </a:bodyPr>
          <a:lstStyle/>
          <a:p>
            <a:pPr algn="ctr"/>
            <a:r>
              <a:rPr lang="en-US" sz="4800">
                <a:solidFill>
                  <a:srgbClr val="FFC000"/>
                </a:solidFill>
                <a:latin typeface="Franklin Gothic Medium" charset="0"/>
                <a:ea typeface="Franklin Gothic Medium" charset="0"/>
                <a:cs typeface="Franklin Gothic Medium" charset="0"/>
              </a:rPr>
              <a:t>Questions?</a:t>
            </a:r>
          </a:p>
        </p:txBody>
      </p:sp>
      <p:sp>
        <p:nvSpPr>
          <p:cNvPr id="3" name="Rectangle 2"/>
          <p:cNvSpPr/>
          <p:nvPr/>
        </p:nvSpPr>
        <p:spPr>
          <a:xfrm>
            <a:off x="1229774" y="2416899"/>
            <a:ext cx="7736805" cy="3681264"/>
          </a:xfrm>
          <a:prstGeom prst="rect">
            <a:avLst/>
          </a:prstGeom>
        </p:spPr>
        <p:txBody>
          <a:bodyPr wrap="square" lIns="91440" tIns="45720" rIns="91440" bIns="45720" anchor="t">
            <a:spAutoFit/>
          </a:bodyPr>
          <a:lstStyle/>
          <a:p>
            <a:pPr>
              <a:lnSpc>
                <a:spcPct val="105000"/>
              </a:lnSpc>
            </a:pPr>
            <a:r>
              <a:rPr lang="en-US" sz="2800">
                <a:solidFill>
                  <a:schemeClr val="bg1"/>
                </a:solidFill>
                <a:latin typeface="Franklin Gothic Book" charset="0"/>
                <a:ea typeface="Franklin Gothic Book" charset="0"/>
                <a:cs typeface="Franklin Gothic Book" charset="0"/>
              </a:rPr>
              <a:t>Mark Silver</a:t>
            </a:r>
          </a:p>
          <a:p>
            <a:pPr>
              <a:lnSpc>
                <a:spcPct val="105000"/>
              </a:lnSpc>
              <a:defRPr/>
            </a:pPr>
            <a:r>
              <a:rPr lang="en-US" sz="2800">
                <a:solidFill>
                  <a:schemeClr val="bg1"/>
                </a:solidFill>
                <a:latin typeface="Franklin Gothic Book" charset="0"/>
                <a:ea typeface="Franklin Gothic Book" charset="0"/>
                <a:cs typeface="Franklin Gothic Book" charset="0"/>
              </a:rPr>
              <a:t>Division of Research Programs</a:t>
            </a:r>
          </a:p>
          <a:p>
            <a:pPr>
              <a:lnSpc>
                <a:spcPct val="105000"/>
              </a:lnSpc>
              <a:defRPr/>
            </a:pPr>
            <a:endParaRPr lang="en-US" sz="2800">
              <a:solidFill>
                <a:schemeClr val="bg1"/>
              </a:solidFill>
              <a:latin typeface="Franklin Gothic Book" charset="0"/>
              <a:ea typeface="Franklin Gothic Book" charset="0"/>
              <a:cs typeface="Franklin Gothic Book" charset="0"/>
            </a:endParaRPr>
          </a:p>
          <a:p>
            <a:pPr>
              <a:lnSpc>
                <a:spcPct val="105000"/>
              </a:lnSpc>
              <a:defRPr/>
            </a:pPr>
            <a:r>
              <a:rPr lang="en-US" sz="2800">
                <a:solidFill>
                  <a:schemeClr val="bg1"/>
                </a:solidFill>
                <a:latin typeface="Franklin Gothic Book" charset="0"/>
                <a:ea typeface="Franklin Gothic Book" charset="0"/>
                <a:cs typeface="Franklin Gothic Book" charset="0"/>
              </a:rPr>
              <a:t>msilver@neh.gov </a:t>
            </a:r>
          </a:p>
          <a:p>
            <a:pPr>
              <a:lnSpc>
                <a:spcPct val="105000"/>
              </a:lnSpc>
              <a:defRPr/>
            </a:pPr>
            <a:r>
              <a:rPr lang="en-US" sz="2800">
                <a:solidFill>
                  <a:schemeClr val="bg1"/>
                </a:solidFill>
                <a:latin typeface="Franklin Gothic Book"/>
                <a:ea typeface="Franklin Gothic Book" charset="0"/>
                <a:cs typeface="Franklin Gothic Book" charset="0"/>
              </a:rPr>
              <a:t>research@neh.gov (202) 606-8200</a:t>
            </a:r>
            <a:endParaRPr lang="en-US" sz="2800">
              <a:solidFill>
                <a:schemeClr val="bg1"/>
              </a:solidFill>
              <a:latin typeface="Franklin Gothic Book" charset="0"/>
              <a:ea typeface="Franklin Gothic Book" charset="0"/>
              <a:cs typeface="Franklin Gothic Book" charset="0"/>
            </a:endParaRPr>
          </a:p>
          <a:p>
            <a:pPr>
              <a:lnSpc>
                <a:spcPct val="105000"/>
              </a:lnSpc>
              <a:defRPr/>
            </a:pPr>
            <a:endParaRPr lang="en-US" sz="2800">
              <a:solidFill>
                <a:schemeClr val="bg1"/>
              </a:solidFill>
              <a:latin typeface="Franklin Gothic Book" charset="0"/>
              <a:ea typeface="Franklin Gothic Book" charset="0"/>
              <a:cs typeface="Franklin Gothic Book" charset="0"/>
            </a:endParaRPr>
          </a:p>
          <a:p>
            <a:pPr>
              <a:lnSpc>
                <a:spcPct val="105000"/>
              </a:lnSpc>
              <a:defRPr/>
            </a:pPr>
            <a:r>
              <a:rPr lang="en-US" sz="2800">
                <a:solidFill>
                  <a:schemeClr val="bg1"/>
                </a:solidFill>
                <a:latin typeface="Franklin Gothic Book" charset="0"/>
                <a:ea typeface="Franklin Gothic Book" charset="0"/>
                <a:cs typeface="Franklin Gothic Book" charset="0"/>
              </a:rPr>
              <a:t>(If you call, please leave an email address.)</a:t>
            </a:r>
          </a:p>
          <a:p>
            <a:pPr>
              <a:lnSpc>
                <a:spcPct val="105000"/>
              </a:lnSpc>
            </a:pPr>
            <a:endParaRPr lang="en-US" sz="2800" b="1">
              <a:latin typeface="Franklin Gothic Book" charset="0"/>
              <a:ea typeface="Franklin Gothic Book" charset="0"/>
              <a:cs typeface="Franklin Gothic Book" charset="0"/>
            </a:endParaRPr>
          </a:p>
        </p:txBody>
      </p:sp>
      <p:pic>
        <p:nvPicPr>
          <p:cNvPr id="7" name="Picture 6">
            <a:extLst>
              <a:ext uri="{FF2B5EF4-FFF2-40B4-BE49-F238E27FC236}">
                <a16:creationId xmlns:a16="http://schemas.microsoft.com/office/drawing/2014/main" id="{D982E801-D5E5-4413-94DB-C99CE7199A6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1847"/>
          <a:stretch/>
        </p:blipFill>
        <p:spPr>
          <a:xfrm>
            <a:off x="9488775" y="4332157"/>
            <a:ext cx="2114612" cy="1930773"/>
          </a:xfrm>
          <a:prstGeom prst="rect">
            <a:avLst/>
          </a:prstGeom>
        </p:spPr>
      </p:pic>
    </p:spTree>
    <p:extLst>
      <p:ext uri="{BB962C8B-B14F-4D97-AF65-F5344CB8AC3E}">
        <p14:creationId xmlns:p14="http://schemas.microsoft.com/office/powerpoint/2010/main" val="12587092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4706911" cy="6858000"/>
          </a:xfrm>
          <a:prstGeom prst="rect">
            <a:avLst/>
          </a:prstGeom>
          <a:solidFill>
            <a:srgbClr val="63C3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endParaRPr>
          </a:p>
        </p:txBody>
      </p:sp>
      <p:pic>
        <p:nvPicPr>
          <p:cNvPr id="6" name="Picture 5">
            <a:extLst>
              <a:ext uri="{FF2B5EF4-FFF2-40B4-BE49-F238E27FC236}">
                <a16:creationId xmlns:a16="http://schemas.microsoft.com/office/drawing/2014/main" id="{2B6AD673-4045-4983-98A7-31941FB4339F}"/>
              </a:ext>
            </a:extLst>
          </p:cNvPr>
          <p:cNvPicPr>
            <a:picLocks noChangeAspect="1"/>
          </p:cNvPicPr>
          <p:nvPr/>
        </p:nvPicPr>
        <p:blipFill rotWithShape="1">
          <a:blip r:embed="rId3"/>
          <a:srcRect l="-303" r="42251"/>
          <a:stretch/>
        </p:blipFill>
        <p:spPr>
          <a:xfrm>
            <a:off x="0" y="3019436"/>
            <a:ext cx="4706911" cy="2046654"/>
          </a:xfrm>
          <a:prstGeom prst="rect">
            <a:avLst/>
          </a:prstGeom>
        </p:spPr>
      </p:pic>
      <p:sp>
        <p:nvSpPr>
          <p:cNvPr id="9" name="TextBox 8"/>
          <p:cNvSpPr txBox="1"/>
          <p:nvPr/>
        </p:nvSpPr>
        <p:spPr>
          <a:xfrm>
            <a:off x="258828" y="1235152"/>
            <a:ext cx="3859967"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Trebuchet MS" panose="020B0603020202020204" pitchFamily="34" charset="0"/>
                <a:ea typeface="Oswald Medium" charset="0"/>
                <a:cs typeface="Oswald Medium" charset="0"/>
              </a:rPr>
              <a:t>OFFICE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Trebuchet MS" panose="020B0603020202020204" pitchFamily="34" charset="0"/>
                <a:ea typeface="Oswald Medium" charset="0"/>
                <a:cs typeface="Oswald Medium" charset="0"/>
              </a:rPr>
              <a:t>FEDERAL / STATE PARTNERSHIP</a:t>
            </a:r>
          </a:p>
        </p:txBody>
      </p:sp>
      <p:sp>
        <p:nvSpPr>
          <p:cNvPr id="2" name="TextBox 1">
            <a:extLst>
              <a:ext uri="{FF2B5EF4-FFF2-40B4-BE49-F238E27FC236}">
                <a16:creationId xmlns:a16="http://schemas.microsoft.com/office/drawing/2014/main" id="{6C981604-2BE9-497B-9BF5-1AE6F90BD993}"/>
              </a:ext>
            </a:extLst>
          </p:cNvPr>
          <p:cNvSpPr txBox="1"/>
          <p:nvPr/>
        </p:nvSpPr>
        <p:spPr>
          <a:xfrm>
            <a:off x="6361930" y="4960189"/>
            <a:ext cx="3842873" cy="646331"/>
          </a:xfrm>
          <a:prstGeom prst="rect">
            <a:avLst/>
          </a:prstGeom>
          <a:noFill/>
        </p:spPr>
        <p:txBody>
          <a:bodyPr wrap="square" lIns="91440" tIns="45720" rIns="91440" bIns="45720" rtlCol="0" anchor="t">
            <a:spAutoFit/>
          </a:bodyPr>
          <a:lstStyle/>
          <a:p>
            <a:r>
              <a:rPr lang="en-US" sz="3600" dirty="0"/>
              <a:t>utahhumanities.org</a:t>
            </a:r>
          </a:p>
        </p:txBody>
      </p:sp>
      <p:pic>
        <p:nvPicPr>
          <p:cNvPr id="4" name="Picture 4">
            <a:extLst>
              <a:ext uri="{FF2B5EF4-FFF2-40B4-BE49-F238E27FC236}">
                <a16:creationId xmlns:a16="http://schemas.microsoft.com/office/drawing/2014/main" id="{10E2D848-D5D6-481C-8466-1E2D0CF80F96}"/>
              </a:ext>
            </a:extLst>
          </p:cNvPr>
          <p:cNvPicPr>
            <a:picLocks noChangeAspect="1"/>
          </p:cNvPicPr>
          <p:nvPr/>
        </p:nvPicPr>
        <p:blipFill>
          <a:blip r:embed="rId4"/>
          <a:stretch>
            <a:fillRect/>
          </a:stretch>
        </p:blipFill>
        <p:spPr>
          <a:xfrm>
            <a:off x="6609452" y="1081358"/>
            <a:ext cx="3358191" cy="3300681"/>
          </a:xfrm>
          <a:prstGeom prst="rect">
            <a:avLst/>
          </a:prstGeom>
        </p:spPr>
      </p:pic>
    </p:spTree>
    <p:extLst>
      <p:ext uri="{BB962C8B-B14F-4D97-AF65-F5344CB8AC3E}">
        <p14:creationId xmlns:p14="http://schemas.microsoft.com/office/powerpoint/2010/main" val="1710367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20842" y="172789"/>
            <a:ext cx="10950315" cy="2390779"/>
          </a:xfrm>
        </p:spPr>
        <p:txBody>
          <a:bodyPr>
            <a:normAutofit/>
          </a:bodyPr>
          <a:lstStyle/>
          <a:p>
            <a:pPr>
              <a:lnSpc>
                <a:spcPct val="100000"/>
              </a:lnSpc>
            </a:pPr>
            <a:r>
              <a:rPr lang="en-US" sz="6000" cap="all" dirty="0">
                <a:solidFill>
                  <a:srgbClr val="CC3300"/>
                </a:solidFill>
                <a:latin typeface="Trebuchet MS" panose="020B0603020202020204" pitchFamily="34" charset="0"/>
                <a:ea typeface="Oswald Medium" charset="0"/>
                <a:cs typeface="Oswald Medium" charset="0"/>
              </a:rPr>
              <a:t>Division of Education Programs</a:t>
            </a:r>
          </a:p>
        </p:txBody>
      </p:sp>
      <p:sp>
        <p:nvSpPr>
          <p:cNvPr id="3" name="TextBox 2"/>
          <p:cNvSpPr txBox="1"/>
          <p:nvPr/>
        </p:nvSpPr>
        <p:spPr>
          <a:xfrm>
            <a:off x="6772219" y="6279096"/>
            <a:ext cx="1509823"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Franklin Gothic Book" charset="0"/>
                <a:ea typeface="Franklin Gothic Book" charset="0"/>
                <a:cs typeface="Franklin Gothic Book" charset="0"/>
              </a:rPr>
              <a:t>—Wikimedia</a:t>
            </a:r>
          </a:p>
        </p:txBody>
      </p:sp>
      <p:sp>
        <p:nvSpPr>
          <p:cNvPr id="6" name="Rectangle 5"/>
          <p:cNvSpPr/>
          <p:nvPr/>
        </p:nvSpPr>
        <p:spPr>
          <a:xfrm>
            <a:off x="5181601" y="2849590"/>
            <a:ext cx="5343144" cy="193899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1B1B1B"/>
                </a:solidFill>
                <a:effectLst/>
                <a:uLnTx/>
                <a:uFillTx/>
                <a:latin typeface="Trebuchet MS" panose="020B0603020202020204" pitchFamily="34" charset="0"/>
                <a:ea typeface="Montserrat" charset="0"/>
                <a:cs typeface="Montserrat" charset="0"/>
              </a:rPr>
              <a:t>Funds projects that strengthen teaching and learning in the humanities through professional development and innovative curricular programs.</a:t>
            </a:r>
            <a:endPar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endParaRPr>
          </a:p>
        </p:txBody>
      </p:sp>
      <p:cxnSp>
        <p:nvCxnSpPr>
          <p:cNvPr id="12" name="Straight Connector 11"/>
          <p:cNvCxnSpPr/>
          <p:nvPr/>
        </p:nvCxnSpPr>
        <p:spPr>
          <a:xfrm>
            <a:off x="0" y="2518348"/>
            <a:ext cx="12192000" cy="29980"/>
          </a:xfrm>
          <a:prstGeom prst="line">
            <a:avLst/>
          </a:prstGeom>
          <a:ln w="38100">
            <a:solidFill>
              <a:srgbClr val="EAB91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67897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691921" cy="6858000"/>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p:cNvSpPr/>
          <p:nvPr/>
        </p:nvSpPr>
        <p:spPr>
          <a:xfrm>
            <a:off x="457200" y="845096"/>
            <a:ext cx="3571812" cy="95410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rPr>
              <a:t>Division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rPr>
              <a:t>Education Programs       </a:t>
            </a:r>
            <a:endParaRPr kumimoji="0" lang="en-US" altLang="en-US" sz="2800" b="0" i="0" u="none" strike="noStrike" kern="1200" cap="none" spc="0" normalizeH="0" baseline="0" noProof="0" dirty="0">
              <a:ln>
                <a:noFill/>
              </a:ln>
              <a:solidFill>
                <a:prstClr val="white"/>
              </a:solidFill>
              <a:effectLst/>
              <a:uLnTx/>
              <a:uFillTx/>
              <a:latin typeface="Oswald Medium" charset="0"/>
              <a:ea typeface="Oswald Medium" charset="0"/>
              <a:cs typeface="Oswald Medium" charset="0"/>
            </a:endParaRPr>
          </a:p>
        </p:txBody>
      </p:sp>
      <p:sp>
        <p:nvSpPr>
          <p:cNvPr id="10" name="TextBox 9"/>
          <p:cNvSpPr txBox="1"/>
          <p:nvPr/>
        </p:nvSpPr>
        <p:spPr>
          <a:xfrm>
            <a:off x="457200" y="1743455"/>
            <a:ext cx="3772130"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all" spc="100" normalizeH="0" baseline="0" noProof="0" dirty="0">
                <a:ln>
                  <a:noFill/>
                </a:ln>
                <a:solidFill>
                  <a:prstClr val="white"/>
                </a:solidFill>
                <a:effectLst/>
                <a:uLnTx/>
                <a:uFillTx/>
                <a:latin typeface="Trebuchet MS" panose="020B0603020202020204" pitchFamily="34" charset="0"/>
                <a:ea typeface="Montserrat" charset="0"/>
                <a:cs typeface="Montserrat" charset="0"/>
              </a:rPr>
              <a:t>Summer programs</a:t>
            </a:r>
          </a:p>
        </p:txBody>
      </p:sp>
      <p:pic>
        <p:nvPicPr>
          <p:cNvPr id="6" name="Picture 5">
            <a:extLst>
              <a:ext uri="{FF2B5EF4-FFF2-40B4-BE49-F238E27FC236}">
                <a16:creationId xmlns:a16="http://schemas.microsoft.com/office/drawing/2014/main" id="{3F999D2D-35B8-44AA-BD45-5410854CE10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22926"/>
          <a:stretch/>
        </p:blipFill>
        <p:spPr>
          <a:xfrm>
            <a:off x="0" y="3090185"/>
            <a:ext cx="4691921" cy="3767815"/>
          </a:xfrm>
          <a:prstGeom prst="rect">
            <a:avLst/>
          </a:prstGeom>
          <a:effectLst>
            <a:outerShdw blurRad="50800" dist="38100" dir="5400000" sx="101000" sy="101000" algn="t" rotWithShape="0">
              <a:prstClr val="black">
                <a:alpha val="40000"/>
              </a:prstClr>
            </a:outerShdw>
          </a:effectLst>
        </p:spPr>
      </p:pic>
      <p:sp>
        <p:nvSpPr>
          <p:cNvPr id="5" name="Rectangle 4"/>
          <p:cNvSpPr/>
          <p:nvPr/>
        </p:nvSpPr>
        <p:spPr>
          <a:xfrm>
            <a:off x="5181600" y="1102694"/>
            <a:ext cx="6473088" cy="4709174"/>
          </a:xfrm>
          <a:prstGeom prst="rect">
            <a:avLst/>
          </a:prstGeom>
        </p:spPr>
        <p:txBody>
          <a:bodyPr wrap="square" lIns="91440" tIns="45720" rIns="91440" bIns="45720" anchor="t">
            <a:spAutoFit/>
          </a:bodyPr>
          <a:lstStyle/>
          <a:p>
            <a:pPr>
              <a:lnSpc>
                <a:spcPct val="120000"/>
              </a:lnSpc>
              <a:defRPr/>
            </a:pPr>
            <a:r>
              <a:rPr kumimoji="0" lang="en-US" sz="2400" b="1" i="0" u="none" strike="noStrike" kern="1200" cap="none" spc="0" normalizeH="0" baseline="0" noProof="0" dirty="0">
                <a:ln>
                  <a:noFill/>
                </a:ln>
                <a:solidFill>
                  <a:srgbClr val="CC3300"/>
                </a:solidFill>
                <a:effectLst/>
                <a:uLnTx/>
                <a:uFillTx/>
                <a:latin typeface="Trebuchet MS"/>
                <a:ea typeface="Montserrat" charset="0"/>
                <a:cs typeface="Montserrat" charset="0"/>
              </a:rPr>
              <a:t>SUMMER INSTITUTES</a:t>
            </a:r>
            <a:r>
              <a:rPr lang="en-US" sz="2400" dirty="0">
                <a:solidFill>
                  <a:srgbClr val="CC3300"/>
                </a:solidFill>
                <a:latin typeface="Trebuchet MS"/>
                <a:ea typeface="Montserrat" charset="0"/>
                <a:cs typeface="Montserrat" charset="0"/>
              </a:rPr>
              <a:t> </a:t>
            </a:r>
            <a:endParaRPr kumimoji="0" lang="en-US" sz="2400" b="0" i="0" u="none" strike="noStrike" kern="1200" cap="none" spc="0" normalizeH="0" baseline="0" noProof="0" dirty="0">
              <a:ln>
                <a:noFill/>
              </a:ln>
              <a:solidFill>
                <a:srgbClr val="CC3300"/>
              </a:solidFill>
              <a:effectLst/>
              <a:uLnTx/>
              <a:uFillTx/>
              <a:latin typeface="Trebuchet MS" panose="020B0603020202020204" pitchFamily="34" charset="0"/>
              <a:ea typeface="Montserrat" charset="0"/>
              <a:cs typeface="Montserrat" charset="0"/>
            </a:endParaRPr>
          </a:p>
          <a:p>
            <a:pPr>
              <a:lnSpc>
                <a:spcPct val="120000"/>
              </a:lnSpc>
              <a:defRPr/>
            </a:pPr>
            <a:r>
              <a:rPr kumimoji="0" lang="en-US" sz="2200" b="1" i="0" u="none" strike="noStrike" kern="1200" cap="none" spc="0" normalizeH="0" baseline="0" noProof="0" dirty="0">
                <a:ln>
                  <a:noFill/>
                </a:ln>
                <a:effectLst/>
                <a:uLnTx/>
                <a:uFillTx/>
                <a:latin typeface="Trebuchet MS"/>
                <a:ea typeface="Montserrat" charset="0"/>
                <a:cs typeface="Montserrat" charset="0"/>
              </a:rPr>
              <a:t>Awards:</a:t>
            </a:r>
            <a:r>
              <a:rPr lang="en-US" sz="2200" dirty="0">
                <a:latin typeface="Trebuchet MS"/>
                <a:ea typeface="Montserrat" charset="0"/>
                <a:cs typeface="Montserrat" charset="0"/>
              </a:rPr>
              <a:t> </a:t>
            </a:r>
            <a:endParaRPr lang="en-US" sz="2200" b="0" i="0" u="none" strike="noStrike" kern="1200" cap="none" spc="0" normalizeH="0" baseline="0" noProof="0" dirty="0">
              <a:ln>
                <a:noFill/>
              </a:ln>
              <a:effectLst/>
              <a:uLnTx/>
              <a:uFillTx/>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2200" b="0" i="0" u="none" strike="noStrike" kern="1200" cap="none" spc="0" normalizeH="0" baseline="0" noProof="0" dirty="0">
                <a:ln>
                  <a:noFill/>
                </a:ln>
                <a:effectLst/>
                <a:uLnTx/>
                <a:uFillTx/>
                <a:latin typeface="Trebuchet MS"/>
                <a:ea typeface="Montserrat" charset="0"/>
                <a:cs typeface="Montserrat" charset="0"/>
              </a:rPr>
              <a:t>Up to $235,000 </a:t>
            </a:r>
            <a:br>
              <a:rPr lang="en-US" sz="2400" b="0" i="0" u="none" strike="noStrike" kern="1200" cap="none" spc="0" normalizeH="0" baseline="0" noProof="0" dirty="0">
                <a:ln>
                  <a:noFill/>
                </a:ln>
                <a:effectLst/>
                <a:uLnTx/>
                <a:uFillTx/>
                <a:latin typeface="Trebuchet MS" panose="020B0603020202020204" pitchFamily="34" charset="0"/>
                <a:ea typeface="Montserrat" charset="0"/>
                <a:cs typeface="Montserrat" charset="0"/>
              </a:rPr>
            </a:br>
            <a:endPar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CC3300"/>
                </a:solidFill>
                <a:effectLst/>
                <a:uLnTx/>
                <a:uFillTx/>
                <a:latin typeface="Trebuchet MS" panose="020B0603020202020204" pitchFamily="34" charset="0"/>
                <a:ea typeface="Montserrat" charset="0"/>
                <a:cs typeface="Montserrat" charset="0"/>
              </a:rPr>
              <a:t>LANDMARKS OF AMERICAN HISTORY AND CULTURE</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2200" b="1"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rPr>
              <a:t>Awards: </a:t>
            </a:r>
            <a:r>
              <a:rPr kumimoji="0" lang="en-US" sz="2200" b="0"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rPr>
              <a:t>Up to $190,000</a:t>
            </a: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2200" b="0" i="0" u="none" strike="noStrike" kern="1200" cap="none" spc="0" normalizeH="0" baseline="0" noProof="0" dirty="0">
              <a:ln>
                <a:noFill/>
              </a:ln>
              <a:solidFill>
                <a:prstClr val="black"/>
              </a:solidFill>
              <a:effectLst/>
              <a:uLnTx/>
              <a:uFillTx/>
              <a:latin typeface="Trebuchet MS" panose="020B0603020202020204" pitchFamily="34" charset="0"/>
              <a:ea typeface="Montserrat" charset="0"/>
              <a:cs typeface="Montserrat"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CC3300"/>
                </a:solidFill>
                <a:effectLst/>
                <a:uLnTx/>
                <a:uFillTx/>
                <a:latin typeface="Trebuchet MS" panose="020B0603020202020204" pitchFamily="34" charset="0"/>
                <a:ea typeface="Montserrat" charset="0"/>
                <a:cs typeface="Montserrat" charset="0"/>
              </a:rPr>
              <a:t>DEADLINES</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2200" b="1" i="0" u="none" strike="noStrike" kern="1200" cap="none" spc="0" normalizeH="0" baseline="0" noProof="0" dirty="0">
                <a:ln>
                  <a:noFill/>
                </a:ln>
                <a:effectLst/>
                <a:uLnTx/>
                <a:uFillTx/>
                <a:latin typeface="Trebuchet MS"/>
                <a:ea typeface="Montserrat" charset="0"/>
                <a:cs typeface="Montserrat" charset="0"/>
              </a:rPr>
              <a:t>Directors:</a:t>
            </a:r>
            <a:r>
              <a:rPr kumimoji="0" lang="en-US" sz="2200" b="0" i="0" u="none" strike="noStrike" kern="1200" cap="none" spc="0" normalizeH="0" baseline="0" noProof="0" dirty="0">
                <a:ln>
                  <a:noFill/>
                </a:ln>
                <a:effectLst/>
                <a:uLnTx/>
                <a:uFillTx/>
                <a:latin typeface="Trebuchet MS"/>
                <a:ea typeface="Montserrat" charset="0"/>
                <a:cs typeface="Montserrat" charset="0"/>
              </a:rPr>
              <a:t> February </a:t>
            </a:r>
            <a:r>
              <a:rPr lang="en-US" sz="2200" dirty="0">
                <a:latin typeface="Trebuchet MS"/>
                <a:ea typeface="Montserrat" charset="0"/>
                <a:cs typeface="Montserrat" charset="0"/>
              </a:rPr>
              <a:t>22</a:t>
            </a:r>
            <a:r>
              <a:rPr kumimoji="0" lang="en-US" sz="2200" b="0" i="0" u="none" strike="noStrike" kern="1200" cap="none" spc="0" normalizeH="0" baseline="0" noProof="0" dirty="0">
                <a:ln>
                  <a:noFill/>
                </a:ln>
                <a:effectLst/>
                <a:uLnTx/>
                <a:uFillTx/>
                <a:latin typeface="Trebuchet MS"/>
                <a:ea typeface="Montserrat" charset="0"/>
                <a:cs typeface="Montserrat" charset="0"/>
              </a:rPr>
              <a:t>, </a:t>
            </a:r>
            <a:r>
              <a:rPr lang="en-US" sz="2200" dirty="0">
                <a:latin typeface="Trebuchet MS"/>
                <a:ea typeface="Montserrat" charset="0"/>
                <a:cs typeface="Montserrat" charset="0"/>
              </a:rPr>
              <a:t>2022</a:t>
            </a:r>
            <a:r>
              <a:rPr kumimoji="0" lang="en-US" sz="2200" b="0" i="0" u="none" strike="noStrike" kern="1200" cap="none" spc="0" normalizeH="0" baseline="0" noProof="0" dirty="0">
                <a:ln>
                  <a:noFill/>
                </a:ln>
                <a:effectLst/>
                <a:uLnTx/>
                <a:uFillTx/>
                <a:latin typeface="Trebuchet MS"/>
                <a:ea typeface="Montserrat" charset="0"/>
                <a:cs typeface="Montserrat" charset="0"/>
              </a:rPr>
              <a:t> (for summer </a:t>
            </a:r>
            <a:r>
              <a:rPr lang="en-US" sz="2200" dirty="0">
                <a:latin typeface="Trebuchet MS"/>
                <a:ea typeface="Montserrat" charset="0"/>
                <a:cs typeface="Montserrat" charset="0"/>
              </a:rPr>
              <a:t>2023</a:t>
            </a:r>
            <a:r>
              <a:rPr kumimoji="0" lang="en-US" sz="2200" b="0" i="0" u="none" strike="noStrike" kern="1200" cap="none" spc="0" normalizeH="0" baseline="0" noProof="0" dirty="0">
                <a:ln>
                  <a:noFill/>
                </a:ln>
                <a:effectLst/>
                <a:uLnTx/>
                <a:uFillTx/>
                <a:latin typeface="Trebuchet MS"/>
                <a:ea typeface="Montserrat" charset="0"/>
                <a:cs typeface="Montserrat" charset="0"/>
              </a:rPr>
              <a:t>)</a:t>
            </a:r>
            <a:endParaRPr lang="en-US" sz="2200" b="0" i="0" u="none" strike="noStrike" kern="1200" cap="none" spc="0" normalizeH="0" baseline="0" noProof="0" dirty="0">
              <a:ln>
                <a:noFill/>
              </a:ln>
              <a:effectLst/>
              <a:uLnTx/>
              <a:uFillTx/>
              <a:latin typeface="Trebuchet MS"/>
              <a:ea typeface="Montserrat" charset="0"/>
              <a:cs typeface="Montserrat"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2200" b="1" i="0" u="none" strike="noStrike" kern="1200" cap="none" spc="0" normalizeH="0" baseline="0" noProof="0" dirty="0">
                <a:ln>
                  <a:noFill/>
                </a:ln>
                <a:effectLst/>
                <a:uLnTx/>
                <a:uFillTx/>
                <a:latin typeface="Trebuchet MS"/>
                <a:ea typeface="Montserrat" charset="0"/>
                <a:cs typeface="Montserrat" charset="0"/>
              </a:rPr>
              <a:t>Participants: </a:t>
            </a:r>
            <a:r>
              <a:rPr kumimoji="0" lang="en-US" sz="2200" b="0" i="0" u="none" strike="noStrike" kern="1200" cap="none" spc="0" normalizeH="0" baseline="0" noProof="0" dirty="0">
                <a:ln>
                  <a:noFill/>
                </a:ln>
                <a:effectLst/>
                <a:uLnTx/>
                <a:uFillTx/>
                <a:latin typeface="Trebuchet MS"/>
                <a:ea typeface="Montserrat" charset="0"/>
                <a:cs typeface="Montserrat" charset="0"/>
              </a:rPr>
              <a:t>March 1, </a:t>
            </a:r>
            <a:r>
              <a:rPr lang="en-US" sz="2200" dirty="0">
                <a:latin typeface="Trebuchet MS"/>
                <a:ea typeface="Montserrat" charset="0"/>
                <a:cs typeface="Montserrat" charset="0"/>
              </a:rPr>
              <a:t>2022</a:t>
            </a:r>
            <a:r>
              <a:rPr kumimoji="0" lang="en-US" sz="2200" b="0" i="0" u="none" strike="noStrike" kern="1200" cap="none" spc="0" normalizeH="0" baseline="0" noProof="0" dirty="0">
                <a:ln>
                  <a:noFill/>
                </a:ln>
                <a:effectLst/>
                <a:uLnTx/>
                <a:uFillTx/>
                <a:latin typeface="Trebuchet MS"/>
                <a:ea typeface="Montserrat" charset="0"/>
                <a:cs typeface="Montserrat" charset="0"/>
              </a:rPr>
              <a:t> (for summer </a:t>
            </a:r>
            <a:r>
              <a:rPr lang="en-US" sz="2200" dirty="0">
                <a:latin typeface="Trebuchet MS"/>
                <a:ea typeface="Montserrat" charset="0"/>
                <a:cs typeface="Montserrat" charset="0"/>
              </a:rPr>
              <a:t>2022</a:t>
            </a:r>
            <a:r>
              <a:rPr kumimoji="0" lang="en-US" sz="2200" b="0" i="0" u="none" strike="noStrike" kern="1200" cap="none" spc="0" normalizeH="0" baseline="0" noProof="0" dirty="0">
                <a:ln>
                  <a:noFill/>
                </a:ln>
                <a:effectLst/>
                <a:uLnTx/>
                <a:uFillTx/>
                <a:latin typeface="Trebuchet MS"/>
                <a:ea typeface="Montserrat" charset="0"/>
                <a:cs typeface="Montserrat" charset="0"/>
              </a:rPr>
              <a:t>)</a:t>
            </a:r>
            <a:endParaRPr lang="en-US" sz="2200" b="0" i="0" u="none" strike="noStrike" kern="1200" cap="none" spc="0" normalizeH="0" baseline="0" noProof="0" dirty="0">
              <a:ln>
                <a:noFill/>
              </a:ln>
              <a:effectLst/>
              <a:uLnTx/>
              <a:uFillTx/>
              <a:latin typeface="Trebuchet MS"/>
              <a:ea typeface="Montserrat" charset="0"/>
              <a:cs typeface="Montserrat" charset="0"/>
            </a:endParaRPr>
          </a:p>
        </p:txBody>
      </p:sp>
    </p:spTree>
    <p:extLst>
      <p:ext uri="{BB962C8B-B14F-4D97-AF65-F5344CB8AC3E}">
        <p14:creationId xmlns:p14="http://schemas.microsoft.com/office/powerpoint/2010/main" val="38445875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88033" y="6583680"/>
            <a:ext cx="1757548"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Franklin Gothic Book" charset="0"/>
                <a:ea typeface="Franklin Gothic Book" charset="0"/>
                <a:cs typeface="Franklin Gothic Book" charset="0"/>
              </a:rPr>
              <a:t>—NEH </a:t>
            </a:r>
          </a:p>
        </p:txBody>
      </p:sp>
      <p:sp>
        <p:nvSpPr>
          <p:cNvPr id="9" name="Rectangle 8"/>
          <p:cNvSpPr/>
          <p:nvPr/>
        </p:nvSpPr>
        <p:spPr>
          <a:xfrm>
            <a:off x="0" y="0"/>
            <a:ext cx="4691921" cy="6858000"/>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D2242A"/>
              </a:solidFill>
            </a:endParaRPr>
          </a:p>
        </p:txBody>
      </p:sp>
      <p:sp>
        <p:nvSpPr>
          <p:cNvPr id="10" name="Rectangle 9"/>
          <p:cNvSpPr/>
          <p:nvPr/>
        </p:nvSpPr>
        <p:spPr>
          <a:xfrm>
            <a:off x="457200" y="1543812"/>
            <a:ext cx="3571812" cy="954107"/>
          </a:xfrm>
          <a:prstGeom prst="rect">
            <a:avLst/>
          </a:prstGeom>
        </p:spPr>
        <p:txBody>
          <a:bodyPr wrap="none">
            <a:spAutoFit/>
          </a:bodyPr>
          <a:lstStyle/>
          <a:p>
            <a:r>
              <a:rPr lang="en-US" sz="2800" dirty="0">
                <a:solidFill>
                  <a:schemeClr val="bg1"/>
                </a:solidFill>
                <a:latin typeface="Oswald Medium" charset="0"/>
                <a:ea typeface="Oswald Medium" charset="0"/>
                <a:cs typeface="Oswald Medium" charset="0"/>
              </a:rPr>
              <a:t>Division of </a:t>
            </a:r>
          </a:p>
          <a:p>
            <a:r>
              <a:rPr lang="en-US" sz="2800" dirty="0">
                <a:solidFill>
                  <a:schemeClr val="bg1"/>
                </a:solidFill>
                <a:latin typeface="Oswald Medium" charset="0"/>
                <a:ea typeface="Oswald Medium" charset="0"/>
                <a:cs typeface="Oswald Medium" charset="0"/>
              </a:rPr>
              <a:t>Education Programs       </a:t>
            </a:r>
            <a:endParaRPr lang="en-US" altLang="en-US" sz="2800" dirty="0">
              <a:solidFill>
                <a:schemeClr val="bg1"/>
              </a:solidFill>
              <a:latin typeface="Oswald Medium" charset="0"/>
              <a:ea typeface="Oswald Medium" charset="0"/>
              <a:cs typeface="Oswald Medium" charset="0"/>
            </a:endParaRPr>
          </a:p>
        </p:txBody>
      </p:sp>
      <p:sp>
        <p:nvSpPr>
          <p:cNvPr id="11" name="TextBox 10"/>
          <p:cNvSpPr txBox="1"/>
          <p:nvPr/>
        </p:nvSpPr>
        <p:spPr>
          <a:xfrm>
            <a:off x="457200" y="2497919"/>
            <a:ext cx="3772130" cy="1200329"/>
          </a:xfrm>
          <a:prstGeom prst="rect">
            <a:avLst/>
          </a:prstGeom>
          <a:noFill/>
        </p:spPr>
        <p:txBody>
          <a:bodyPr wrap="square" rtlCol="0">
            <a:spAutoFit/>
          </a:bodyPr>
          <a:lstStyle/>
          <a:p>
            <a:r>
              <a:rPr lang="en-US" sz="3600" cap="all" spc="100" dirty="0">
                <a:solidFill>
                  <a:schemeClr val="bg1"/>
                </a:solidFill>
                <a:latin typeface="Trebuchet MS" panose="020B0603020202020204" pitchFamily="34" charset="0"/>
                <a:ea typeface="Montserrat" charset="0"/>
                <a:cs typeface="Montserrat" charset="0"/>
              </a:rPr>
              <a:t>Humanities connections</a:t>
            </a:r>
          </a:p>
        </p:txBody>
      </p:sp>
      <p:pic>
        <p:nvPicPr>
          <p:cNvPr id="14" name="Picture 13">
            <a:extLst>
              <a:ext uri="{FF2B5EF4-FFF2-40B4-BE49-F238E27FC236}">
                <a16:creationId xmlns:a16="http://schemas.microsoft.com/office/drawing/2014/main" id="{4CA86264-652D-4377-9B2C-D9FB648434D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3946498"/>
            <a:ext cx="4691921" cy="2911502"/>
          </a:xfrm>
          <a:prstGeom prst="rect">
            <a:avLst/>
          </a:prstGeom>
          <a:effectLst>
            <a:outerShdw blurRad="63500" dist="38100" dir="5400000" algn="t" rotWithShape="0">
              <a:prstClr val="black">
                <a:alpha val="40000"/>
              </a:prstClr>
            </a:outerShdw>
          </a:effectLst>
        </p:spPr>
      </p:pic>
      <p:sp>
        <p:nvSpPr>
          <p:cNvPr id="2" name="Rectangle 1"/>
          <p:cNvSpPr/>
          <p:nvPr/>
        </p:nvSpPr>
        <p:spPr>
          <a:xfrm>
            <a:off x="5181600" y="574429"/>
            <a:ext cx="6096000" cy="1938992"/>
          </a:xfrm>
          <a:prstGeom prst="rect">
            <a:avLst/>
          </a:prstGeom>
        </p:spPr>
        <p:txBody>
          <a:bodyPr>
            <a:spAutoFit/>
          </a:bodyPr>
          <a:lstStyle/>
          <a:p>
            <a:r>
              <a:rPr lang="en-US" sz="2400" b="1" dirty="0">
                <a:solidFill>
                  <a:srgbClr val="CC3300"/>
                </a:solidFill>
                <a:latin typeface="Trebuchet MS" panose="020B0603020202020204" pitchFamily="34" charset="0"/>
                <a:ea typeface="Montserrat" charset="0"/>
                <a:cs typeface="Montserrat" charset="0"/>
              </a:rPr>
              <a:t>Seeks to expand the role of the humanities in undergraduate education by linking humanities and non-humanities programs or departments</a:t>
            </a:r>
          </a:p>
          <a:p>
            <a:r>
              <a:rPr lang="en-US" sz="2400" b="1" dirty="0">
                <a:solidFill>
                  <a:srgbClr val="CC3300"/>
                </a:solidFill>
                <a:latin typeface="Trebuchet MS" panose="020B0603020202020204" pitchFamily="34" charset="0"/>
                <a:ea typeface="Montserrat" charset="0"/>
                <a:cs typeface="Montserrat" charset="0"/>
              </a:rPr>
              <a:t> </a:t>
            </a:r>
          </a:p>
        </p:txBody>
      </p:sp>
      <p:sp>
        <p:nvSpPr>
          <p:cNvPr id="5" name="Rectangle 4"/>
          <p:cNvSpPr/>
          <p:nvPr/>
        </p:nvSpPr>
        <p:spPr>
          <a:xfrm>
            <a:off x="5181600" y="2862324"/>
            <a:ext cx="6096000" cy="3785652"/>
          </a:xfrm>
          <a:prstGeom prst="rect">
            <a:avLst/>
          </a:prstGeom>
        </p:spPr>
        <p:txBody>
          <a:bodyPr lIns="91440" tIns="45720" rIns="91440" bIns="45720" anchor="t">
            <a:spAutoFit/>
          </a:bodyPr>
          <a:lstStyle/>
          <a:p>
            <a:r>
              <a:rPr lang="en-US" sz="2400" b="1" dirty="0">
                <a:latin typeface="Trebuchet MS" panose="020B0603020202020204" pitchFamily="34" charset="0"/>
                <a:ea typeface="Montserrat" charset="0"/>
                <a:cs typeface="Montserrat" charset="0"/>
              </a:rPr>
              <a:t>Planning Grants: </a:t>
            </a:r>
          </a:p>
          <a:p>
            <a:r>
              <a:rPr lang="en-US" sz="2400" dirty="0">
                <a:latin typeface="Trebuchet MS" panose="020B0603020202020204" pitchFamily="34" charset="0"/>
                <a:ea typeface="Montserrat" charset="0"/>
                <a:cs typeface="Montserrat" charset="0"/>
              </a:rPr>
              <a:t>Up to $35,000 for 12 months</a:t>
            </a:r>
          </a:p>
          <a:p>
            <a:endParaRPr lang="en-US" sz="2400" dirty="0">
              <a:latin typeface="Trebuchet MS" panose="020B0603020202020204" pitchFamily="34" charset="0"/>
              <a:ea typeface="Montserrat" charset="0"/>
              <a:cs typeface="Montserrat" charset="0"/>
            </a:endParaRPr>
          </a:p>
          <a:p>
            <a:r>
              <a:rPr lang="en-US" sz="2400" b="1" dirty="0">
                <a:latin typeface="Trebuchet MS" panose="020B0603020202020204" pitchFamily="34" charset="0"/>
                <a:ea typeface="Montserrat" charset="0"/>
                <a:cs typeface="Montserrat" charset="0"/>
              </a:rPr>
              <a:t>Implementation Grants: </a:t>
            </a:r>
          </a:p>
          <a:p>
            <a:r>
              <a:rPr lang="en-US" sz="2400" dirty="0">
                <a:latin typeface="Trebuchet MS"/>
                <a:ea typeface="Montserrat" charset="0"/>
                <a:cs typeface="Montserrat" charset="0"/>
              </a:rPr>
              <a:t>Up to $150,000 for 36 months</a:t>
            </a:r>
          </a:p>
          <a:p>
            <a:endParaRPr lang="en-US" sz="2400" dirty="0">
              <a:latin typeface="Trebuchet MS" panose="020B0603020202020204" pitchFamily="34" charset="0"/>
              <a:ea typeface="Montserrat" charset="0"/>
              <a:cs typeface="Montserrat" charset="0"/>
            </a:endParaRPr>
          </a:p>
          <a:p>
            <a:endParaRPr lang="en-US" sz="2400" dirty="0">
              <a:latin typeface="Trebuchet MS" panose="020B0603020202020204" pitchFamily="34" charset="0"/>
              <a:ea typeface="Montserrat" charset="0"/>
              <a:cs typeface="Montserrat" charset="0"/>
            </a:endParaRPr>
          </a:p>
          <a:p>
            <a:r>
              <a:rPr lang="en-US" sz="2400" b="1" dirty="0">
                <a:latin typeface="Trebuchet MS"/>
                <a:ea typeface="Montserrat" charset="0"/>
                <a:cs typeface="Montserrat" charset="0"/>
              </a:rPr>
              <a:t>Deadline:</a:t>
            </a:r>
            <a:r>
              <a:rPr lang="en-US" sz="2400" dirty="0">
                <a:latin typeface="Trebuchet MS"/>
                <a:ea typeface="Montserrat" charset="0"/>
                <a:cs typeface="Montserrat" charset="0"/>
              </a:rPr>
              <a:t> September 1, 2022</a:t>
            </a:r>
          </a:p>
          <a:p>
            <a:endParaRPr lang="en-US" sz="2400" dirty="0">
              <a:latin typeface="Trebuchet MS" panose="020B0603020202020204" pitchFamily="34" charset="0"/>
              <a:ea typeface="Montserrat" charset="0"/>
              <a:cs typeface="Montserrat" charset="0"/>
            </a:endParaRPr>
          </a:p>
          <a:p>
            <a:endParaRPr lang="en-US" sz="2400" dirty="0">
              <a:latin typeface="Trebuchet MS" panose="020B0603020202020204" pitchFamily="34" charset="0"/>
              <a:ea typeface="Montserrat" charset="0"/>
              <a:cs typeface="Montserrat" charset="0"/>
            </a:endParaRPr>
          </a:p>
        </p:txBody>
      </p:sp>
    </p:spTree>
    <p:extLst>
      <p:ext uri="{BB962C8B-B14F-4D97-AF65-F5344CB8AC3E}">
        <p14:creationId xmlns:p14="http://schemas.microsoft.com/office/powerpoint/2010/main" val="9888364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28D3184B8C61F47BDC7627A6BD5E9D8" ma:contentTypeVersion="10" ma:contentTypeDescription="Create a new document." ma:contentTypeScope="" ma:versionID="f79a64ace879cb0aff9bceb84dfb423f">
  <xsd:schema xmlns:xsd="http://www.w3.org/2001/XMLSchema" xmlns:xs="http://www.w3.org/2001/XMLSchema" xmlns:p="http://schemas.microsoft.com/office/2006/metadata/properties" xmlns:ns3="fc6ce6b5-9f83-4eb5-8c1c-259bae5655aa" xmlns:ns4="678983b9-f24c-45b3-a3f1-ec459c9dd210" targetNamespace="http://schemas.microsoft.com/office/2006/metadata/properties" ma:root="true" ma:fieldsID="8370c651db700c247f1968dcac693440" ns3:_="" ns4:_="">
    <xsd:import namespace="fc6ce6b5-9f83-4eb5-8c1c-259bae5655aa"/>
    <xsd:import namespace="678983b9-f24c-45b3-a3f1-ec459c9dd21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OCR"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6ce6b5-9f83-4eb5-8c1c-259bae5655aa"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78983b9-f24c-45b3-a3f1-ec459c9dd21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fc6ce6b5-9f83-4eb5-8c1c-259bae5655aa">
      <UserInfo>
        <DisplayName>Serventi, Jennifer</DisplayName>
        <AccountId>26</AccountId>
        <AccountType/>
      </UserInfo>
      <UserInfo>
        <DisplayName>Shutler, Mackenzie</DisplayName>
        <AccountId>290</AccountId>
        <AccountType/>
      </UserInfo>
      <UserInfo>
        <DisplayName>Hurtt, Deborah</DisplayName>
        <AccountId>48</AccountId>
        <AccountType/>
      </UserInfo>
      <UserInfo>
        <DisplayName>Johnson, Brandon</DisplayName>
        <AccountId>187</AccountId>
        <AccountType/>
      </UserInfo>
      <UserInfo>
        <DisplayName>Brooks, Patricia</DisplayName>
        <AccountId>59</AccountId>
        <AccountType/>
      </UserInfo>
      <UserInfo>
        <DisplayName>Downs, Mary</DisplayName>
        <AccountId>80</AccountId>
        <AccountType/>
      </UserInfo>
      <UserInfo>
        <DisplayName>Green, Caitlin</DisplayName>
        <AccountId>154</AccountId>
        <AccountType/>
      </UserInfo>
      <UserInfo>
        <DisplayName>Macklem, Mary</DisplayName>
        <AccountId>159</AccountId>
        <AccountType/>
      </UserInfo>
      <UserInfo>
        <DisplayName>Garrett, Lateisha</DisplayName>
        <AccountId>220</AccountId>
        <AccountType/>
      </UserInfo>
    </SharedWithUsers>
  </documentManagement>
</p:properties>
</file>

<file path=customXml/itemProps1.xml><?xml version="1.0" encoding="utf-8"?>
<ds:datastoreItem xmlns:ds="http://schemas.openxmlformats.org/officeDocument/2006/customXml" ds:itemID="{81547AA4-B5B5-4CB9-8BAE-97D89E966A8C}">
  <ds:schemaRefs>
    <ds:schemaRef ds:uri="http://schemas.microsoft.com/sharepoint/v3/contenttype/forms"/>
  </ds:schemaRefs>
</ds:datastoreItem>
</file>

<file path=customXml/itemProps2.xml><?xml version="1.0" encoding="utf-8"?>
<ds:datastoreItem xmlns:ds="http://schemas.openxmlformats.org/officeDocument/2006/customXml" ds:itemID="{B04A9437-4E40-476D-9464-1FEEE4864601}">
  <ds:schemaRefs>
    <ds:schemaRef ds:uri="678983b9-f24c-45b3-a3f1-ec459c9dd210"/>
    <ds:schemaRef ds:uri="fc6ce6b5-9f83-4eb5-8c1c-259bae5655a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CC563BB-792C-44A4-A80E-FE345D6F15ED}">
  <ds:schemaRefs>
    <ds:schemaRef ds:uri="678983b9-f24c-45b3-a3f1-ec459c9dd210"/>
    <ds:schemaRef ds:uri="fc6ce6b5-9f83-4eb5-8c1c-259bae5655a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2</TotalTime>
  <Words>2520</Words>
  <Application>Microsoft Office PowerPoint</Application>
  <PresentationFormat>Widescreen</PresentationFormat>
  <Paragraphs>494</Paragraphs>
  <Slides>53</Slides>
  <Notes>47</Notes>
  <HiddenSlides>0</HiddenSlides>
  <MMClips>0</MMClips>
  <ScaleCrop>false</ScaleCrop>
  <HeadingPairs>
    <vt:vector size="6" baseType="variant">
      <vt:variant>
        <vt:lpstr>Fonts Used</vt:lpstr>
      </vt:variant>
      <vt:variant>
        <vt:i4>13</vt:i4>
      </vt:variant>
      <vt:variant>
        <vt:lpstr>Theme</vt:lpstr>
      </vt:variant>
      <vt:variant>
        <vt:i4>4</vt:i4>
      </vt:variant>
      <vt:variant>
        <vt:lpstr>Slide Titles</vt:lpstr>
      </vt:variant>
      <vt:variant>
        <vt:i4>53</vt:i4>
      </vt:variant>
    </vt:vector>
  </HeadingPairs>
  <TitlesOfParts>
    <vt:vector size="70" baseType="lpstr">
      <vt:lpstr>Arial</vt:lpstr>
      <vt:lpstr>Calibri</vt:lpstr>
      <vt:lpstr>Calibri Light</vt:lpstr>
      <vt:lpstr>Century Gothic</vt:lpstr>
      <vt:lpstr>Franklin Gothic</vt:lpstr>
      <vt:lpstr>Franklin Gothic Book</vt:lpstr>
      <vt:lpstr>Franklin Gothic Demi</vt:lpstr>
      <vt:lpstr>Franklin Gothic Medium</vt:lpstr>
      <vt:lpstr>Montserrat</vt:lpstr>
      <vt:lpstr>Oswald Medium</vt:lpstr>
      <vt:lpstr>Times New Roman</vt:lpstr>
      <vt:lpstr>Trebuchet MS</vt:lpstr>
      <vt:lpstr>Wingdings</vt:lpstr>
      <vt:lpstr>Office Theme</vt:lpstr>
      <vt:lpstr>1_Office Theme</vt:lpstr>
      <vt:lpstr>2_Office Theme</vt:lpstr>
      <vt:lpstr>3_Office Theme</vt:lpstr>
      <vt:lpstr>PowerPoint Presentation</vt:lpstr>
      <vt:lpstr>PowerPoint Presentation</vt:lpstr>
      <vt:lpstr>PowerPoint Presentation</vt:lpstr>
      <vt:lpstr>Grant Program Divisions &amp; Offices</vt:lpstr>
      <vt:lpstr>PowerPoint Presentation</vt:lpstr>
      <vt:lpstr>PowerPoint Presentation</vt:lpstr>
      <vt:lpstr>Division of Education Programs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Division of Research Programs Average funding rates (last 5 years) </vt:lpstr>
      <vt:lpstr>PowerPoint Presentation</vt:lpstr>
      <vt:lpstr>www.neh.gov</vt:lpstr>
      <vt:lpstr>Program Resource Page (upper portion)</vt:lpstr>
      <vt:lpstr>Program Resource Page (lower portion)</vt:lpstr>
      <vt:lpstr>Program Resource Page (lower portion)</vt:lpstr>
      <vt:lpstr>Notice of Funding Opportunity (NOFO)</vt:lpstr>
      <vt:lpstr>Required materials and page limits are listed in the  Notice of Funding Opportunity (NOFO)  </vt:lpstr>
      <vt:lpstr>Applications to NEH must be submitted through grants.gov   </vt:lpstr>
      <vt:lpstr>PowerPoint Presentation</vt:lpstr>
      <vt:lpstr>PowerPoint Presentation</vt:lpstr>
      <vt:lpstr>PowerPoint Presentation</vt:lpstr>
      <vt:lpstr>PowerPoint Presentation</vt:lpstr>
      <vt:lpstr>PowerPoint Presentation</vt:lpstr>
      <vt:lpstr>PowerPoint Presentation</vt:lpstr>
      <vt:lpstr>Evaluation Criteria  NEH FELLOWSHIPS AND SUMMER STIPENDS</vt:lpstr>
      <vt:lpstr>PowerPoint Presentation</vt:lpstr>
      <vt:lpstr>Evaluation Criteria  NEH FELLOWSHIPS AND SUMMER STIPENDS</vt:lpstr>
      <vt:lpstr>PowerPoint Presentation</vt:lpstr>
      <vt:lpstr>PowerPoint Presentation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Shutler, Mackenzie</dc:creator>
  <cp:lastModifiedBy>Mark</cp:lastModifiedBy>
  <cp:revision>217</cp:revision>
  <cp:lastPrinted>2019-04-01T18:24:11Z</cp:lastPrinted>
  <dcterms:created xsi:type="dcterms:W3CDTF">2015-12-07T15:58:12Z</dcterms:created>
  <dcterms:modified xsi:type="dcterms:W3CDTF">2022-01-28T20:28:33Z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0x010100928D3184B8C61F47BDC7627A6BD5E9D8</vt:lpwstr>
  </property>
</Properties>
</file>