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94" r:id="rId1"/>
    <p:sldMasterId id="2147483918" r:id="rId2"/>
  </p:sldMasterIdLst>
  <p:notesMasterIdLst>
    <p:notesMasterId r:id="rId33"/>
  </p:notesMasterIdLst>
  <p:handoutMasterIdLst>
    <p:handoutMasterId r:id="rId34"/>
  </p:handoutMasterIdLst>
  <p:sldIdLst>
    <p:sldId id="447" r:id="rId3"/>
    <p:sldId id="451" r:id="rId4"/>
    <p:sldId id="262" r:id="rId5"/>
    <p:sldId id="272" r:id="rId6"/>
    <p:sldId id="480" r:id="rId7"/>
    <p:sldId id="280" r:id="rId8"/>
    <p:sldId id="547" r:id="rId9"/>
    <p:sldId id="453" r:id="rId10"/>
    <p:sldId id="639" r:id="rId11"/>
    <p:sldId id="598" r:id="rId12"/>
    <p:sldId id="464" r:id="rId13"/>
    <p:sldId id="666" r:id="rId14"/>
    <p:sldId id="641" r:id="rId15"/>
    <p:sldId id="667" r:id="rId16"/>
    <p:sldId id="668" r:id="rId17"/>
    <p:sldId id="669" r:id="rId18"/>
    <p:sldId id="670" r:id="rId19"/>
    <p:sldId id="652" r:id="rId20"/>
    <p:sldId id="660" r:id="rId21"/>
    <p:sldId id="661" r:id="rId22"/>
    <p:sldId id="662" r:id="rId23"/>
    <p:sldId id="645" r:id="rId24"/>
    <p:sldId id="672" r:id="rId25"/>
    <p:sldId id="665" r:id="rId26"/>
    <p:sldId id="664" r:id="rId27"/>
    <p:sldId id="623" r:id="rId28"/>
    <p:sldId id="624" r:id="rId29"/>
    <p:sldId id="404" r:id="rId30"/>
    <p:sldId id="274" r:id="rId31"/>
    <p:sldId id="671" r:id="rId32"/>
  </p:sldIdLst>
  <p:sldSz cx="9144000" cy="6858000" type="screen4x3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search Development" initials="RD" lastIdx="5" clrIdx="0"/>
  <p:cmAuthor id="2" name="Karen Hill" initials="KH" lastIdx="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41BDBA"/>
    <a:srgbClr val="087AC0"/>
    <a:srgbClr val="098FE1"/>
    <a:srgbClr val="000099"/>
    <a:srgbClr val="00005C"/>
    <a:srgbClr val="0000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CAF765-D243-428E-8D3E-26AA08448BE1}" v="106" dt="2022-02-11T18:35:30.399"/>
    <p1510:client id="{446E420B-CE43-41EE-ACE2-653DFEEC58CF}" v="2" dt="2022-02-10T20:26:24.004"/>
    <p1510:client id="{848A0585-F897-4BE2-BE68-212E92E20A42}" v="658" dt="2022-02-10T15:51:28.063"/>
    <p1510:client id="{F54882FF-C826-440A-B844-D4744FBEE610}" v="659" dt="2022-02-10T23:16:14.5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88" autoAdjust="0"/>
    <p:restoredTop sz="93061" autoAdjust="0"/>
  </p:normalViewPr>
  <p:slideViewPr>
    <p:cSldViewPr snapToGrid="0">
      <p:cViewPr varScale="1">
        <p:scale>
          <a:sx n="119" d="100"/>
          <a:sy n="119" d="100"/>
        </p:scale>
        <p:origin x="182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08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8" d="100"/>
          <a:sy n="98" d="100"/>
        </p:scale>
        <p:origin x="1626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commentAuthors" Target="commentAuthor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8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5" Type="http://schemas.openxmlformats.org/officeDocument/2006/relationships/slide" Target="slides/slide25.xml"/><Relationship Id="rId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15ECCC9-264F-4119-9A07-40DDB19DBFC2}" type="datetimeFigureOut">
              <a:rPr lang="en-US" smtClean="0"/>
              <a:t>2/13/22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D44BC6C-29D8-469E-A2A1-7D43363EB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647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B40D79A-1879-4307-BE67-6E74439FD886}" type="datetimeFigureOut">
              <a:rPr lang="en-US" smtClean="0"/>
              <a:t>2/13/22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71813" y="876300"/>
            <a:ext cx="3152775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73755"/>
            <a:ext cx="7437120" cy="2760345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D9892FA-4558-4EDC-81DD-559A224C3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902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E26831-03A6-45A4-AA23-B0A1ADEBE1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66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E26831-03A6-45A4-AA23-B0A1ADEBE1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6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4463" y="1162050"/>
            <a:ext cx="4181475" cy="31369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57066" indent="-291179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64717" indent="-232943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630604" indent="-232943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2096491" indent="-232943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fld id="{7F86EA2D-FCAF-45C2-A085-99C594FA4B84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8298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040" y="4473893"/>
            <a:ext cx="5608320" cy="366045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Rework exercise into “Elevator Speech”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CD8E5-1637-45E6-86EB-5DA1C8051DF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192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9892FA-4558-4EDC-81DD-559A224C378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770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>
          <a:xfrm>
            <a:off x="701040" y="4473893"/>
            <a:ext cx="5608320" cy="366045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Explain diagram</a:t>
            </a:r>
          </a:p>
          <a:p>
            <a:r>
              <a:rPr lang="en-US" dirty="0"/>
              <a:t>Have participants write S1, S2, B, on post-it notes and stick to their desktop in the above configuration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15136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/>
          <a:lstStyle/>
          <a:p>
            <a:pPr marL="1036290" lvl="2" indent="0">
              <a:lnSpc>
                <a:spcPct val="100000"/>
              </a:lnSpc>
              <a:buNone/>
            </a:pPr>
            <a:r>
              <a:rPr lang="en-US" sz="1194" dirty="0"/>
              <a:t>Give 1.5 minutes for each of the four steps. Have participants write </a:t>
            </a:r>
            <a:r>
              <a:rPr lang="en-US" sz="1194" dirty="0" err="1"/>
              <a:t>answeWhat</a:t>
            </a:r>
            <a:r>
              <a:rPr lang="en-US" sz="1194" dirty="0"/>
              <a:t> is the situation</a:t>
            </a:r>
          </a:p>
          <a:p>
            <a:pPr marL="1036290" lvl="2" indent="0">
              <a:lnSpc>
                <a:spcPct val="100000"/>
              </a:lnSpc>
              <a:buNone/>
            </a:pPr>
            <a:r>
              <a:rPr lang="en-US" sz="1194" dirty="0"/>
              <a:t>Who does it impact</a:t>
            </a:r>
          </a:p>
          <a:p>
            <a:pPr marL="1036290" lvl="2" indent="0">
              <a:lnSpc>
                <a:spcPct val="100000"/>
              </a:lnSpc>
              <a:buNone/>
            </a:pPr>
            <a:r>
              <a:rPr lang="en-US" sz="1194" dirty="0"/>
              <a:t>Why is it problem</a:t>
            </a:r>
          </a:p>
          <a:p>
            <a:pPr marL="1036290" lvl="2" indent="0">
              <a:lnSpc>
                <a:spcPct val="100000"/>
              </a:lnSpc>
              <a:buNone/>
            </a:pPr>
            <a:r>
              <a:rPr lang="en-US" sz="1194" dirty="0"/>
              <a:t>Who is working on it</a:t>
            </a:r>
          </a:p>
          <a:p>
            <a:pPr marL="1036290" lvl="2" indent="0">
              <a:lnSpc>
                <a:spcPct val="100000"/>
              </a:lnSpc>
              <a:buNone/>
            </a:pPr>
            <a:r>
              <a:rPr lang="en-US" sz="1194" dirty="0"/>
              <a:t>What is missing</a:t>
            </a:r>
            <a:endParaRPr lang="en-US" sz="1047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CD8E5-1637-45E6-86EB-5DA1C8051DF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9735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DCD8E5-1637-45E6-86EB-5DA1C8051DF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861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800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542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833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1374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4435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24109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352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5092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7415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1524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563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529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6036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1271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501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314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009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32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574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084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565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410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34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E502396-D1EA-4A6C-A6E6-27984360120B}" type="datetimeFigureOut">
              <a:rPr lang="en-US" smtClean="0"/>
              <a:t>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E33A3A4-D330-4EDA-B6BA-4A90C1CDAC7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114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3" Type="http://schemas.openxmlformats.org/officeDocument/2006/relationships/hyperlink" Target="https://researchtraining.nih.gov/" TargetMode="External"/><Relationship Id="rId7" Type="http://schemas.openxmlformats.org/officeDocument/2006/relationships/hyperlink" Target="mailto:fhssresdev@byu.edu)" TargetMode="External"/><Relationship Id="rId2" Type="http://schemas.openxmlformats.org/officeDocument/2006/relationships/hyperlink" Target="https://ndseg.asee.org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us.fulbrightonline.org/" TargetMode="External"/><Relationship Id="rId5" Type="http://schemas.openxmlformats.org/officeDocument/2006/relationships/hyperlink" Target="https://www.nsfgrfp.org/" TargetMode="External"/><Relationship Id="rId10" Type="http://schemas.openxmlformats.org/officeDocument/2006/relationships/image" Target="../media/image10.png"/><Relationship Id="rId4" Type="http://schemas.openxmlformats.org/officeDocument/2006/relationships/hyperlink" Target="http://www.aera.net/Education-Research" TargetMode="External"/><Relationship Id="rId9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forms.gle/29xBe1MqFc2FjTRC7" TargetMode="Externa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erica_miller@byu.edu" TargetMode="Externa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forms.gle/29xBe1MqFc2FjTRC7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esearchdevelopment.byu.edu/find-funding-sources" TargetMode="External"/><Relationship Id="rId2" Type="http://schemas.openxmlformats.org/officeDocument/2006/relationships/hyperlink" Target="https://researchdevelopment.byu.edu/graduate-student-funding" TargetMode="Externa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7823" y="3684306"/>
            <a:ext cx="8059667" cy="1200329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400" b="1" dirty="0"/>
              <a:t>BYU Research Development Office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2/11/2022</a:t>
            </a:r>
            <a:endParaRPr lang="en-US" sz="2400" dirty="0">
              <a:cs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4908" y="1324889"/>
            <a:ext cx="7609361" cy="144655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4400" b="1" dirty="0">
                <a:cs typeface="Calibri"/>
              </a:rPr>
              <a:t>Research Development Basics for Graduate Students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0176FE-D823-D04B-BDDF-F20C1922E86D}"/>
              </a:ext>
            </a:extLst>
          </p:cNvPr>
          <p:cNvSpPr txBox="1"/>
          <p:nvPr/>
        </p:nvSpPr>
        <p:spPr>
          <a:xfrm>
            <a:off x="11442357" y="-2594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513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24" y="136524"/>
            <a:ext cx="8245527" cy="830341"/>
          </a:xfrm>
        </p:spPr>
        <p:txBody>
          <a:bodyPr>
            <a:normAutofit/>
          </a:bodyPr>
          <a:lstStyle/>
          <a:p>
            <a:r>
              <a:rPr lang="en-US" sz="3600" dirty="0"/>
              <a:t>External Funding for Graduate Students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937" y="1103390"/>
            <a:ext cx="6876197" cy="5495118"/>
          </a:xfrm>
        </p:spPr>
        <p:txBody>
          <a:bodyPr>
            <a:noAutofit/>
          </a:bodyPr>
          <a:lstStyle/>
          <a:p>
            <a:r>
              <a:rPr lang="en-US" dirty="0"/>
              <a:t>Department of Defense</a:t>
            </a:r>
          </a:p>
          <a:p>
            <a:pPr lvl="1"/>
            <a:r>
              <a:rPr lang="en-US" sz="2000" dirty="0"/>
              <a:t>National Defense Science and Engineering Graduate Fellowship: </a:t>
            </a:r>
            <a:r>
              <a:rPr lang="en-US" sz="2000" dirty="0">
                <a:hlinkClick r:id="rId2"/>
              </a:rPr>
              <a:t>https://ndseg.asee.org/</a:t>
            </a:r>
            <a:endParaRPr lang="en-US" sz="2000" dirty="0"/>
          </a:p>
          <a:p>
            <a:r>
              <a:rPr lang="en-US" dirty="0"/>
              <a:t>National Institutes of Health: </a:t>
            </a:r>
            <a:r>
              <a:rPr lang="en-US" dirty="0">
                <a:hlinkClick r:id="rId3"/>
              </a:rPr>
              <a:t>https://researchtraining.nih.gov/</a:t>
            </a:r>
            <a:r>
              <a:rPr lang="en-US" dirty="0"/>
              <a:t> </a:t>
            </a:r>
          </a:p>
          <a:p>
            <a:pPr lvl="1"/>
            <a:r>
              <a:rPr lang="en-US" sz="2000" dirty="0"/>
              <a:t>Ruth L. </a:t>
            </a:r>
            <a:r>
              <a:rPr lang="en-US" sz="2000" dirty="0" err="1"/>
              <a:t>Kirschstein</a:t>
            </a:r>
            <a:r>
              <a:rPr lang="en-US" sz="2000" dirty="0"/>
              <a:t> Pre-doctoral Individual National Research Service Award</a:t>
            </a:r>
          </a:p>
          <a:p>
            <a:pPr lvl="1"/>
            <a:r>
              <a:rPr lang="en-US" sz="2000" dirty="0"/>
              <a:t>K-Awards</a:t>
            </a:r>
          </a:p>
          <a:p>
            <a:r>
              <a:rPr lang="en-US" dirty="0"/>
              <a:t>American Educational Research Association(AREA)</a:t>
            </a:r>
          </a:p>
          <a:p>
            <a:pPr lvl="1"/>
            <a:r>
              <a:rPr lang="en-US" sz="2000" dirty="0">
                <a:hlinkClick r:id="rId4"/>
              </a:rPr>
              <a:t>http://www.aera.net/Education-Research</a:t>
            </a:r>
            <a:r>
              <a:rPr lang="en-US" sz="2000" dirty="0"/>
              <a:t> </a:t>
            </a:r>
          </a:p>
          <a:p>
            <a:r>
              <a:rPr lang="en-US" dirty="0"/>
              <a:t>NSF Graduate Student Fellowship</a:t>
            </a:r>
          </a:p>
          <a:p>
            <a:pPr lvl="1"/>
            <a:r>
              <a:rPr lang="en-US" sz="2000" dirty="0"/>
              <a:t>Information at </a:t>
            </a:r>
            <a:r>
              <a:rPr lang="en-US" sz="2000" dirty="0">
                <a:hlinkClick r:id="rId5"/>
              </a:rPr>
              <a:t>https://www.nsfgrfp.org/</a:t>
            </a:r>
            <a:r>
              <a:rPr lang="en-US" sz="2000" dirty="0"/>
              <a:t> </a:t>
            </a:r>
          </a:p>
          <a:p>
            <a:r>
              <a:rPr lang="en-US" dirty="0"/>
              <a:t>U.S. Student Fulbright Program</a:t>
            </a:r>
          </a:p>
          <a:p>
            <a:pPr lvl="1"/>
            <a:r>
              <a:rPr lang="en-US" sz="2000" dirty="0"/>
              <a:t>Website: </a:t>
            </a:r>
            <a:r>
              <a:rPr lang="en-US" sz="2000" dirty="0">
                <a:hlinkClick r:id="rId6"/>
              </a:rPr>
              <a:t>https://us.fulbrightonline.org/</a:t>
            </a:r>
            <a:r>
              <a:rPr lang="en-US" sz="2000" dirty="0"/>
              <a:t> </a:t>
            </a:r>
          </a:p>
          <a:p>
            <a:pPr lvl="1"/>
            <a:r>
              <a:rPr lang="en-US" sz="2000" dirty="0"/>
              <a:t>Contact: Kristen Kellems (</a:t>
            </a:r>
            <a:r>
              <a:rPr lang="en-US" sz="2000" dirty="0">
                <a:hlinkClick r:id="rId7"/>
              </a:rPr>
              <a:t>fhssresdev@byu.edu)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FB650-4324-4877-BB95-5089C932EEA7}" type="slidenum">
              <a:rPr lang="en-US" smtClean="0"/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5617" y="4702934"/>
            <a:ext cx="2683239" cy="9441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632"/>
          <a:stretch/>
        </p:blipFill>
        <p:spPr>
          <a:xfrm>
            <a:off x="6624714" y="1201777"/>
            <a:ext cx="1723869" cy="11182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0"/>
          <a:srcRect l="1389" t="12889" r="77049" b="72222"/>
          <a:stretch/>
        </p:blipFill>
        <p:spPr>
          <a:xfrm>
            <a:off x="6624713" y="3341980"/>
            <a:ext cx="2290349" cy="897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170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548" y="222421"/>
            <a:ext cx="8329036" cy="810313"/>
          </a:xfrm>
        </p:spPr>
        <p:txBody>
          <a:bodyPr>
            <a:normAutofit/>
          </a:bodyPr>
          <a:lstStyle/>
          <a:p>
            <a:r>
              <a:rPr lang="en-US" sz="3600" dirty="0"/>
              <a:t>You Have Found a Grant…Now What?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548" y="2237591"/>
            <a:ext cx="8242537" cy="3755436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/>
              <a:t>Things to do before you write!</a:t>
            </a:r>
            <a:endParaRPr lang="en-US" sz="2800" b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Human subjects or animal research?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/>
              <a:t>Complete IRB or </a:t>
            </a:r>
            <a:r>
              <a:rPr lang="en-US" sz="2000" dirty="0" err="1"/>
              <a:t>lACUC</a:t>
            </a:r>
            <a:r>
              <a:rPr lang="en-US" sz="2000" dirty="0"/>
              <a:t> process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Read funding announcement (solicitation) carefully!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Talk to a program officer!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Look at examples of grants the funder has awarded</a:t>
            </a:r>
          </a:p>
          <a:p>
            <a:pPr marL="0" indent="0">
              <a:buNone/>
            </a:pPr>
            <a:endParaRPr lang="en-US" sz="3200" b="1" dirty="0"/>
          </a:p>
          <a:p>
            <a:pPr marL="0" indent="0">
              <a:buNone/>
            </a:pP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08FF-4589-4DAF-936A-6176BCAC63F3}" type="slidenum">
              <a:rPr lang="en-US" smtClean="0"/>
              <a:t>11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65C448-EF46-D948-8635-63EBB19FE1A4}"/>
              </a:ext>
            </a:extLst>
          </p:cNvPr>
          <p:cNvSpPr txBox="1"/>
          <p:nvPr/>
        </p:nvSpPr>
        <p:spPr>
          <a:xfrm>
            <a:off x="1645258" y="1303509"/>
            <a:ext cx="5853483" cy="39196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947" b="1" i="1" dirty="0">
                <a:solidFill>
                  <a:schemeClr val="bg1"/>
                </a:solidFill>
              </a:rPr>
              <a:t>Start early! Leave time for feedback!</a:t>
            </a:r>
          </a:p>
        </p:txBody>
      </p:sp>
    </p:spTree>
    <p:extLst>
      <p:ext uri="{BB962C8B-B14F-4D97-AF65-F5344CB8AC3E}">
        <p14:creationId xmlns:p14="http://schemas.microsoft.com/office/powerpoint/2010/main" val="2791986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6FE0A-FEEA-AA41-82C5-D62A7EDDC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Database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7621C-5BF5-FC40-BF32-DFA6F11BDB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Learn to use Pivot to find funding!</a:t>
            </a:r>
          </a:p>
          <a:p>
            <a:endParaRPr lang="en-US" dirty="0"/>
          </a:p>
          <a:p>
            <a:r>
              <a:rPr lang="en-US" dirty="0"/>
              <a:t>Date: February 18</a:t>
            </a:r>
            <a:r>
              <a:rPr lang="en-US" baseline="30000" dirty="0"/>
              <a:t>th</a:t>
            </a:r>
            <a:r>
              <a:rPr lang="en-US" dirty="0"/>
              <a:t>, 2022</a:t>
            </a:r>
          </a:p>
          <a:p>
            <a:r>
              <a:rPr lang="en-US" dirty="0"/>
              <a:t>Time: 11:00 a.m.</a:t>
            </a:r>
          </a:p>
          <a:p>
            <a:r>
              <a:rPr lang="en-US" dirty="0"/>
              <a:t>Location: 270 MCDB</a:t>
            </a:r>
          </a:p>
          <a:p>
            <a:endParaRPr lang="en-US" dirty="0"/>
          </a:p>
          <a:p>
            <a:r>
              <a:rPr lang="en-US" dirty="0"/>
              <a:t>Sign up: </a:t>
            </a:r>
            <a:r>
              <a:rPr lang="en-US" dirty="0">
                <a:hlinkClick r:id="rId2"/>
              </a:rPr>
              <a:t>https://forms.gle</a:t>
            </a:r>
            <a:r>
              <a:rPr lang="en-US">
                <a:hlinkClick r:id="rId2"/>
              </a:rPr>
              <a:t>/29xBe1MqFc2FjTRC7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4494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F35660-5C45-406D-9E6B-F138137BE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Does your research involve Human Subjects?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1EB239-5F7C-431D-9560-F04678ABEB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r>
              <a:rPr lang="en-US" b="1" dirty="0">
                <a:cs typeface="Calibri" panose="020F0502020204030204"/>
              </a:rPr>
              <a:t>International, federal, state and institutional policies regulate HOW researchers work with human subject participants.</a:t>
            </a:r>
          </a:p>
          <a:p>
            <a:r>
              <a:rPr lang="en-US" b="1" dirty="0">
                <a:cs typeface="Calibri" panose="020F0502020204030204"/>
              </a:rPr>
              <a:t>BYU's Institutional Review Board (IRB) approves research plans involving human subjects and ensures researchers comply with regulations.</a:t>
            </a:r>
          </a:p>
          <a:p>
            <a:r>
              <a:rPr lang="en-US" b="1" dirty="0">
                <a:cs typeface="Calibri" panose="020F0502020204030204"/>
              </a:rPr>
              <a:t>Apply for IRB approval BEFORE the study begins—(this might be AFTER you receive funding).</a:t>
            </a:r>
          </a:p>
        </p:txBody>
      </p:sp>
    </p:spTree>
    <p:extLst>
      <p:ext uri="{BB962C8B-B14F-4D97-AF65-F5344CB8AC3E}">
        <p14:creationId xmlns:p14="http://schemas.microsoft.com/office/powerpoint/2010/main" val="4009364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Shape&#10;&#10;Description automatically generated">
            <a:extLst>
              <a:ext uri="{FF2B5EF4-FFF2-40B4-BE49-F238E27FC236}">
                <a16:creationId xmlns:a16="http://schemas.microsoft.com/office/drawing/2014/main" id="{A5B1391F-CD77-493F-B24E-61EE4A3E6B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6392" y="1391728"/>
            <a:ext cx="9256143" cy="46208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3A5692-408B-4E68-B168-C2265C70D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IRB Helpful Hint #1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8AC50-4B4D-419A-8906-AFF7FF487B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5675" y="2392073"/>
            <a:ext cx="4941500" cy="2743775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en-US" sz="3600" b="1" dirty="0">
                <a:cs typeface="Calibri"/>
              </a:rPr>
              <a:t>IRB is like a video game</a:t>
            </a:r>
            <a:r>
              <a:rPr lang="en-US" sz="3600" dirty="0">
                <a:cs typeface="Calibri"/>
              </a:rPr>
              <a:t>—</a:t>
            </a:r>
            <a:r>
              <a:rPr lang="en-US" sz="2800" dirty="0">
                <a:cs typeface="Calibri"/>
              </a:rPr>
              <a:t>there are 16 base levels—with 5 *Bonus* levels. Keep leveling up. You cannot level up unless you complete the level you are on.</a:t>
            </a:r>
          </a:p>
        </p:txBody>
      </p:sp>
    </p:spTree>
    <p:extLst>
      <p:ext uri="{BB962C8B-B14F-4D97-AF65-F5344CB8AC3E}">
        <p14:creationId xmlns:p14="http://schemas.microsoft.com/office/powerpoint/2010/main" val="24200540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5DD7D-BF08-4FA9-A5AF-36D516C4F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IRB Helpful Hint #2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4EE94-2072-4EB6-9858-D3D4938438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2784896" cy="4023360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en-US" sz="2800" b="1" dirty="0">
                <a:ea typeface="+mn-lt"/>
                <a:cs typeface="+mn-lt"/>
              </a:rPr>
              <a:t>Answer the IRB questions like you would a test response</a:t>
            </a:r>
            <a:r>
              <a:rPr lang="en-US" sz="2800" dirty="0">
                <a:ea typeface="+mn-lt"/>
                <a:cs typeface="+mn-lt"/>
              </a:rPr>
              <a:t>.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sz="2400" dirty="0">
                <a:ea typeface="+mn-lt"/>
                <a:cs typeface="+mn-lt"/>
              </a:rPr>
              <a:t>Answer each piece. Make it easy for the reviewer to see that you answered the question completely.</a:t>
            </a:r>
          </a:p>
        </p:txBody>
      </p:sp>
      <p:pic>
        <p:nvPicPr>
          <p:cNvPr id="4" name="Picture 4" descr="Person writing on a notebook">
            <a:extLst>
              <a:ext uri="{FF2B5EF4-FFF2-40B4-BE49-F238E27FC236}">
                <a16:creationId xmlns:a16="http://schemas.microsoft.com/office/drawing/2014/main" id="{BAC9B54E-556E-4287-A828-11D3AEC7F6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7344" y="2083280"/>
            <a:ext cx="5302369" cy="3539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2133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F9C7E-E76D-4BE4-A31B-8166F9B0B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IRB Helpful Hint #3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01952E-C5FD-40A4-B108-CC56119F3F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r>
              <a:rPr lang="en-US" sz="3200" b="1" dirty="0">
                <a:cs typeface="Calibri"/>
              </a:rPr>
              <a:t>Copy and paste liberally!!!</a:t>
            </a:r>
            <a:r>
              <a:rPr lang="en-US" sz="3200" dirty="0">
                <a:cs typeface="Calibri"/>
              </a:rPr>
              <a:t> </a:t>
            </a:r>
            <a:r>
              <a:rPr lang="en-US" sz="2400" dirty="0">
                <a:cs typeface="Calibri"/>
              </a:rPr>
              <a:t>If your study design has been used in a previous study—copy and paste the method. If your research rationale is in your dissertation/thesis-- copy and paste it into the IRB application</a:t>
            </a:r>
            <a:endParaRPr lang="en-US" sz="2400" dirty="0"/>
          </a:p>
        </p:txBody>
      </p:sp>
      <p:pic>
        <p:nvPicPr>
          <p:cNvPr id="4" name="Picture 4" descr="Businessman using digital tablet in meeting">
            <a:extLst>
              <a:ext uri="{FF2B5EF4-FFF2-40B4-BE49-F238E27FC236}">
                <a16:creationId xmlns:a16="http://schemas.microsoft.com/office/drawing/2014/main" id="{25E19716-69D9-41D0-AAE5-4129D0FC10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136" y="3693767"/>
            <a:ext cx="4324708" cy="2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291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43A4A-F510-4DF7-9080-98D700241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Learn More about IRB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46D114-D70B-4998-B9FB-3175BA34D1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r>
              <a:rPr lang="en-US" sz="3600" dirty="0">
                <a:ea typeface="+mn-lt"/>
                <a:cs typeface="+mn-lt"/>
              </a:rPr>
              <a:t>Want to learn more? </a:t>
            </a:r>
            <a:endParaRPr lang="en-US" sz="2400" dirty="0">
              <a:ea typeface="+mn-lt"/>
              <a:cs typeface="+mn-lt"/>
            </a:endParaRPr>
          </a:p>
          <a:p>
            <a:r>
              <a:rPr lang="en-US" sz="3600" dirty="0">
                <a:ea typeface="+mn-lt"/>
                <a:cs typeface="+mn-lt"/>
              </a:rPr>
              <a:t>Visit IRB.byu.edu or</a:t>
            </a:r>
          </a:p>
          <a:p>
            <a:r>
              <a:rPr lang="en-US" sz="3600" dirty="0">
                <a:ea typeface="+mn-lt"/>
                <a:cs typeface="+mn-lt"/>
              </a:rPr>
              <a:t>Email </a:t>
            </a:r>
            <a:r>
              <a:rPr lang="en-US" sz="3600" dirty="0">
                <a:ea typeface="+mn-lt"/>
                <a:cs typeface="+mn-lt"/>
                <a:hlinkClick r:id="rId2"/>
              </a:rPr>
              <a:t>erica_miller@byu.edu</a:t>
            </a:r>
            <a:r>
              <a:rPr lang="en-US" sz="3600" dirty="0">
                <a:ea typeface="+mn-lt"/>
                <a:cs typeface="+mn-lt"/>
              </a:rPr>
              <a:t> for a link to an IRB Training.</a:t>
            </a:r>
            <a:endParaRPr lang="en-US" sz="2400">
              <a:ea typeface="+mn-lt"/>
              <a:cs typeface="+mn-lt"/>
            </a:endParaRP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616741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F7DE7B5-1563-2049-ABE2-BE000EDF30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12866"/>
            <a:ext cx="4282369" cy="519747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A303D8E-9C4F-9549-9FCE-CD3BA5D143A0}"/>
              </a:ext>
            </a:extLst>
          </p:cNvPr>
          <p:cNvSpPr txBox="1">
            <a:spLocks/>
          </p:cNvSpPr>
          <p:nvPr/>
        </p:nvSpPr>
        <p:spPr>
          <a:xfrm>
            <a:off x="419548" y="222421"/>
            <a:ext cx="8329036" cy="81031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/>
              <a:t>Read the Solicitation Carefully!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5AB7AE-C648-4CB4-AA39-238152D56876}"/>
              </a:ext>
            </a:extLst>
          </p:cNvPr>
          <p:cNvSpPr txBox="1"/>
          <p:nvPr/>
        </p:nvSpPr>
        <p:spPr>
          <a:xfrm>
            <a:off x="493149" y="869465"/>
            <a:ext cx="3866541" cy="5447645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lnSpc>
                <a:spcPct val="150000"/>
              </a:lnSpc>
              <a:buFont typeface="Wingdings"/>
              <a:buChar char="Ø"/>
            </a:pPr>
            <a:r>
              <a:rPr lang="en-US" sz="2000" dirty="0">
                <a:solidFill>
                  <a:srgbClr val="3399FF"/>
                </a:solidFill>
                <a:ea typeface="+mn-lt"/>
                <a:cs typeface="+mn-lt"/>
              </a:rPr>
              <a:t>Deadlines</a:t>
            </a:r>
            <a:endParaRPr lang="en-US"/>
          </a:p>
          <a:p>
            <a:pPr marL="285750" indent="-285750">
              <a:lnSpc>
                <a:spcPct val="150000"/>
              </a:lnSpc>
              <a:buFont typeface="Wingdings"/>
              <a:buChar char="Ø"/>
            </a:pPr>
            <a:r>
              <a:rPr lang="en-US" sz="2000" dirty="0">
                <a:solidFill>
                  <a:srgbClr val="3399FF"/>
                </a:solidFill>
                <a:ea typeface="+mn-lt"/>
                <a:cs typeface="+mn-lt"/>
              </a:rPr>
              <a:t>Eligibility </a:t>
            </a:r>
          </a:p>
          <a:p>
            <a:pPr marL="285750" indent="-285750">
              <a:lnSpc>
                <a:spcPct val="150000"/>
              </a:lnSpc>
              <a:buFont typeface="Wingdings"/>
              <a:buChar char="Ø"/>
            </a:pPr>
            <a:r>
              <a:rPr lang="en-US" sz="2000" dirty="0">
                <a:solidFill>
                  <a:srgbClr val="3399FF"/>
                </a:solidFill>
                <a:ea typeface="+mn-lt"/>
                <a:cs typeface="+mn-lt"/>
              </a:rPr>
              <a:t>Directorate Information </a:t>
            </a:r>
          </a:p>
          <a:p>
            <a:pPr marL="285750" indent="-285750">
              <a:lnSpc>
                <a:spcPct val="150000"/>
              </a:lnSpc>
              <a:buFont typeface="Wingdings"/>
              <a:buChar char="Ø"/>
            </a:pPr>
            <a:r>
              <a:rPr lang="en-US" sz="2000" dirty="0">
                <a:solidFill>
                  <a:srgbClr val="3399FF"/>
                </a:solidFill>
                <a:ea typeface="+mn-lt"/>
                <a:cs typeface="+mn-lt"/>
              </a:rPr>
              <a:t>Program Requirements</a:t>
            </a:r>
          </a:p>
          <a:p>
            <a:pPr marL="285750" indent="-285750">
              <a:lnSpc>
                <a:spcPct val="150000"/>
              </a:lnSpc>
              <a:buFont typeface="Wingdings"/>
              <a:buChar char="Ø"/>
            </a:pPr>
            <a:r>
              <a:rPr lang="en-US" sz="2000" dirty="0">
                <a:solidFill>
                  <a:srgbClr val="3399FF"/>
                </a:solidFill>
                <a:ea typeface="+mn-lt"/>
                <a:cs typeface="+mn-lt"/>
              </a:rPr>
              <a:t>Proposal Components</a:t>
            </a:r>
          </a:p>
          <a:p>
            <a:pPr marL="285750" indent="-285750">
              <a:lnSpc>
                <a:spcPct val="150000"/>
              </a:lnSpc>
              <a:buFont typeface="Wingdings"/>
              <a:buChar char="Ø"/>
            </a:pPr>
            <a:r>
              <a:rPr lang="en-US" sz="2000" dirty="0">
                <a:solidFill>
                  <a:srgbClr val="3399FF"/>
                </a:solidFill>
                <a:ea typeface="+mn-lt"/>
                <a:cs typeface="+mn-lt"/>
              </a:rPr>
              <a:t>Funding/Budget Limits</a:t>
            </a:r>
          </a:p>
          <a:p>
            <a:pPr marL="285750" indent="-285750">
              <a:lnSpc>
                <a:spcPct val="150000"/>
              </a:lnSpc>
              <a:buFont typeface="Wingdings"/>
              <a:buChar char="Ø"/>
            </a:pPr>
            <a:r>
              <a:rPr lang="en-US" sz="2000" dirty="0">
                <a:solidFill>
                  <a:srgbClr val="3399FF"/>
                </a:solidFill>
                <a:ea typeface="+mn-lt"/>
                <a:cs typeface="+mn-lt"/>
              </a:rPr>
              <a:t>Application Preparation Instructions</a:t>
            </a:r>
          </a:p>
          <a:p>
            <a:pPr marL="285750" indent="-285750">
              <a:lnSpc>
                <a:spcPct val="150000"/>
              </a:lnSpc>
              <a:buFont typeface="Wingdings"/>
              <a:buChar char="Ø"/>
            </a:pPr>
            <a:r>
              <a:rPr lang="en-US" sz="2000" dirty="0">
                <a:solidFill>
                  <a:srgbClr val="3399FF"/>
                </a:solidFill>
                <a:ea typeface="+mn-lt"/>
                <a:cs typeface="+mn-lt"/>
              </a:rPr>
              <a:t>Merit Review Criteria</a:t>
            </a:r>
          </a:p>
          <a:p>
            <a:pPr marL="285750" indent="-285750">
              <a:lnSpc>
                <a:spcPct val="150000"/>
              </a:lnSpc>
              <a:buFont typeface="Wingdings"/>
              <a:buChar char="Ø"/>
            </a:pPr>
            <a:r>
              <a:rPr lang="en-US" sz="2000" b="1" dirty="0">
                <a:solidFill>
                  <a:srgbClr val="3399FF"/>
                </a:solidFill>
                <a:cs typeface="Calibri"/>
              </a:rPr>
              <a:t>Agency Contacts</a:t>
            </a:r>
          </a:p>
          <a:p>
            <a:pPr marL="285750" indent="-285750">
              <a:lnSpc>
                <a:spcPct val="150000"/>
              </a:lnSpc>
              <a:buFont typeface="Wingdings"/>
              <a:buChar char="Ø"/>
            </a:pPr>
            <a:endParaRPr lang="en-US" sz="2000" dirty="0">
              <a:solidFill>
                <a:srgbClr val="3399FF"/>
              </a:solidFill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4DA29D34-FC5D-4B58-B2E4-83D53EB5657E}"/>
              </a:ext>
            </a:extLst>
          </p:cNvPr>
          <p:cNvSpPr/>
          <p:nvPr/>
        </p:nvSpPr>
        <p:spPr>
          <a:xfrm>
            <a:off x="3801960" y="5006497"/>
            <a:ext cx="977307" cy="483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7588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37A0B34-DC81-464A-B5FB-AAD3BC1AACC8}"/>
              </a:ext>
            </a:extLst>
          </p:cNvPr>
          <p:cNvSpPr txBox="1"/>
          <p:nvPr/>
        </p:nvSpPr>
        <p:spPr>
          <a:xfrm>
            <a:off x="566527" y="340586"/>
            <a:ext cx="7673831" cy="14773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6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Learn about the program requirements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/>
              <a:ea typeface="+mj-ea"/>
              <a:cs typeface="Calibri"/>
            </a:endParaRPr>
          </a:p>
          <a:p>
            <a:r>
              <a:rPr lang="en-US" sz="36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What is the funder looking for?</a:t>
            </a:r>
            <a:endParaRPr lang="en-US">
              <a:solidFill>
                <a:schemeClr val="tx1">
                  <a:lumMod val="75000"/>
                  <a:lumOff val="25000"/>
                </a:schemeClr>
              </a:solidFill>
              <a:ea typeface="+mj-ea"/>
              <a:cs typeface="Calibri"/>
            </a:endParaRPr>
          </a:p>
          <a:p>
            <a:endParaRPr lang="en-US" sz="900" dirty="0"/>
          </a:p>
          <a:p>
            <a:endParaRPr lang="en-US" sz="900" dirty="0"/>
          </a:p>
        </p:txBody>
      </p:sp>
      <p:pic>
        <p:nvPicPr>
          <p:cNvPr id="4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4D56ED5-E516-44D3-A4AB-EB262DF30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7761" y="1844354"/>
            <a:ext cx="6068290" cy="35624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08A0D6A-9647-4CC0-BCCF-95F891474E20}"/>
              </a:ext>
            </a:extLst>
          </p:cNvPr>
          <p:cNvSpPr txBox="1"/>
          <p:nvPr/>
        </p:nvSpPr>
        <p:spPr>
          <a:xfrm>
            <a:off x="60661" y="2223092"/>
            <a:ext cx="2439897" cy="373794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50000"/>
              </a:lnSpc>
              <a:buFont typeface="Wingdings"/>
              <a:buChar char="Ø"/>
            </a:pPr>
            <a:r>
              <a:rPr lang="en-US" sz="2000" dirty="0">
                <a:solidFill>
                  <a:srgbClr val="3399FF"/>
                </a:solidFill>
                <a:ea typeface="+mn-lt"/>
                <a:cs typeface="+mn-lt"/>
              </a:rPr>
              <a:t>Students perusing master's and doctoral degrees in STEM</a:t>
            </a:r>
            <a:endParaRPr lang="en-US">
              <a:cs typeface="Calibri" panose="020F0502020204030204"/>
            </a:endParaRPr>
          </a:p>
          <a:p>
            <a:pPr marL="342900" indent="-342900">
              <a:lnSpc>
                <a:spcPct val="150000"/>
              </a:lnSpc>
              <a:buFont typeface="Wingdings"/>
              <a:buChar char="Ø"/>
            </a:pPr>
            <a:r>
              <a:rPr lang="en-US" sz="2000" dirty="0">
                <a:solidFill>
                  <a:srgbClr val="3399FF"/>
                </a:solidFill>
                <a:ea typeface="+mn-lt"/>
                <a:cs typeface="+mn-lt"/>
              </a:rPr>
              <a:t>Highlighting the prioritization of the NSF's goals and priorities</a:t>
            </a:r>
          </a:p>
        </p:txBody>
      </p:sp>
    </p:spTree>
    <p:extLst>
      <p:ext uri="{BB962C8B-B14F-4D97-AF65-F5344CB8AC3E}">
        <p14:creationId xmlns:p14="http://schemas.microsoft.com/office/powerpoint/2010/main" val="1087523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87763"/>
            <a:ext cx="7886700" cy="864731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Research Development 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525" y="823688"/>
            <a:ext cx="7600950" cy="3288237"/>
          </a:xfrm>
        </p:spPr>
        <p:txBody>
          <a:bodyPr vert="horz" lIns="0" tIns="45720" rIns="0" bIns="45720" rtlCol="0" anchor="t">
            <a:normAutofit/>
          </a:bodyPr>
          <a:lstStyle/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2800" i="1" dirty="0">
                <a:solidFill>
                  <a:schemeClr val="tx1"/>
                </a:solidFill>
              </a:rPr>
              <a:t>The mission of the Research Development is to help faculty and graduate students find and secure funding for travel or research projects.</a:t>
            </a:r>
            <a:endParaRPr lang="en-US" sz="2800" i="1" dirty="0">
              <a:solidFill>
                <a:schemeClr val="tx1"/>
              </a:solidFill>
              <a:cs typeface="Calibri"/>
            </a:endParaRPr>
          </a:p>
          <a:p>
            <a:pPr marL="0" indent="0">
              <a:buNone/>
            </a:pPr>
            <a:endParaRPr lang="en-US" sz="3200" i="1" dirty="0"/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08FF-4589-4DAF-936A-6176BCAC63F3}" type="slidenum">
              <a:rPr lang="en-US" smtClean="0"/>
              <a:t>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82032" y="1707419"/>
            <a:ext cx="7527331" cy="566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810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ogo&#10;&#10;Description automatically generated with medium confidence">
            <a:extLst>
              <a:ext uri="{FF2B5EF4-FFF2-40B4-BE49-F238E27FC236}">
                <a16:creationId xmlns:a16="http://schemas.microsoft.com/office/drawing/2014/main" id="{B0F62CF9-AD5F-5344-B941-653EA94B64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5537796"/>
            <a:ext cx="1835150" cy="431800"/>
          </a:xfrm>
          <a:prstGeom prst="rect">
            <a:avLst/>
          </a:prstGeom>
        </p:spPr>
      </p:pic>
      <p:pic>
        <p:nvPicPr>
          <p:cNvPr id="2" name="Picture 3" descr="Text&#10;&#10;Description automatically generated">
            <a:extLst>
              <a:ext uri="{FF2B5EF4-FFF2-40B4-BE49-F238E27FC236}">
                <a16:creationId xmlns:a16="http://schemas.microsoft.com/office/drawing/2014/main" id="{C562268B-E8A1-43E2-B735-E3458CC550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2" t="13859" r="102" b="136"/>
          <a:stretch/>
        </p:blipFill>
        <p:spPr>
          <a:xfrm>
            <a:off x="3211633" y="1745205"/>
            <a:ext cx="5467330" cy="35532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34F2D26-1F7C-4D09-B2C2-A3C395D9D9C2}"/>
              </a:ext>
            </a:extLst>
          </p:cNvPr>
          <p:cNvSpPr txBox="1"/>
          <p:nvPr/>
        </p:nvSpPr>
        <p:spPr>
          <a:xfrm>
            <a:off x="2280383" y="684114"/>
            <a:ext cx="458548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Eligibility Requirements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50EE4E-A668-4D11-AEC0-1DAD97548819}"/>
              </a:ext>
            </a:extLst>
          </p:cNvPr>
          <p:cNvSpPr txBox="1"/>
          <p:nvPr/>
        </p:nvSpPr>
        <p:spPr>
          <a:xfrm>
            <a:off x="538081" y="2043357"/>
            <a:ext cx="2743200" cy="32762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50000"/>
              </a:lnSpc>
              <a:buFont typeface="Wingdings"/>
              <a:buChar char="Ø"/>
            </a:pPr>
            <a:r>
              <a:rPr lang="en-US" sz="2000" dirty="0">
                <a:solidFill>
                  <a:srgbClr val="3399FF"/>
                </a:solidFill>
                <a:ea typeface="+mn-lt"/>
                <a:cs typeface="+mn-lt"/>
              </a:rPr>
              <a:t>This is different for different sponsors and programs. Please read this carefully before you start preparing a proposal. </a:t>
            </a:r>
            <a:endParaRPr lang="en-US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428158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ogo&#10;&#10;Description automatically generated with medium confidence">
            <a:extLst>
              <a:ext uri="{FF2B5EF4-FFF2-40B4-BE49-F238E27FC236}">
                <a16:creationId xmlns:a16="http://schemas.microsoft.com/office/drawing/2014/main" id="{B0F62CF9-AD5F-5344-B941-653EA94B64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5537796"/>
            <a:ext cx="1835150" cy="431800"/>
          </a:xfrm>
          <a:prstGeom prst="rect">
            <a:avLst/>
          </a:prstGeom>
        </p:spPr>
      </p:pic>
      <p:pic>
        <p:nvPicPr>
          <p:cNvPr id="2" name="Picture 3" descr="Text&#10;&#10;Description automatically generated">
            <a:extLst>
              <a:ext uri="{FF2B5EF4-FFF2-40B4-BE49-F238E27FC236}">
                <a16:creationId xmlns:a16="http://schemas.microsoft.com/office/drawing/2014/main" id="{5BB9AAF5-A055-420D-A50D-4C300A59D4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4878" y="1783960"/>
            <a:ext cx="6467074" cy="436848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403A400-9844-4D6D-A534-B04D74059764}"/>
              </a:ext>
            </a:extLst>
          </p:cNvPr>
          <p:cNvSpPr txBox="1"/>
          <p:nvPr/>
        </p:nvSpPr>
        <p:spPr>
          <a:xfrm>
            <a:off x="2627496" y="470679"/>
            <a:ext cx="413614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Merit Review Criteria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17319C-BC6E-4890-9FBF-E3DA4EA372A6}"/>
              </a:ext>
            </a:extLst>
          </p:cNvPr>
          <p:cNvSpPr txBox="1"/>
          <p:nvPr/>
        </p:nvSpPr>
        <p:spPr>
          <a:xfrm>
            <a:off x="144911" y="1998424"/>
            <a:ext cx="1878228" cy="28146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50000"/>
              </a:lnSpc>
              <a:buFont typeface="Wingdings"/>
              <a:buChar char="Ø"/>
            </a:pPr>
            <a:r>
              <a:rPr lang="en-US" sz="2000" dirty="0">
                <a:solidFill>
                  <a:srgbClr val="3399FF"/>
                </a:solidFill>
                <a:ea typeface="+mn-lt"/>
                <a:cs typeface="+mn-lt"/>
              </a:rPr>
              <a:t>The sponsor tells you exactly how your proposal will be reviewed</a:t>
            </a:r>
            <a:endParaRPr lang="en-US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630651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59" y="-234462"/>
            <a:ext cx="7886700" cy="1511070"/>
          </a:xfrm>
        </p:spPr>
        <p:txBody>
          <a:bodyPr>
            <a:normAutofit/>
          </a:bodyPr>
          <a:lstStyle/>
          <a:p>
            <a:r>
              <a:rPr lang="en-US" sz="4000" dirty="0"/>
              <a:t>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488" y="1511070"/>
            <a:ext cx="8021271" cy="2789081"/>
          </a:xfrm>
          <a:solidFill>
            <a:schemeClr val="bg1"/>
          </a:solidFill>
        </p:spPr>
        <p:txBody>
          <a:bodyPr/>
          <a:lstStyle/>
          <a:p>
            <a:r>
              <a:rPr lang="en-US" dirty="0"/>
              <a:t>Match some of what you wrote on your notecard with what the NSF Graduate Research Fellowship is asking for.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4567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59" y="-234462"/>
            <a:ext cx="7886700" cy="1511070"/>
          </a:xfrm>
        </p:spPr>
        <p:txBody>
          <a:bodyPr>
            <a:normAutofit/>
          </a:bodyPr>
          <a:lstStyle/>
          <a:p>
            <a:r>
              <a:rPr lang="en-US" sz="4000" dirty="0"/>
              <a:t>GRFP Seminar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781" y="1944622"/>
            <a:ext cx="4178427" cy="3877887"/>
          </a:xfrm>
          <a:solidFill>
            <a:schemeClr val="bg1"/>
          </a:solidFill>
        </p:spPr>
        <p:txBody>
          <a:bodyPr vert="horz" lIns="0" tIns="45720" rIns="0" bIns="45720" rtlCol="0" anchor="t">
            <a:normAutofit/>
          </a:bodyPr>
          <a:lstStyle/>
          <a:p>
            <a:r>
              <a:rPr lang="en-US" dirty="0"/>
              <a:t>Ask for access to the recording for the GRFP Seminar that was held with Jory Weintraub on 2/4/22.</a:t>
            </a:r>
            <a:endParaRPr lang="en-US" dirty="0">
              <a:cs typeface="Calibri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4" descr="Qr code&#10;&#10;Description automatically generated">
            <a:extLst>
              <a:ext uri="{FF2B5EF4-FFF2-40B4-BE49-F238E27FC236}">
                <a16:creationId xmlns:a16="http://schemas.microsoft.com/office/drawing/2014/main" id="{D41B42F9-06E5-4141-A502-7C1674BF18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9875" y="401035"/>
            <a:ext cx="3687276" cy="570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644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87" y="-213440"/>
            <a:ext cx="7886700" cy="1511070"/>
          </a:xfrm>
        </p:spPr>
        <p:txBody>
          <a:bodyPr>
            <a:normAutofit/>
          </a:bodyPr>
          <a:lstStyle/>
          <a:p>
            <a:r>
              <a:rPr lang="en-US" sz="4000" dirty="0"/>
              <a:t>Set Yourself Up for SUCCESS!!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488" y="1511070"/>
            <a:ext cx="8021271" cy="2257741"/>
          </a:xfrm>
          <a:solidFill>
            <a:schemeClr val="bg1"/>
          </a:solidFill>
        </p:spPr>
        <p:txBody>
          <a:bodyPr vert="horz" lIns="0" tIns="45720" rIns="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Talk to the contact person about the funding opportunity!</a:t>
            </a:r>
          </a:p>
          <a:p>
            <a:pPr marL="0" indent="0">
              <a:buNone/>
            </a:pPr>
            <a:r>
              <a:rPr lang="en-US" dirty="0"/>
              <a:t>That person can provide you with: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More in-depth eligibility information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Insight into the review process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Proposal editing services</a:t>
            </a:r>
          </a:p>
          <a:p>
            <a:pPr marL="201168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A90426F-A6A7-E947-B5A6-B67E09921CF8}"/>
              </a:ext>
            </a:extLst>
          </p:cNvPr>
          <p:cNvSpPr txBox="1">
            <a:spLocks/>
          </p:cNvSpPr>
          <p:nvPr/>
        </p:nvSpPr>
        <p:spPr>
          <a:xfrm>
            <a:off x="335972" y="3768811"/>
            <a:ext cx="8021271" cy="2257741"/>
          </a:xfrm>
          <a:prstGeom prst="rect">
            <a:avLst/>
          </a:prstGeom>
          <a:solidFill>
            <a:schemeClr val="bg1"/>
          </a:solidFill>
        </p:spPr>
        <p:txBody>
          <a:bodyPr vert="horz" lIns="0" tIns="45720" rIns="0" bIns="45720" rtlCol="0" anchor="t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Check out the competition!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Make sure to read essays from past winners, if available. 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Get inspired and see what other winners wrote to win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Scholarship coordinator should be able to share these with you; there are also examples online for some scholarships</a:t>
            </a:r>
          </a:p>
          <a:p>
            <a:pPr marL="201168" lvl="1" indent="0">
              <a:buFont typeface="Calibri" pitchFamily="34" charset="0"/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4612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059" y="222421"/>
            <a:ext cx="8365525" cy="1047877"/>
          </a:xfrm>
        </p:spPr>
        <p:txBody>
          <a:bodyPr>
            <a:normAutofit/>
          </a:bodyPr>
          <a:lstStyle/>
          <a:p>
            <a:r>
              <a:rPr lang="en-US" sz="3600" dirty="0"/>
              <a:t>You Are Ready to Write…Now What?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059" y="1737058"/>
            <a:ext cx="8192964" cy="3996768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b="1" dirty="0"/>
              <a:t>RD Resources for Proposal Writing:</a:t>
            </a:r>
            <a:endParaRPr lang="en-US" sz="2800" b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Bootcamps and writing workshops focused on graduate students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/>
              <a:t>Learn how to frame your proposal with a logical structure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/>
              <a:t>Learn how to write clearly and persuasively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Individualized proposal writing support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Sample proposals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Templates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Proposal editing services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Peer review or faculty review panels</a:t>
            </a:r>
          </a:p>
          <a:p>
            <a:pPr marL="0" indent="0">
              <a:buNone/>
            </a:pPr>
            <a:endParaRPr lang="en-US" sz="3200" b="1" dirty="0"/>
          </a:p>
          <a:p>
            <a:pPr marL="0" indent="0">
              <a:buNone/>
            </a:pP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08FF-4589-4DAF-936A-6176BCAC63F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074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1253" y="550290"/>
            <a:ext cx="7578110" cy="10755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46" marR="3698" algn="ctr">
              <a:lnSpc>
                <a:spcPct val="90000"/>
              </a:lnSpc>
            </a:pPr>
            <a:r>
              <a:rPr sz="3883" b="1" dirty="0">
                <a:solidFill>
                  <a:prstClr val="black"/>
                </a:solidFill>
                <a:latin typeface="Calibri Light" panose="020F0302020204030204"/>
                <a:cs typeface="Verdana"/>
              </a:rPr>
              <a:t>T</a:t>
            </a:r>
            <a:r>
              <a:rPr sz="3883" b="1" spc="-11" dirty="0">
                <a:solidFill>
                  <a:prstClr val="black"/>
                </a:solidFill>
                <a:latin typeface="Calibri Light" panose="020F0302020204030204"/>
                <a:cs typeface="Verdana"/>
              </a:rPr>
              <a:t>he</a:t>
            </a:r>
            <a:r>
              <a:rPr sz="3883" b="1" spc="-4" dirty="0">
                <a:solidFill>
                  <a:prstClr val="black"/>
                </a:solidFill>
                <a:latin typeface="Calibri Light" panose="020F0302020204030204"/>
                <a:cs typeface="Verdana"/>
              </a:rPr>
              <a:t> </a:t>
            </a:r>
            <a:r>
              <a:rPr sz="3883" b="1" spc="-19" dirty="0">
                <a:solidFill>
                  <a:prstClr val="black"/>
                </a:solidFill>
                <a:latin typeface="Calibri Light" panose="020F0302020204030204"/>
                <a:cs typeface="Verdana"/>
              </a:rPr>
              <a:t>B</a:t>
            </a:r>
            <a:r>
              <a:rPr sz="3883" b="1" spc="-11" dirty="0">
                <a:solidFill>
                  <a:prstClr val="black"/>
                </a:solidFill>
                <a:latin typeface="Calibri Light" panose="020F0302020204030204"/>
                <a:cs typeface="Verdana"/>
              </a:rPr>
              <a:t>ase</a:t>
            </a:r>
            <a:r>
              <a:rPr sz="3883" b="1" dirty="0">
                <a:solidFill>
                  <a:prstClr val="black"/>
                </a:solidFill>
                <a:latin typeface="Calibri Light" panose="020F0302020204030204"/>
                <a:cs typeface="Verdana"/>
              </a:rPr>
              <a:t>li</a:t>
            </a:r>
            <a:r>
              <a:rPr sz="3883" b="1" spc="-11" dirty="0">
                <a:solidFill>
                  <a:prstClr val="black"/>
                </a:solidFill>
                <a:latin typeface="Calibri Light" panose="020F0302020204030204"/>
                <a:cs typeface="Verdana"/>
              </a:rPr>
              <a:t>ne</a:t>
            </a:r>
            <a:r>
              <a:rPr sz="3883" b="1" spc="-4" dirty="0">
                <a:solidFill>
                  <a:prstClr val="black"/>
                </a:solidFill>
                <a:latin typeface="Calibri Light" panose="020F0302020204030204"/>
                <a:cs typeface="Verdana"/>
              </a:rPr>
              <a:t> </a:t>
            </a:r>
            <a:r>
              <a:rPr sz="3883" b="1" spc="-11" dirty="0">
                <a:solidFill>
                  <a:prstClr val="black"/>
                </a:solidFill>
                <a:latin typeface="Calibri Light" panose="020F0302020204030204"/>
                <a:cs typeface="Verdana"/>
              </a:rPr>
              <a:t>Lo</a:t>
            </a:r>
            <a:r>
              <a:rPr sz="3883" b="1" spc="-4" dirty="0">
                <a:solidFill>
                  <a:prstClr val="black"/>
                </a:solidFill>
                <a:latin typeface="Calibri Light" panose="020F0302020204030204"/>
                <a:cs typeface="Verdana"/>
              </a:rPr>
              <a:t>g</a:t>
            </a:r>
            <a:r>
              <a:rPr sz="3883" b="1" dirty="0">
                <a:solidFill>
                  <a:prstClr val="black"/>
                </a:solidFill>
                <a:latin typeface="Calibri Light" panose="020F0302020204030204"/>
                <a:cs typeface="Verdana"/>
              </a:rPr>
              <a:t>ic</a:t>
            </a:r>
            <a:r>
              <a:rPr lang="en-US" sz="3883" b="1" dirty="0">
                <a:solidFill>
                  <a:prstClr val="black"/>
                </a:solidFill>
                <a:latin typeface="Calibri Light" panose="020F0302020204030204"/>
                <a:cs typeface="Verdana"/>
              </a:rPr>
              <a:t>: How to Structure Your Proposal</a:t>
            </a:r>
            <a:endParaRPr sz="3883" b="1" strike="sngStrike" baseline="50000" dirty="0">
              <a:solidFill>
                <a:prstClr val="black"/>
              </a:solidFill>
              <a:latin typeface="Calibri Light" panose="020F0302020204030204"/>
              <a:cs typeface="Verdan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76813" y="5266372"/>
            <a:ext cx="7153369" cy="531812"/>
          </a:xfrm>
          <a:prstGeom prst="rect">
            <a:avLst/>
          </a:prstGeom>
          <a:solidFill>
            <a:srgbClr val="FFFFFF"/>
          </a:solidFill>
          <a:ln w="12700">
            <a:solidFill>
              <a:srgbClr val="9A1A0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975436" marR="121120" indent="-850618">
              <a:lnSpc>
                <a:spcPct val="101899"/>
              </a:lnSpc>
            </a:pPr>
            <a:r>
              <a:rPr sz="1765" spc="-11" dirty="0">
                <a:solidFill>
                  <a:srgbClr val="151515"/>
                </a:solidFill>
                <a:latin typeface="Verdana"/>
                <a:cs typeface="Verdana"/>
              </a:rPr>
              <a:t>90%</a:t>
            </a:r>
            <a:r>
              <a:rPr sz="1765" spc="-4" dirty="0">
                <a:solidFill>
                  <a:srgbClr val="151515"/>
                </a:solidFill>
                <a:latin typeface="Verdana"/>
                <a:cs typeface="Verdana"/>
              </a:rPr>
              <a:t> </a:t>
            </a:r>
            <a:r>
              <a:rPr sz="1765" spc="-8" dirty="0">
                <a:solidFill>
                  <a:srgbClr val="151515"/>
                </a:solidFill>
                <a:latin typeface="Verdana"/>
                <a:cs typeface="Verdana"/>
              </a:rPr>
              <a:t>of</a:t>
            </a:r>
            <a:r>
              <a:rPr sz="1765" spc="-4" dirty="0">
                <a:solidFill>
                  <a:srgbClr val="151515"/>
                </a:solidFill>
                <a:latin typeface="Verdana"/>
                <a:cs typeface="Verdana"/>
              </a:rPr>
              <a:t> </a:t>
            </a:r>
            <a:r>
              <a:rPr sz="1765" spc="-11" dirty="0">
                <a:solidFill>
                  <a:srgbClr val="151515"/>
                </a:solidFill>
                <a:latin typeface="Verdana"/>
                <a:cs typeface="Verdana"/>
              </a:rPr>
              <a:t>proposa</a:t>
            </a:r>
            <a:r>
              <a:rPr sz="1765" dirty="0">
                <a:solidFill>
                  <a:srgbClr val="151515"/>
                </a:solidFill>
                <a:latin typeface="Verdana"/>
                <a:cs typeface="Verdana"/>
              </a:rPr>
              <a:t>l</a:t>
            </a:r>
            <a:r>
              <a:rPr sz="1765" spc="-8" dirty="0">
                <a:solidFill>
                  <a:srgbClr val="151515"/>
                </a:solidFill>
                <a:latin typeface="Verdana"/>
                <a:cs typeface="Verdana"/>
              </a:rPr>
              <a:t>s</a:t>
            </a:r>
            <a:r>
              <a:rPr sz="1765" spc="-4" dirty="0">
                <a:solidFill>
                  <a:srgbClr val="151515"/>
                </a:solidFill>
                <a:latin typeface="Verdana"/>
                <a:cs typeface="Verdana"/>
              </a:rPr>
              <a:t> </a:t>
            </a:r>
            <a:r>
              <a:rPr sz="1765" spc="-11" dirty="0">
                <a:solidFill>
                  <a:srgbClr val="151515"/>
                </a:solidFill>
                <a:latin typeface="Verdana"/>
                <a:cs typeface="Verdana"/>
              </a:rPr>
              <a:t>h</a:t>
            </a:r>
            <a:r>
              <a:rPr sz="1765" spc="-22" dirty="0">
                <a:solidFill>
                  <a:srgbClr val="151515"/>
                </a:solidFill>
                <a:latin typeface="Verdana"/>
                <a:cs typeface="Verdana"/>
              </a:rPr>
              <a:t>a</a:t>
            </a:r>
            <a:r>
              <a:rPr sz="1765" spc="-26" dirty="0">
                <a:solidFill>
                  <a:srgbClr val="151515"/>
                </a:solidFill>
                <a:latin typeface="Verdana"/>
                <a:cs typeface="Verdana"/>
              </a:rPr>
              <a:t>v</a:t>
            </a:r>
            <a:r>
              <a:rPr sz="1765" spc="-11" dirty="0">
                <a:solidFill>
                  <a:srgbClr val="151515"/>
                </a:solidFill>
                <a:latin typeface="Verdana"/>
                <a:cs typeface="Verdana"/>
              </a:rPr>
              <a:t>e</a:t>
            </a:r>
            <a:r>
              <a:rPr sz="1765" spc="-4" dirty="0">
                <a:solidFill>
                  <a:srgbClr val="151515"/>
                </a:solidFill>
                <a:latin typeface="Verdana"/>
                <a:cs typeface="Verdana"/>
              </a:rPr>
              <a:t> </a:t>
            </a:r>
            <a:r>
              <a:rPr sz="1765" spc="-8" dirty="0">
                <a:solidFill>
                  <a:srgbClr val="151515"/>
                </a:solidFill>
                <a:latin typeface="Verdana"/>
                <a:cs typeface="Verdana"/>
              </a:rPr>
              <a:t>ser</a:t>
            </a:r>
            <a:r>
              <a:rPr sz="1765" dirty="0">
                <a:solidFill>
                  <a:srgbClr val="151515"/>
                </a:solidFill>
                <a:latin typeface="Verdana"/>
                <a:cs typeface="Verdana"/>
              </a:rPr>
              <a:t>i</a:t>
            </a:r>
            <a:r>
              <a:rPr sz="1765" spc="-11" dirty="0">
                <a:solidFill>
                  <a:srgbClr val="151515"/>
                </a:solidFill>
                <a:latin typeface="Verdana"/>
                <a:cs typeface="Verdana"/>
              </a:rPr>
              <a:t>ous</a:t>
            </a:r>
            <a:r>
              <a:rPr sz="1765" spc="-4" dirty="0">
                <a:solidFill>
                  <a:srgbClr val="151515"/>
                </a:solidFill>
                <a:latin typeface="Verdana"/>
                <a:cs typeface="Verdana"/>
              </a:rPr>
              <a:t> </a:t>
            </a:r>
            <a:r>
              <a:rPr sz="1765" spc="-8" dirty="0">
                <a:solidFill>
                  <a:srgbClr val="151515"/>
                </a:solidFill>
                <a:latin typeface="Verdana"/>
                <a:cs typeface="Verdana"/>
              </a:rPr>
              <a:t>f</a:t>
            </a:r>
            <a:r>
              <a:rPr sz="1765" dirty="0">
                <a:solidFill>
                  <a:srgbClr val="151515"/>
                </a:solidFill>
                <a:latin typeface="Verdana"/>
                <a:cs typeface="Verdana"/>
              </a:rPr>
              <a:t>l</a:t>
            </a:r>
            <a:r>
              <a:rPr sz="1765" spc="-19" dirty="0">
                <a:solidFill>
                  <a:srgbClr val="151515"/>
                </a:solidFill>
                <a:latin typeface="Verdana"/>
                <a:cs typeface="Verdana"/>
              </a:rPr>
              <a:t>a</a:t>
            </a:r>
            <a:r>
              <a:rPr sz="1765" dirty="0">
                <a:solidFill>
                  <a:srgbClr val="151515"/>
                </a:solidFill>
                <a:latin typeface="Verdana"/>
                <a:cs typeface="Verdana"/>
              </a:rPr>
              <a:t>w</a:t>
            </a:r>
            <a:r>
              <a:rPr sz="1765" spc="-8" dirty="0">
                <a:solidFill>
                  <a:srgbClr val="151515"/>
                </a:solidFill>
                <a:latin typeface="Verdana"/>
                <a:cs typeface="Verdana"/>
              </a:rPr>
              <a:t>s</a:t>
            </a:r>
            <a:r>
              <a:rPr sz="1765" spc="-4" dirty="0">
                <a:solidFill>
                  <a:srgbClr val="151515"/>
                </a:solidFill>
                <a:latin typeface="Verdana"/>
                <a:cs typeface="Verdana"/>
              </a:rPr>
              <a:t> </a:t>
            </a:r>
            <a:r>
              <a:rPr sz="1765" dirty="0">
                <a:solidFill>
                  <a:srgbClr val="151515"/>
                </a:solidFill>
                <a:latin typeface="Verdana"/>
                <a:cs typeface="Verdana"/>
              </a:rPr>
              <a:t>i</a:t>
            </a:r>
            <a:r>
              <a:rPr sz="1765" spc="-11" dirty="0">
                <a:solidFill>
                  <a:srgbClr val="151515"/>
                </a:solidFill>
                <a:latin typeface="Verdana"/>
                <a:cs typeface="Verdana"/>
              </a:rPr>
              <a:t>n</a:t>
            </a:r>
            <a:r>
              <a:rPr sz="1765" spc="-8" dirty="0">
                <a:solidFill>
                  <a:srgbClr val="151515"/>
                </a:solidFill>
                <a:latin typeface="Verdana"/>
                <a:cs typeface="Verdana"/>
              </a:rPr>
              <a:t> </a:t>
            </a:r>
            <a:r>
              <a:rPr lang="en-US" sz="1765" spc="-8" dirty="0">
                <a:solidFill>
                  <a:srgbClr val="151515"/>
                </a:solidFill>
                <a:latin typeface="Verdana"/>
                <a:cs typeface="Verdana"/>
              </a:rPr>
              <a:t>communicating </a:t>
            </a:r>
            <a:r>
              <a:rPr sz="1765" spc="-8" dirty="0">
                <a:solidFill>
                  <a:srgbClr val="151515"/>
                </a:solidFill>
                <a:latin typeface="Verdana"/>
                <a:cs typeface="Verdana"/>
              </a:rPr>
              <a:t>the</a:t>
            </a:r>
            <a:r>
              <a:rPr sz="1765" dirty="0">
                <a:solidFill>
                  <a:srgbClr val="151515"/>
                </a:solidFill>
                <a:latin typeface="Verdana"/>
                <a:cs typeface="Verdana"/>
              </a:rPr>
              <a:t>i</a:t>
            </a:r>
            <a:r>
              <a:rPr sz="1765" spc="-8" dirty="0">
                <a:solidFill>
                  <a:srgbClr val="151515"/>
                </a:solidFill>
                <a:latin typeface="Verdana"/>
                <a:cs typeface="Verdana"/>
              </a:rPr>
              <a:t>r</a:t>
            </a:r>
            <a:endParaRPr lang="en-US" sz="1765" spc="-4" dirty="0">
              <a:solidFill>
                <a:srgbClr val="151515"/>
              </a:solidFill>
              <a:latin typeface="Verdana"/>
              <a:cs typeface="Verdana"/>
            </a:endParaRPr>
          </a:p>
          <a:p>
            <a:pPr marL="975436" marR="121120" indent="-850618">
              <a:lnSpc>
                <a:spcPct val="101899"/>
              </a:lnSpc>
            </a:pPr>
            <a:r>
              <a:rPr sz="1765" spc="-11" dirty="0">
                <a:solidFill>
                  <a:srgbClr val="151515"/>
                </a:solidFill>
                <a:latin typeface="Verdana"/>
                <a:cs typeface="Verdana"/>
              </a:rPr>
              <a:t>base</a:t>
            </a:r>
            <a:r>
              <a:rPr sz="1765" dirty="0">
                <a:solidFill>
                  <a:srgbClr val="151515"/>
                </a:solidFill>
                <a:latin typeface="Verdana"/>
                <a:cs typeface="Verdana"/>
              </a:rPr>
              <a:t>li</a:t>
            </a:r>
            <a:r>
              <a:rPr sz="1765" spc="-11" dirty="0">
                <a:solidFill>
                  <a:srgbClr val="151515"/>
                </a:solidFill>
                <a:latin typeface="Verdana"/>
                <a:cs typeface="Verdana"/>
              </a:rPr>
              <a:t>ne</a:t>
            </a:r>
            <a:r>
              <a:rPr sz="1765" spc="-4" dirty="0">
                <a:solidFill>
                  <a:srgbClr val="151515"/>
                </a:solidFill>
                <a:latin typeface="Verdana"/>
                <a:cs typeface="Verdana"/>
              </a:rPr>
              <a:t> </a:t>
            </a:r>
            <a:r>
              <a:rPr sz="1765" dirty="0">
                <a:solidFill>
                  <a:srgbClr val="151515"/>
                </a:solidFill>
                <a:latin typeface="Verdana"/>
                <a:cs typeface="Verdana"/>
              </a:rPr>
              <a:t>l</a:t>
            </a:r>
            <a:r>
              <a:rPr sz="1765" spc="-11" dirty="0">
                <a:solidFill>
                  <a:srgbClr val="151515"/>
                </a:solidFill>
                <a:latin typeface="Verdana"/>
                <a:cs typeface="Verdana"/>
              </a:rPr>
              <a:t>o</a:t>
            </a:r>
            <a:r>
              <a:rPr sz="1765" dirty="0">
                <a:solidFill>
                  <a:srgbClr val="151515"/>
                </a:solidFill>
                <a:latin typeface="Verdana"/>
                <a:cs typeface="Verdana"/>
              </a:rPr>
              <a:t>gi</a:t>
            </a:r>
            <a:r>
              <a:rPr sz="1765" spc="-8" dirty="0">
                <a:solidFill>
                  <a:srgbClr val="151515"/>
                </a:solidFill>
                <a:latin typeface="Verdana"/>
                <a:cs typeface="Verdana"/>
              </a:rPr>
              <a:t>c</a:t>
            </a:r>
            <a:endParaRPr sz="1765" dirty="0">
              <a:solidFill>
                <a:prstClr val="black"/>
              </a:solidFill>
              <a:latin typeface="Verdana"/>
              <a:cs typeface="Verdana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CDF905-DDAA-8F44-9F54-F147B6F03C21}" type="slidenum">
              <a:rPr lang="en-US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97520" y="6286657"/>
            <a:ext cx="4421858" cy="226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74" dirty="0">
                <a:solidFill>
                  <a:prstClr val="black"/>
                </a:solidFill>
              </a:rPr>
              <a:t>(Baseline logic and generic slots descriptions adapted from Jon </a:t>
            </a:r>
            <a:r>
              <a:rPr lang="en-US" sz="874" dirty="0" err="1">
                <a:solidFill>
                  <a:prstClr val="black"/>
                </a:solidFill>
              </a:rPr>
              <a:t>Balzotti’s</a:t>
            </a:r>
            <a:r>
              <a:rPr lang="en-US" sz="874" dirty="0">
                <a:solidFill>
                  <a:prstClr val="black"/>
                </a:solidFill>
              </a:rPr>
              <a:t> presentations)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66E4F13-72BE-3046-A547-630F34A166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152" y="1911814"/>
            <a:ext cx="3541897" cy="314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3740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66E4F13-72BE-3046-A547-630F34A166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019" y="2308418"/>
            <a:ext cx="3520922" cy="31267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7FF747-1E6D-CE43-AF7F-400D8962C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312383"/>
            <a:ext cx="7543800" cy="1450757"/>
          </a:xfrm>
        </p:spPr>
        <p:txBody>
          <a:bodyPr>
            <a:normAutofit/>
          </a:bodyPr>
          <a:lstStyle/>
          <a:p>
            <a:r>
              <a:rPr lang="en-US" sz="3883" b="1" dirty="0"/>
              <a:t>Baseline Logic Activity</a:t>
            </a:r>
            <a:endParaRPr lang="en-US" sz="4765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9E6C3B-957C-6D45-8E42-EBB0DC9A7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41809"/>
            <a:ext cx="7791990" cy="47111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en-US" sz="1853" b="1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1853" b="1" dirty="0"/>
              <a:t>S1-Current Situation</a:t>
            </a:r>
          </a:p>
          <a:p>
            <a:pPr marL="457211" lvl="1" indent="0">
              <a:lnSpc>
                <a:spcPct val="100000"/>
              </a:lnSpc>
              <a:buNone/>
            </a:pPr>
            <a:r>
              <a:rPr lang="en-US" sz="1453" dirty="0"/>
              <a:t>Make a list of what you know about the current situation. </a:t>
            </a:r>
          </a:p>
          <a:p>
            <a:pPr marL="0" indent="0">
              <a:buNone/>
            </a:pPr>
            <a:endParaRPr lang="en-US" sz="1853" b="1" dirty="0"/>
          </a:p>
          <a:p>
            <a:pPr marL="0" indent="0">
              <a:buNone/>
            </a:pPr>
            <a:r>
              <a:rPr lang="en-US" sz="1853" b="1" dirty="0"/>
              <a:t>S2-Desired Result</a:t>
            </a:r>
          </a:p>
          <a:p>
            <a:pPr marL="457211" lvl="1" indent="0">
              <a:buNone/>
            </a:pPr>
            <a:r>
              <a:rPr lang="en-US" sz="1453" dirty="0"/>
              <a:t>Make a list of the desired results of your project.</a:t>
            </a:r>
          </a:p>
          <a:p>
            <a:pPr marL="0" indent="0">
              <a:buNone/>
            </a:pPr>
            <a:endParaRPr lang="en-US" sz="1853" b="1" dirty="0"/>
          </a:p>
          <a:p>
            <a:pPr marL="0" indent="0">
              <a:buNone/>
            </a:pPr>
            <a:r>
              <a:rPr lang="en-US" sz="1853" b="1" dirty="0"/>
              <a:t>Deliverables/Project Activities</a:t>
            </a:r>
          </a:p>
          <a:p>
            <a:pPr marL="457211" lvl="1" indent="0">
              <a:buNone/>
            </a:pPr>
            <a:r>
              <a:rPr lang="en-US" sz="1453" dirty="0"/>
              <a:t>Make a list of the project activities.</a:t>
            </a:r>
          </a:p>
          <a:p>
            <a:pPr marL="0" indent="0">
              <a:buNone/>
            </a:pPr>
            <a:endParaRPr lang="en-US" sz="1853" b="1" dirty="0"/>
          </a:p>
          <a:p>
            <a:pPr marL="0" indent="0">
              <a:buNone/>
            </a:pPr>
            <a:r>
              <a:rPr lang="en-US" sz="1853" b="1" dirty="0"/>
              <a:t>Benefits</a:t>
            </a:r>
          </a:p>
          <a:p>
            <a:pPr marL="457211" lvl="1" indent="0">
              <a:buNone/>
            </a:pPr>
            <a:r>
              <a:rPr lang="en-US" sz="1453" dirty="0"/>
              <a:t>Make a list of the benefits resulting from your project.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EE5673-9638-0D41-B6AB-E14F209CF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35305" y="2780191"/>
            <a:ext cx="569974" cy="363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65" b="1" dirty="0"/>
              <a:t>Gap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36792" y="5190311"/>
            <a:ext cx="2123708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88" dirty="0"/>
              <a:t>(Short and Long Term)</a:t>
            </a:r>
          </a:p>
        </p:txBody>
      </p:sp>
    </p:spTree>
    <p:extLst>
      <p:ext uri="{BB962C8B-B14F-4D97-AF65-F5344CB8AC3E}">
        <p14:creationId xmlns:p14="http://schemas.microsoft.com/office/powerpoint/2010/main" val="35105532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874DA-99BF-E64C-A08A-712751133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36" b="1" dirty="0"/>
              <a:t>Principles of Writing Clearly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85828-8751-B743-8ABA-5EFCE998D2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Open sentences with short, concrete subjects</a:t>
            </a:r>
          </a:p>
          <a:p>
            <a:r>
              <a:rPr lang="en-US" dirty="0"/>
              <a:t>Get to the main verb quickly</a:t>
            </a:r>
          </a:p>
          <a:p>
            <a:r>
              <a:rPr lang="en-US" dirty="0"/>
              <a:t>Open your sentences with information familiar to your reader</a:t>
            </a:r>
          </a:p>
          <a:p>
            <a:r>
              <a:rPr lang="en-US" dirty="0"/>
              <a:t>Push new units of information to the end of the sentence</a:t>
            </a:r>
          </a:p>
          <a:p>
            <a:r>
              <a:rPr lang="en-US" dirty="0"/>
              <a:t>Begin sentences in a passage with consistent topic/subjects</a:t>
            </a:r>
          </a:p>
          <a:p>
            <a:r>
              <a:rPr lang="en-US" dirty="0"/>
              <a:t>Be concise</a:t>
            </a:r>
          </a:p>
          <a:p>
            <a:pPr lvl="1"/>
            <a:r>
              <a:rPr lang="en-US" dirty="0"/>
              <a:t>Cut meaningless and repeated words</a:t>
            </a:r>
          </a:p>
          <a:p>
            <a:pPr lvl="1"/>
            <a:r>
              <a:rPr lang="en-US" dirty="0"/>
              <a:t>Compress phrase into one or two words</a:t>
            </a:r>
          </a:p>
          <a:p>
            <a:pPr lvl="1"/>
            <a:r>
              <a:rPr lang="en-US" dirty="0"/>
              <a:t>Prefer affirmative sentences to negative ones</a:t>
            </a:r>
          </a:p>
          <a:p>
            <a:r>
              <a:rPr lang="en-US" dirty="0"/>
              <a:t>Use analogies</a:t>
            </a:r>
          </a:p>
        </p:txBody>
      </p:sp>
    </p:spTree>
    <p:extLst>
      <p:ext uri="{BB962C8B-B14F-4D97-AF65-F5344CB8AC3E}">
        <p14:creationId xmlns:p14="http://schemas.microsoft.com/office/powerpoint/2010/main" val="2040787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397" y="-328246"/>
            <a:ext cx="8516999" cy="1252522"/>
          </a:xfrm>
        </p:spPr>
        <p:txBody>
          <a:bodyPr/>
          <a:lstStyle/>
          <a:p>
            <a:r>
              <a:rPr lang="en-US" dirty="0"/>
              <a:t>Take-away Message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020" y="924276"/>
            <a:ext cx="8723376" cy="537767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r>
              <a:rPr lang="en-US" sz="2200" b="1" dirty="0"/>
              <a:t>Develop an idea </a:t>
            </a:r>
            <a:r>
              <a:rPr lang="en-US" sz="2200" dirty="0"/>
              <a:t>that excites you. Make sure it’s achievable and has the potential to contribute new knowledge</a:t>
            </a:r>
          </a:p>
          <a:p>
            <a:r>
              <a:rPr lang="en-US" sz="2200" b="1" dirty="0"/>
              <a:t>Refine your idea </a:t>
            </a:r>
            <a:r>
              <a:rPr lang="en-US" sz="2200" dirty="0"/>
              <a:t>- identify a faculty collaborator, solicit a LOT of feedback, and </a:t>
            </a:r>
            <a:r>
              <a:rPr lang="en-US" sz="2200" b="1" dirty="0"/>
              <a:t>draft a need statement </a:t>
            </a:r>
            <a:r>
              <a:rPr lang="en-US" sz="2200" dirty="0"/>
              <a:t>that you can share with project officers</a:t>
            </a:r>
          </a:p>
          <a:p>
            <a:r>
              <a:rPr lang="en-US" sz="2200" b="1" dirty="0"/>
              <a:t>Search for funders </a:t>
            </a:r>
            <a:r>
              <a:rPr lang="en-US" sz="2200" dirty="0"/>
              <a:t>and get to know the funder’s funding priorities from their web site and funded projects list.</a:t>
            </a:r>
          </a:p>
          <a:p>
            <a:pPr lvl="1"/>
            <a:r>
              <a:rPr lang="en-US" sz="2200" dirty="0"/>
              <a:t>If contact information is listed, email the program officer directly to see if your project fits into the priorities </a:t>
            </a:r>
            <a:endParaRPr lang="en-US" sz="2200" b="1" dirty="0"/>
          </a:p>
          <a:p>
            <a:r>
              <a:rPr lang="en-US" sz="2200" b="1" dirty="0"/>
              <a:t>Attend the proposal writing workshops </a:t>
            </a:r>
            <a:r>
              <a:rPr lang="en-US" sz="2200" dirty="0"/>
              <a:t>for a jump start!</a:t>
            </a:r>
          </a:p>
          <a:p>
            <a:r>
              <a:rPr lang="en-US" sz="2200" b="1" dirty="0"/>
              <a:t>Start the application </a:t>
            </a:r>
            <a:r>
              <a:rPr lang="en-US" sz="2200" dirty="0"/>
              <a:t>early and get help and advice.  </a:t>
            </a:r>
          </a:p>
          <a:p>
            <a:r>
              <a:rPr lang="en-US" sz="2200" b="1" dirty="0"/>
              <a:t>Gather preliminary data </a:t>
            </a:r>
            <a:r>
              <a:rPr lang="en-US" sz="2200" dirty="0"/>
              <a:t>- use BYU grants to get seed money for pilot data</a:t>
            </a:r>
          </a:p>
          <a:p>
            <a:r>
              <a:rPr lang="en-US" sz="2200" b="1" dirty="0"/>
              <a:t>Practice your “elevator speech” </a:t>
            </a:r>
            <a:r>
              <a:rPr lang="en-US" sz="2200" dirty="0"/>
              <a:t>i.e. the 3MT competition</a:t>
            </a:r>
          </a:p>
          <a:p>
            <a:r>
              <a:rPr lang="en-US" sz="2200" b="1" dirty="0"/>
              <a:t>Contact Research Development</a:t>
            </a:r>
            <a:r>
              <a:rPr lang="en-US" sz="22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021218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8"/>
          <p:cNvSpPr txBox="1"/>
          <p:nvPr/>
        </p:nvSpPr>
        <p:spPr>
          <a:xfrm>
            <a:off x="222416" y="616209"/>
            <a:ext cx="8284073" cy="5101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4550"/>
              </a:lnSpc>
            </a:pPr>
            <a:r>
              <a:rPr lang="en-US" sz="2000" spc="105" dirty="0">
                <a:latin typeface="+mj-lt"/>
                <a:ea typeface="Cooper Hewitt"/>
              </a:rPr>
              <a:t>What Does the Research Development Office Do?</a:t>
            </a:r>
            <a:endParaRPr lang="en-US" sz="2000" spc="105" dirty="0">
              <a:latin typeface="+mj-lt"/>
              <a:ea typeface="Cooper Hewitt" panose="020B060402020202020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EDB0BA-3158-F645-834E-4FB3F611F6FA}"/>
              </a:ext>
            </a:extLst>
          </p:cNvPr>
          <p:cNvSpPr txBox="1"/>
          <p:nvPr/>
        </p:nvSpPr>
        <p:spPr>
          <a:xfrm>
            <a:off x="1400645" y="1757242"/>
            <a:ext cx="6830569" cy="2630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tx2"/>
                </a:solidFill>
                <a:ea typeface="Cooper Hewitt" panose="020B0604020202020204" charset="0"/>
                <a:cs typeface="Times New Roman" panose="02020603050405020304" pitchFamily="18" charset="0"/>
              </a:rPr>
              <a:t>Facilitates interdisciplinary collaborations through research networking and the Interdisciplinary Research Origination Awards</a:t>
            </a:r>
          </a:p>
          <a:p>
            <a:pPr marL="214313" indent="-214313">
              <a:lnSpc>
                <a:spcPct val="107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tx2"/>
                </a:solidFill>
                <a:ea typeface="Cooper Hewitt" panose="020B0604020202020204" charset="0"/>
                <a:cs typeface="Times New Roman" panose="02020603050405020304" pitchFamily="18" charset="0"/>
              </a:rPr>
              <a:t>Connects external funders with BYU faculty</a:t>
            </a:r>
          </a:p>
          <a:p>
            <a:pPr marL="214313" indent="-214313">
              <a:lnSpc>
                <a:spcPct val="107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tx2"/>
                </a:solidFill>
                <a:ea typeface="Cooper Hewitt" panose="020B0604020202020204" charset="0"/>
                <a:cs typeface="Times New Roman" panose="02020603050405020304" pitchFamily="18" charset="0"/>
              </a:rPr>
              <a:t>Manages limited submission process</a:t>
            </a:r>
          </a:p>
          <a:p>
            <a:pPr marL="214313" indent="-214313">
              <a:lnSpc>
                <a:spcPct val="107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tx2"/>
                </a:solidFill>
                <a:ea typeface="Cooper Hewitt" panose="020B0604020202020204" charset="0"/>
                <a:cs typeface="Times New Roman" panose="02020603050405020304" pitchFamily="18" charset="0"/>
              </a:rPr>
              <a:t>Manages international funding opportunities (Fulbright Program)</a:t>
            </a:r>
          </a:p>
          <a:p>
            <a:pPr marL="214313" indent="-214313">
              <a:lnSpc>
                <a:spcPct val="107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tx2"/>
                </a:solidFill>
                <a:ea typeface="Cooper Hewitt" panose="020B0604020202020204" charset="0"/>
                <a:cs typeface="Times New Roman" panose="02020603050405020304" pitchFamily="18" charset="0"/>
              </a:rPr>
              <a:t>Strengthens grantsmanships skills through targeted workshops</a:t>
            </a:r>
          </a:p>
          <a:p>
            <a:pPr marL="214313" indent="-214313">
              <a:lnSpc>
                <a:spcPct val="107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tx2"/>
                </a:solidFill>
                <a:ea typeface="Cooper Hewitt" panose="020B0604020202020204" charset="0"/>
                <a:cs typeface="Times New Roman" panose="02020603050405020304" pitchFamily="18" charset="0"/>
              </a:rPr>
              <a:t>Manages the Research Development Coordinating Council</a:t>
            </a:r>
          </a:p>
          <a:p>
            <a:pPr marL="214313" indent="-214313">
              <a:lnSpc>
                <a:spcPct val="107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tx2"/>
                </a:solidFill>
                <a:ea typeface="Cooper Hewitt" panose="020B0604020202020204" charset="0"/>
                <a:cs typeface="Times New Roman" panose="02020603050405020304" pitchFamily="18" charset="0"/>
              </a:rPr>
              <a:t>Builds research culture across campus</a:t>
            </a:r>
          </a:p>
          <a:p>
            <a:pPr marL="214313" indent="-214313">
              <a:lnSpc>
                <a:spcPct val="107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sz="1350" dirty="0">
              <a:solidFill>
                <a:schemeClr val="tx2"/>
              </a:solidFill>
              <a:ea typeface="Cooper Hewitt" panose="020B0604020202020204" charset="0"/>
              <a:cs typeface="Times New Roman" panose="02020603050405020304" pitchFamily="18" charset="0"/>
            </a:endParaRPr>
          </a:p>
          <a:p>
            <a:endParaRPr lang="en-US" sz="1350" dirty="0"/>
          </a:p>
        </p:txBody>
      </p:sp>
      <p:pic>
        <p:nvPicPr>
          <p:cNvPr id="4" name="Picture 3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9CF3FE1F-E3D2-3B47-A744-C58231D9A5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860" y="4095333"/>
            <a:ext cx="4630345" cy="2275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8235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397" y="-328246"/>
            <a:ext cx="8516999" cy="1252522"/>
          </a:xfrm>
        </p:spPr>
        <p:txBody>
          <a:bodyPr/>
          <a:lstStyle/>
          <a:p>
            <a:r>
              <a:rPr lang="en-US" dirty="0"/>
              <a:t>Upcoming Events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1924E0E-78AC-4563-845C-D21CF9EF3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774" y="1776760"/>
            <a:ext cx="4725715" cy="4279549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en-US" dirty="0">
                <a:ea typeface="+mn-lt"/>
                <a:cs typeface="+mn-lt"/>
              </a:rPr>
              <a:t>Pivot Database Training</a:t>
            </a:r>
          </a:p>
          <a:p>
            <a:r>
              <a:rPr lang="en-US" dirty="0">
                <a:ea typeface="+mn-lt"/>
                <a:cs typeface="+mn-lt"/>
              </a:rPr>
              <a:t>Date: February 18th, 2022</a:t>
            </a:r>
          </a:p>
          <a:p>
            <a:r>
              <a:rPr lang="en-US" dirty="0">
                <a:ea typeface="+mn-lt"/>
                <a:cs typeface="+mn-lt"/>
              </a:rPr>
              <a:t>Time: 11:00 a.m.</a:t>
            </a:r>
          </a:p>
          <a:p>
            <a:r>
              <a:rPr lang="en-US" dirty="0">
                <a:ea typeface="+mn-lt"/>
                <a:cs typeface="+mn-lt"/>
              </a:rPr>
              <a:t>Location: 270 MCDB</a:t>
            </a:r>
          </a:p>
          <a:p>
            <a:r>
              <a:rPr lang="en-US" dirty="0">
                <a:ea typeface="+mn-lt"/>
                <a:cs typeface="+mn-lt"/>
              </a:rPr>
              <a:t>Sign up: </a:t>
            </a:r>
            <a:r>
              <a:rPr lang="en-US" dirty="0">
                <a:ea typeface="+mn-lt"/>
                <a:cs typeface="+mn-lt"/>
                <a:hlinkClick r:id="rId2"/>
              </a:rPr>
              <a:t>https://forms.gle/29xBe1MqFc2FjTRC7</a:t>
            </a:r>
            <a:r>
              <a:rPr lang="en-US" dirty="0">
                <a:ea typeface="+mn-lt"/>
                <a:cs typeface="+mn-lt"/>
              </a:rPr>
              <a:t> </a:t>
            </a:r>
          </a:p>
          <a:p>
            <a:endParaRPr lang="en-US" dirty="0">
              <a:cs typeface="Calibri"/>
            </a:endParaRPr>
          </a:p>
        </p:txBody>
      </p:sp>
      <p:pic>
        <p:nvPicPr>
          <p:cNvPr id="6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D490FEFC-1A8E-4381-A350-A045063EFE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0673" y="593178"/>
            <a:ext cx="3243629" cy="501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23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8"/>
          <p:cNvSpPr txBox="1"/>
          <p:nvPr/>
        </p:nvSpPr>
        <p:spPr>
          <a:xfrm>
            <a:off x="157870" y="639335"/>
            <a:ext cx="8284073" cy="5101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04770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0953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309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1907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23848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61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3387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38156" algn="l" defTabSz="609539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4550"/>
              </a:lnSpc>
            </a:pPr>
            <a:r>
              <a:rPr lang="en-US" sz="2000" spc="105" dirty="0">
                <a:latin typeface="+mj-lt"/>
                <a:ea typeface="Cooper Hewitt"/>
              </a:rPr>
              <a:t>Who Can Help Me and How Can They Help Me?</a:t>
            </a:r>
            <a:endParaRPr lang="en-US" sz="2000" spc="105" dirty="0">
              <a:latin typeface="+mj-lt"/>
              <a:ea typeface="Cooper Hewitt" panose="020B060402020202020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EDB0BA-3158-F645-834E-4FB3F611F6FA}"/>
              </a:ext>
            </a:extLst>
          </p:cNvPr>
          <p:cNvSpPr txBox="1"/>
          <p:nvPr/>
        </p:nvSpPr>
        <p:spPr>
          <a:xfrm>
            <a:off x="1018592" y="1714052"/>
            <a:ext cx="6830569" cy="2423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tx2"/>
                </a:solidFill>
                <a:ea typeface="Cooper Hewitt" panose="020B0604020202020204" charset="0"/>
                <a:cs typeface="Times New Roman" panose="02020603050405020304" pitchFamily="18" charset="0"/>
              </a:rPr>
              <a:t>Each RD Specialist in their unit helps individual faculty with:</a:t>
            </a:r>
          </a:p>
          <a:p>
            <a:pPr marL="557213" lvl="1" indent="-214313">
              <a:lnSpc>
                <a:spcPct val="107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tx2"/>
                </a:solidFill>
                <a:ea typeface="Cooper Hewitt" panose="020B0604020202020204" charset="0"/>
                <a:cs typeface="Times New Roman" panose="02020603050405020304" pitchFamily="18" charset="0"/>
              </a:rPr>
              <a:t>Administrative support on proposals (Kuali submission assistance)</a:t>
            </a:r>
          </a:p>
          <a:p>
            <a:pPr marL="557213" lvl="1" indent="-214313">
              <a:lnSpc>
                <a:spcPct val="107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tx2"/>
                </a:solidFill>
                <a:ea typeface="Cooper Hewitt" panose="020B0604020202020204" charset="0"/>
                <a:cs typeface="Times New Roman" panose="02020603050405020304" pitchFamily="18" charset="0"/>
              </a:rPr>
              <a:t>Identifying funding sources</a:t>
            </a:r>
          </a:p>
          <a:p>
            <a:pPr marL="557213" lvl="1" indent="-214313">
              <a:lnSpc>
                <a:spcPct val="107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tx2"/>
                </a:solidFill>
                <a:ea typeface="Cooper Hewitt" panose="020B0604020202020204" charset="0"/>
                <a:cs typeface="Times New Roman" panose="02020603050405020304" pitchFamily="18" charset="0"/>
              </a:rPr>
              <a:t>Editing and revising proposals</a:t>
            </a:r>
          </a:p>
          <a:p>
            <a:pPr marL="557213" lvl="1" indent="-214313">
              <a:lnSpc>
                <a:spcPct val="107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tx2"/>
                </a:solidFill>
                <a:ea typeface="Cooper Hewitt" panose="020B0604020202020204" charset="0"/>
                <a:cs typeface="Times New Roman" panose="02020603050405020304" pitchFamily="18" charset="0"/>
              </a:rPr>
              <a:t>Aligning proposal components with funder requirements </a:t>
            </a:r>
          </a:p>
          <a:p>
            <a:pPr marL="557213" lvl="1" indent="-214313">
              <a:lnSpc>
                <a:spcPct val="107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tx2"/>
                </a:solidFill>
                <a:ea typeface="Cooper Hewitt" panose="020B0604020202020204" charset="0"/>
                <a:cs typeface="Times New Roman" panose="02020603050405020304" pitchFamily="18" charset="0"/>
              </a:rPr>
              <a:t>Assistance in drafting some proposal components (i.e. </a:t>
            </a:r>
            <a:r>
              <a:rPr lang="en-US" sz="1350" dirty="0" err="1">
                <a:solidFill>
                  <a:schemeClr val="tx2"/>
                </a:solidFill>
                <a:ea typeface="Cooper Hewitt" panose="020B0604020202020204" charset="0"/>
                <a:cs typeface="Times New Roman" panose="02020603050405020304" pitchFamily="18" charset="0"/>
              </a:rPr>
              <a:t>Biosketches</a:t>
            </a:r>
            <a:r>
              <a:rPr lang="en-US" sz="1350" dirty="0">
                <a:solidFill>
                  <a:schemeClr val="tx2"/>
                </a:solidFill>
                <a:ea typeface="Cooper Hewitt" panose="020B0604020202020204" charset="0"/>
                <a:cs typeface="Times New Roman" panose="02020603050405020304" pitchFamily="18" charset="0"/>
              </a:rPr>
              <a:t>, budget forms)</a:t>
            </a:r>
          </a:p>
          <a:p>
            <a:pPr marL="557213" lvl="1" indent="-214313">
              <a:lnSpc>
                <a:spcPct val="107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tx2"/>
                </a:solidFill>
                <a:ea typeface="Cooper Hewitt" panose="020B0604020202020204" charset="0"/>
                <a:cs typeface="Times New Roman" panose="02020603050405020304" pitchFamily="18" charset="0"/>
              </a:rPr>
              <a:t>Administrative support on proposals (Kuali submission assistance)</a:t>
            </a:r>
          </a:p>
          <a:p>
            <a:pPr marL="557213" lvl="1" indent="-214313">
              <a:lnSpc>
                <a:spcPct val="107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tx2"/>
                </a:solidFill>
                <a:ea typeface="Cooper Hewitt" panose="020B0604020202020204" charset="0"/>
                <a:cs typeface="Times New Roman" panose="02020603050405020304" pitchFamily="18" charset="0"/>
              </a:rPr>
              <a:t>Disseminating information on Research Development seminars and events</a:t>
            </a:r>
          </a:p>
          <a:p>
            <a:endParaRPr lang="en-US" sz="13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FC29B8-482A-794F-947A-88F6DF9F4A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870" y="4069230"/>
            <a:ext cx="7352260" cy="2149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62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005" y="187034"/>
            <a:ext cx="7654738" cy="812856"/>
          </a:xfrm>
        </p:spPr>
        <p:txBody>
          <a:bodyPr vert="horz" wrap="square" lIns="88751" tIns="44375" rIns="88751" bIns="44375" numCol="1" rtlCol="0" anchor="ctr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dirty="0"/>
              <a:t>Proposal Development Process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1pPr>
            <a:lvl2pPr marL="721137" indent="-277360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2pPr>
            <a:lvl3pPr marL="1109442" indent="-221888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3pPr>
            <a:lvl4pPr marL="1553218" indent="-221888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4pPr>
            <a:lvl5pPr marL="1996995" indent="-221888"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5pPr>
            <a:lvl6pPr marL="2440771" indent="-2218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6pPr>
            <a:lvl7pPr marL="2884548" indent="-2218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7pPr>
            <a:lvl8pPr marL="3328325" indent="-2218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8pPr>
            <a:lvl9pPr marL="3772101" indent="-2218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  <a:ea typeface="MS PGothic" panose="020B0600070205080204" pitchFamily="34" charset="-128"/>
              </a:defRPr>
            </a:lvl9pPr>
          </a:lstStyle>
          <a:p>
            <a:fld id="{CCF01CD9-B1CE-4ADE-8FD6-76FFFDC4BBED}" type="slidenum">
              <a:rPr lang="en-US" altLang="en-US" smtClean="0">
                <a:solidFill>
                  <a:srgbClr val="B5A788"/>
                </a:solidFill>
              </a:rPr>
              <a:pPr/>
              <a:t>5</a:t>
            </a:fld>
            <a:endParaRPr lang="en-US" altLang="en-US">
              <a:solidFill>
                <a:srgbClr val="B5A788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6285" y="5413898"/>
            <a:ext cx="6243269" cy="69160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947" b="1" i="1" dirty="0">
                <a:solidFill>
                  <a:schemeClr val="bg1"/>
                </a:solidFill>
              </a:rPr>
              <a:t>Research Development has tools and resources to help with the steps in this process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891068" y="1408670"/>
            <a:ext cx="7495051" cy="3822357"/>
            <a:chOff x="891068" y="1408670"/>
            <a:chExt cx="7495051" cy="3822357"/>
          </a:xfrm>
        </p:grpSpPr>
        <p:pic>
          <p:nvPicPr>
            <p:cNvPr id="67" name="Picture 66"/>
            <p:cNvPicPr>
              <a:picLocks noChangeAspect="1"/>
            </p:cNvPicPr>
            <p:nvPr/>
          </p:nvPicPr>
          <p:blipFill rotWithShape="1">
            <a:blip r:embed="rId3"/>
            <a:srcRect l="25104" t="31305" r="23077" b="26413"/>
            <a:stretch/>
          </p:blipFill>
          <p:spPr>
            <a:xfrm>
              <a:off x="891068" y="1408670"/>
              <a:ext cx="7495051" cy="3822357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6465536" y="4612460"/>
              <a:ext cx="736376" cy="6185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57546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009048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sz="3700" dirty="0"/>
              <a:t>First Steps</a:t>
            </a:r>
            <a:br>
              <a:rPr lang="en-US" sz="3700" dirty="0"/>
            </a:br>
            <a:endParaRPr lang="en-US" sz="3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828801"/>
            <a:ext cx="7498080" cy="5029200"/>
          </a:xfrm>
        </p:spPr>
        <p:txBody>
          <a:bodyPr>
            <a:normAutofit/>
          </a:bodyPr>
          <a:lstStyle/>
          <a:p>
            <a:r>
              <a:rPr lang="en-US" sz="3000" dirty="0"/>
              <a:t>What do you care about?</a:t>
            </a:r>
          </a:p>
          <a:p>
            <a:r>
              <a:rPr lang="en-US" sz="3000" dirty="0"/>
              <a:t>Who is your research audience and what do they care about? </a:t>
            </a:r>
          </a:p>
          <a:p>
            <a:r>
              <a:rPr lang="en-US" sz="3000" dirty="0"/>
              <a:t>Where is the intersect?</a:t>
            </a:r>
          </a:p>
        </p:txBody>
      </p:sp>
      <p:pic>
        <p:nvPicPr>
          <p:cNvPr id="4" name="Picture 3" descr="Android Canvas: remove/hide the portion outside the circle - Stack Overflow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5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356" y="4662755"/>
            <a:ext cx="2897288" cy="1740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521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66119" y="1145613"/>
            <a:ext cx="7543801" cy="4023360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Exercise – Spend 5 minutes identifying your good idea and write it on a 3x5 card</a:t>
            </a:r>
            <a:br>
              <a:rPr lang="en-US" dirty="0"/>
            </a:br>
            <a:br>
              <a:rPr lang="en-US" dirty="0"/>
            </a:br>
            <a:r>
              <a:rPr lang="en-US" dirty="0"/>
              <a:t>Divide into pairs and share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FB650-4324-4877-BB95-5089C932EEA7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 descr="There from Here | Business Insights from Entrepreneur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325" y="3642025"/>
            <a:ext cx="2176743" cy="248266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B047E1E-FDF6-8543-9CE0-0B4A16E9A155}"/>
              </a:ext>
            </a:extLst>
          </p:cNvPr>
          <p:cNvSpPr txBox="1">
            <a:spLocks/>
          </p:cNvSpPr>
          <p:nvPr/>
        </p:nvSpPr>
        <p:spPr>
          <a:xfrm>
            <a:off x="766119" y="118494"/>
            <a:ext cx="2696096" cy="15693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Tell us why</a:t>
            </a:r>
            <a:br>
              <a:rPr lang="en-US" sz="2000" dirty="0"/>
            </a:br>
            <a:r>
              <a:rPr lang="en-US" sz="2000" dirty="0"/>
              <a:t>we should </a:t>
            </a:r>
            <a:br>
              <a:rPr lang="en-US" sz="2000" dirty="0"/>
            </a:br>
            <a:r>
              <a:rPr lang="en-US" sz="2000" dirty="0"/>
              <a:t>care</a:t>
            </a:r>
            <a:br>
              <a:rPr lang="en-US" sz="1800" dirty="0"/>
            </a:br>
            <a:endParaRPr lang="en-US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4C17CF-39DA-7544-9A3B-484229B0F6C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933" y="2200690"/>
            <a:ext cx="3796146" cy="4441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136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87763"/>
            <a:ext cx="7886700" cy="864731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Find a Funder Interested in Your Idea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200935"/>
            <a:ext cx="7783830" cy="3683038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b="1" dirty="0">
                <a:solidFill>
                  <a:schemeClr val="tx1"/>
                </a:solidFill>
              </a:rPr>
              <a:t>RD Has Resources for Finding Funding: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Grad Student Funding Newsletter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RD Website has list of internal funding opportunities: </a:t>
            </a:r>
            <a:r>
              <a:rPr lang="en-US" sz="2400" dirty="0">
                <a:solidFill>
                  <a:schemeClr val="tx1"/>
                </a:solidFill>
                <a:hlinkClick r:id="rId2"/>
              </a:rPr>
              <a:t>https://researchdevelopment.byu.edu/graduate-student-funding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endParaRPr lang="en-US" sz="2000" dirty="0">
              <a:solidFill>
                <a:schemeClr val="tx1"/>
              </a:solidFill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In-depth funding seminars that graduate students can attend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Access to Pivot (online funding database): </a:t>
            </a:r>
            <a:r>
              <a:rPr lang="en-US" sz="2400" dirty="0">
                <a:solidFill>
                  <a:schemeClr val="tx1"/>
                </a:solidFill>
                <a:hlinkClick r:id="rId3"/>
              </a:rPr>
              <a:t>https://researchdevelopment.byu.edu/find-funding-sources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Proposal library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Individualized searches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College specialists will have college-specific information</a:t>
            </a:r>
          </a:p>
          <a:p>
            <a:pPr marL="201168" lvl="1" indent="0">
              <a:buClrTx/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08FF-4589-4DAF-936A-6176BCAC63F3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FE4149-75A1-B74D-8F14-6197123BA549}"/>
              </a:ext>
            </a:extLst>
          </p:cNvPr>
          <p:cNvSpPr txBox="1"/>
          <p:nvPr/>
        </p:nvSpPr>
        <p:spPr>
          <a:xfrm>
            <a:off x="1506071" y="4883973"/>
            <a:ext cx="5853483" cy="39196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947" b="1" i="1" dirty="0">
                <a:solidFill>
                  <a:schemeClr val="bg1"/>
                </a:solidFill>
              </a:rPr>
              <a:t>Ask your college grant specialist for help!</a:t>
            </a:r>
          </a:p>
        </p:txBody>
      </p:sp>
    </p:spTree>
    <p:extLst>
      <p:ext uri="{BB962C8B-B14F-4D97-AF65-F5344CB8AC3E}">
        <p14:creationId xmlns:p14="http://schemas.microsoft.com/office/powerpoint/2010/main" val="2031428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5D376-9410-493C-9E8E-E98DA6E6F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>
                <a:ea typeface="+mj-lt"/>
                <a:cs typeface="+mj-lt"/>
              </a:rPr>
              <a:t>External Funding</a:t>
            </a:r>
            <a:endParaRPr lang="en-US" sz="6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7491C3-0DB0-4FE2-A114-1AD28F5C31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69733607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13375</TotalTime>
  <Words>1436</Words>
  <Application>Microsoft Macintosh PowerPoint</Application>
  <PresentationFormat>On-screen Show (4:3)</PresentationFormat>
  <Paragraphs>202</Paragraphs>
  <Slides>30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Calibri</vt:lpstr>
      <vt:lpstr>Calibri Light</vt:lpstr>
      <vt:lpstr>Gill Sans MT</vt:lpstr>
      <vt:lpstr>Verdana</vt:lpstr>
      <vt:lpstr>Wingdings</vt:lpstr>
      <vt:lpstr>Custom Design</vt:lpstr>
      <vt:lpstr>Retrospect</vt:lpstr>
      <vt:lpstr>PowerPoint Presentation</vt:lpstr>
      <vt:lpstr>Research Development Mission</vt:lpstr>
      <vt:lpstr>PowerPoint Presentation</vt:lpstr>
      <vt:lpstr>PowerPoint Presentation</vt:lpstr>
      <vt:lpstr>Proposal Development Process</vt:lpstr>
      <vt:lpstr>  First Steps </vt:lpstr>
      <vt:lpstr>PowerPoint Presentation</vt:lpstr>
      <vt:lpstr>Find a Funder Interested in Your Idea</vt:lpstr>
      <vt:lpstr>External Funding</vt:lpstr>
      <vt:lpstr>External Funding for Graduate Students</vt:lpstr>
      <vt:lpstr>You Have Found a Grant…Now What?</vt:lpstr>
      <vt:lpstr>Online Database Training</vt:lpstr>
      <vt:lpstr>Does your research involve Human Subjects?</vt:lpstr>
      <vt:lpstr>IRB Helpful Hint #1</vt:lpstr>
      <vt:lpstr>IRB Helpful Hint #2</vt:lpstr>
      <vt:lpstr>IRB Helpful Hint #3</vt:lpstr>
      <vt:lpstr>Learn More about IRB</vt:lpstr>
      <vt:lpstr>PowerPoint Presentation</vt:lpstr>
      <vt:lpstr>PowerPoint Presentation</vt:lpstr>
      <vt:lpstr>PowerPoint Presentation</vt:lpstr>
      <vt:lpstr>PowerPoint Presentation</vt:lpstr>
      <vt:lpstr>Activity</vt:lpstr>
      <vt:lpstr>GRFP Seminar</vt:lpstr>
      <vt:lpstr>Set Yourself Up for SUCCESS!!</vt:lpstr>
      <vt:lpstr>You Are Ready to Write…Now What?</vt:lpstr>
      <vt:lpstr>PowerPoint Presentation</vt:lpstr>
      <vt:lpstr>Baseline Logic Activity</vt:lpstr>
      <vt:lpstr>Principles of Writing Clearly</vt:lpstr>
      <vt:lpstr>Take-away Message</vt:lpstr>
      <vt:lpstr>Upcoming Events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Research Development a Permanent University Organization</dc:title>
  <dc:creator>Conrad Monson</dc:creator>
  <cp:lastModifiedBy>Kristen Kellems</cp:lastModifiedBy>
  <cp:revision>1145</cp:revision>
  <cp:lastPrinted>2017-09-13T16:37:09Z</cp:lastPrinted>
  <dcterms:created xsi:type="dcterms:W3CDTF">2016-03-25T17:49:17Z</dcterms:created>
  <dcterms:modified xsi:type="dcterms:W3CDTF">2022-02-13T18:39:41Z</dcterms:modified>
</cp:coreProperties>
</file>