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slideLayouts/slideLayout8.xml" ContentType="application/vnd.openxmlformats-officedocument.presentationml.slideLayout+xml"/>
  <Override PartName="/ppt/theme/theme3.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83" r:id="rId1"/>
    <p:sldMasterId id="2147483698" r:id="rId2"/>
    <p:sldMasterId id="2147483696" r:id="rId3"/>
    <p:sldMasterId id="2147483700" r:id="rId4"/>
  </p:sldMasterIdLst>
  <p:notesMasterIdLst>
    <p:notesMasterId r:id="rId22"/>
  </p:notesMasterIdLst>
  <p:handoutMasterIdLst>
    <p:handoutMasterId r:id="rId23"/>
  </p:handoutMasterIdLst>
  <p:sldIdLst>
    <p:sldId id="340" r:id="rId5"/>
    <p:sldId id="261" r:id="rId6"/>
    <p:sldId id="372" r:id="rId7"/>
    <p:sldId id="373" r:id="rId8"/>
    <p:sldId id="313" r:id="rId9"/>
    <p:sldId id="271" r:id="rId10"/>
    <p:sldId id="265" r:id="rId11"/>
    <p:sldId id="314" r:id="rId12"/>
    <p:sldId id="266" r:id="rId13"/>
    <p:sldId id="256" r:id="rId14"/>
    <p:sldId id="293" r:id="rId15"/>
    <p:sldId id="287" r:id="rId16"/>
    <p:sldId id="311" r:id="rId17"/>
    <p:sldId id="285" r:id="rId18"/>
    <p:sldId id="295" r:id="rId19"/>
    <p:sldId id="294" r:id="rId20"/>
    <p:sldId id="339" r:id="rId21"/>
  </p:sldIdLst>
  <p:sldSz cx="12192000" cy="6858000"/>
  <p:notesSz cx="6950075" cy="9236075"/>
  <p:embeddedFontLst>
    <p:embeddedFont>
      <p:font typeface="Calibri" panose="020F0502020204030204" pitchFamily="34" charset="0"/>
      <p:regular r:id="rId24"/>
      <p:bold r:id="rId25"/>
      <p:italic r:id="rId26"/>
      <p:boldItalic r:id="rId27"/>
    </p:embeddedFont>
    <p:embeddedFont>
      <p:font typeface="Montserrat" panose="00000500000000000000" pitchFamily="2" charset="0"/>
      <p:regular r:id="rId28"/>
      <p:bold r:id="rId29"/>
      <p:italic r:id="rId30"/>
      <p:boldItalic r:id="rId31"/>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ssica Ellerbach" initials="JE" lastIdx="51" clrIdx="0">
    <p:extLst>
      <p:ext uri="{19B8F6BF-5375-455C-9EA6-DF929625EA0E}">
        <p15:presenceInfo xmlns:p15="http://schemas.microsoft.com/office/powerpoint/2012/main" userId="S-1-5-21-2096264109-902042759-1481510878-44479" providerId="AD"/>
      </p:ext>
    </p:extLst>
  </p:cmAuthor>
  <p:cmAuthor id="2" name="Laura Descher" initials="LD" lastIdx="14" clrIdx="1">
    <p:extLst>
      <p:ext uri="{19B8F6BF-5375-455C-9EA6-DF929625EA0E}">
        <p15:presenceInfo xmlns:p15="http://schemas.microsoft.com/office/powerpoint/2012/main" userId="S-1-5-21-2096264109-902042759-1481510878-53123" providerId="AD"/>
      </p:ext>
    </p:extLst>
  </p:cmAuthor>
  <p:cmAuthor id="3" name="Melissa Oppenheimer" initials="MO" lastIdx="9" clrIdx="2">
    <p:extLst>
      <p:ext uri="{19B8F6BF-5375-455C-9EA6-DF929625EA0E}">
        <p15:presenceInfo xmlns:p15="http://schemas.microsoft.com/office/powerpoint/2012/main" userId="S-1-5-21-2096264109-902042759-1481510878-39405" providerId="AD"/>
      </p:ext>
    </p:extLst>
  </p:cmAuthor>
  <p:cmAuthor id="4" name="Amirah Nelson" initials="AN" lastIdx="9" clrIdx="3">
    <p:extLst>
      <p:ext uri="{19B8F6BF-5375-455C-9EA6-DF929625EA0E}">
        <p15:presenceInfo xmlns:p15="http://schemas.microsoft.com/office/powerpoint/2012/main" userId="S::amirah.nelson@worldlearning.org::b2c419fc-95c6-4797-ae12-ae1fb402731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DA5"/>
    <a:srgbClr val="66BB46"/>
    <a:srgbClr val="CFD5EA"/>
    <a:srgbClr val="E9EBF5"/>
    <a:srgbClr val="44546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3E7748E-2E50-41CA-8010-D6031281E51F}" v="6" dt="2023-03-31T11:46:51.391"/>
    <p1510:client id="{97820FB1-ADD3-4719-BACD-8735A0AEDFE8}" v="9" dt="2023-03-31T02:12:15.82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5368" autoAdjust="0"/>
    <p:restoredTop sz="95126" autoAdjust="0"/>
  </p:normalViewPr>
  <p:slideViewPr>
    <p:cSldViewPr snapToGrid="0">
      <p:cViewPr varScale="1">
        <p:scale>
          <a:sx n="67" d="100"/>
          <a:sy n="67" d="100"/>
        </p:scale>
        <p:origin x="948" y="44"/>
      </p:cViewPr>
      <p:guideLst/>
    </p:cSldViewPr>
  </p:slideViewPr>
  <p:outlineViewPr>
    <p:cViewPr>
      <p:scale>
        <a:sx n="33" d="100"/>
        <a:sy n="33" d="100"/>
      </p:scale>
      <p:origin x="0" y="-6168"/>
    </p:cViewPr>
  </p:outlineViewPr>
  <p:notesTextViewPr>
    <p:cViewPr>
      <p:scale>
        <a:sx n="125" d="100"/>
        <a:sy n="125" d="100"/>
      </p:scale>
      <p:origin x="0" y="0"/>
    </p:cViewPr>
  </p:notesTextViewPr>
  <p:notesViewPr>
    <p:cSldViewPr snapToGrid="0">
      <p:cViewPr varScale="1">
        <p:scale>
          <a:sx n="67" d="100"/>
          <a:sy n="67" d="100"/>
        </p:scale>
        <p:origin x="2814" y="54"/>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font" Target="fonts/font3.fntdata"/><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font" Target="fonts/font2.fntdata"/><Relationship Id="rId33" Type="http://schemas.openxmlformats.org/officeDocument/2006/relationships/presProps" Target="presProps.xml"/><Relationship Id="rId38" Type="http://schemas.microsoft.com/office/2015/10/relationships/revisionInfo" Target="revisionInfo.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font" Target="fonts/font1.fntdata"/><Relationship Id="rId32" Type="http://schemas.openxmlformats.org/officeDocument/2006/relationships/commentAuthors" Target="commentAuthors.xml"/><Relationship Id="rId37"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28" Type="http://schemas.openxmlformats.org/officeDocument/2006/relationships/font" Target="fonts/font5.fntdata"/><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font" Target="fonts/font8.fntdata"/><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font" Target="fonts/font4.fntdata"/><Relationship Id="rId30" Type="http://schemas.openxmlformats.org/officeDocument/2006/relationships/font" Target="fonts/font7.fntdata"/><Relationship Id="rId35"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slideMaster" Target="slideMasters/slideMaster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mirah Nelson" userId="b2c419fc-95c6-4797-ae12-ae1fb4027313" providerId="ADAL" clId="{D0AFB7B1-3C6C-41E1-AD6B-E6F2E231C8C6}"/>
    <pc:docChg chg="custSel modSld">
      <pc:chgData name="Amirah Nelson" userId="b2c419fc-95c6-4797-ae12-ae1fb4027313" providerId="ADAL" clId="{D0AFB7B1-3C6C-41E1-AD6B-E6F2E231C8C6}" dt="2023-03-23T21:18:58.019" v="1" actId="478"/>
      <pc:docMkLst>
        <pc:docMk/>
      </pc:docMkLst>
      <pc:sldChg chg="delSp mod delAnim">
        <pc:chgData name="Amirah Nelson" userId="b2c419fc-95c6-4797-ae12-ae1fb4027313" providerId="ADAL" clId="{D0AFB7B1-3C6C-41E1-AD6B-E6F2E231C8C6}" dt="2023-03-23T21:18:58.019" v="1" actId="478"/>
        <pc:sldMkLst>
          <pc:docMk/>
          <pc:sldMk cId="852212541" sldId="285"/>
        </pc:sldMkLst>
        <pc:spChg chg="del">
          <ac:chgData name="Amirah Nelson" userId="b2c419fc-95c6-4797-ae12-ae1fb4027313" providerId="ADAL" clId="{D0AFB7B1-3C6C-41E1-AD6B-E6F2E231C8C6}" dt="2023-03-23T21:18:58.019" v="1" actId="478"/>
          <ac:spMkLst>
            <pc:docMk/>
            <pc:sldMk cId="852212541" sldId="285"/>
            <ac:spMk id="5" creationId="{52567F2A-2AD0-FA0A-6655-548F4D6348A8}"/>
          </ac:spMkLst>
        </pc:spChg>
      </pc:sldChg>
      <pc:sldChg chg="delSp mod">
        <pc:chgData name="Amirah Nelson" userId="b2c419fc-95c6-4797-ae12-ae1fb4027313" providerId="ADAL" clId="{D0AFB7B1-3C6C-41E1-AD6B-E6F2E231C8C6}" dt="2023-03-23T21:18:42.599" v="0" actId="478"/>
        <pc:sldMkLst>
          <pc:docMk/>
          <pc:sldMk cId="1878965924" sldId="340"/>
        </pc:sldMkLst>
        <pc:spChg chg="del">
          <ac:chgData name="Amirah Nelson" userId="b2c419fc-95c6-4797-ae12-ae1fb4027313" providerId="ADAL" clId="{D0AFB7B1-3C6C-41E1-AD6B-E6F2E231C8C6}" dt="2023-03-23T21:18:42.599" v="0" actId="478"/>
          <ac:spMkLst>
            <pc:docMk/>
            <pc:sldMk cId="1878965924" sldId="340"/>
            <ac:spMk id="5" creationId="{6A7EB5DC-5D7B-4D61-83D3-A5A9191D738B}"/>
          </ac:spMkLst>
        </pc:spChg>
      </pc:sldChg>
    </pc:docChg>
  </pc:docChgLst>
  <pc:docChgLst>
    <pc:chgData name="Keegan Scott" userId="ONXEr8kjqBFscqwj3tm7C5nGNMTyQHtLNW4HnpI+kDs=" providerId="None" clId="Web-{13E7748E-2E50-41CA-8010-D6031281E51F}"/>
    <pc:docChg chg="modSld">
      <pc:chgData name="Keegan Scott" userId="ONXEr8kjqBFscqwj3tm7C5nGNMTyQHtLNW4HnpI+kDs=" providerId="None" clId="Web-{13E7748E-2E50-41CA-8010-D6031281E51F}" dt="2023-03-31T11:46:51.391" v="4" actId="1076"/>
      <pc:docMkLst>
        <pc:docMk/>
      </pc:docMkLst>
      <pc:sldChg chg="addSp modSp">
        <pc:chgData name="Keegan Scott" userId="ONXEr8kjqBFscqwj3tm7C5nGNMTyQHtLNW4HnpI+kDs=" providerId="None" clId="Web-{13E7748E-2E50-41CA-8010-D6031281E51F}" dt="2023-03-31T11:46:51.391" v="4" actId="1076"/>
        <pc:sldMkLst>
          <pc:docMk/>
          <pc:sldMk cId="1878965924" sldId="340"/>
        </pc:sldMkLst>
        <pc:picChg chg="add mod">
          <ac:chgData name="Keegan Scott" userId="ONXEr8kjqBFscqwj3tm7C5nGNMTyQHtLNW4HnpI+kDs=" providerId="None" clId="Web-{13E7748E-2E50-41CA-8010-D6031281E51F}" dt="2023-03-31T11:46:51.391" v="4" actId="1076"/>
          <ac:picMkLst>
            <pc:docMk/>
            <pc:sldMk cId="1878965924" sldId="340"/>
            <ac:picMk id="3" creationId="{0AECAD86-4EFE-DC57-12E1-D8D20EE13462}"/>
          </ac:picMkLst>
        </pc:picChg>
      </pc:sldChg>
    </pc:docChg>
  </pc:docChgLst>
  <pc:docChgLst>
    <pc:chgData name="Keegan Scott" userId="ONXEr8kjqBFscqwj3tm7C5nGNMTyQHtLNW4HnpI+kDs=" providerId="None" clId="Web-{97820FB1-ADD3-4719-BACD-8735A0AEDFE8}"/>
    <pc:docChg chg="modSld">
      <pc:chgData name="Keegan Scott" userId="ONXEr8kjqBFscqwj3tm7C5nGNMTyQHtLNW4HnpI+kDs=" providerId="None" clId="Web-{97820FB1-ADD3-4719-BACD-8735A0AEDFE8}" dt="2023-03-31T02:12:15.827" v="5" actId="1076"/>
      <pc:docMkLst>
        <pc:docMk/>
      </pc:docMkLst>
      <pc:sldChg chg="addSp delSp modSp">
        <pc:chgData name="Keegan Scott" userId="ONXEr8kjqBFscqwj3tm7C5nGNMTyQHtLNW4HnpI+kDs=" providerId="None" clId="Web-{97820FB1-ADD3-4719-BACD-8735A0AEDFE8}" dt="2023-03-31T02:12:15.827" v="5" actId="1076"/>
        <pc:sldMkLst>
          <pc:docMk/>
          <pc:sldMk cId="1878965924" sldId="340"/>
        </pc:sldMkLst>
        <pc:spChg chg="add del mod">
          <ac:chgData name="Keegan Scott" userId="ONXEr8kjqBFscqwj3tm7C5nGNMTyQHtLNW4HnpI+kDs=" providerId="None" clId="Web-{97820FB1-ADD3-4719-BACD-8735A0AEDFE8}" dt="2023-03-31T02:12:10.687" v="3"/>
          <ac:spMkLst>
            <pc:docMk/>
            <pc:sldMk cId="1878965924" sldId="340"/>
            <ac:spMk id="4" creationId="{4E8F5A38-F9E9-2F61-9998-2180BB54474B}"/>
          </ac:spMkLst>
        </pc:spChg>
        <pc:spChg chg="add mod">
          <ac:chgData name="Keegan Scott" userId="ONXEr8kjqBFscqwj3tm7C5nGNMTyQHtLNW4HnpI+kDs=" providerId="None" clId="Web-{97820FB1-ADD3-4719-BACD-8735A0AEDFE8}" dt="2023-03-31T02:12:15.827" v="5" actId="1076"/>
          <ac:spMkLst>
            <pc:docMk/>
            <pc:sldMk cId="1878965924" sldId="340"/>
            <ac:spMk id="5" creationId="{B5E5E24A-6D25-1B74-9A72-19BE02822FCE}"/>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699" cy="463408"/>
          </a:xfrm>
          <a:prstGeom prst="rect">
            <a:avLst/>
          </a:prstGeom>
        </p:spPr>
        <p:txBody>
          <a:bodyPr vert="horz" lIns="92492" tIns="46246" rIns="92492" bIns="46246" rtlCol="0"/>
          <a:lstStyle>
            <a:lvl1pPr algn="l">
              <a:defRPr sz="1200"/>
            </a:lvl1pPr>
          </a:lstStyle>
          <a:p>
            <a:endParaRPr lang="en-US" dirty="0"/>
          </a:p>
        </p:txBody>
      </p:sp>
      <p:sp>
        <p:nvSpPr>
          <p:cNvPr id="4" name="Footer Placeholder 3"/>
          <p:cNvSpPr>
            <a:spLocks noGrp="1"/>
          </p:cNvSpPr>
          <p:nvPr>
            <p:ph type="ftr" sz="quarter" idx="2"/>
          </p:nvPr>
        </p:nvSpPr>
        <p:spPr>
          <a:xfrm>
            <a:off x="0" y="8772669"/>
            <a:ext cx="3011699" cy="463407"/>
          </a:xfrm>
          <a:prstGeom prst="rect">
            <a:avLst/>
          </a:prstGeom>
        </p:spPr>
        <p:txBody>
          <a:bodyPr vert="horz" lIns="92492" tIns="46246" rIns="92492" bIns="46246"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36768" y="8772669"/>
            <a:ext cx="3011699" cy="463407"/>
          </a:xfrm>
          <a:prstGeom prst="rect">
            <a:avLst/>
          </a:prstGeom>
        </p:spPr>
        <p:txBody>
          <a:bodyPr vert="horz" lIns="92492" tIns="46246" rIns="92492" bIns="46246" rtlCol="0" anchor="b"/>
          <a:lstStyle>
            <a:lvl1pPr algn="r">
              <a:defRPr sz="1200"/>
            </a:lvl1pPr>
          </a:lstStyle>
          <a:p>
            <a:fld id="{B759F969-C7C4-4F47-8794-AFD4114A3B37}" type="slidenum">
              <a:rPr lang="en-US" smtClean="0"/>
              <a:t>‹#›</a:t>
            </a:fld>
            <a:endParaRPr lang="en-US" dirty="0"/>
          </a:p>
        </p:txBody>
      </p:sp>
    </p:spTree>
    <p:extLst>
      <p:ext uri="{BB962C8B-B14F-4D97-AF65-F5344CB8AC3E}">
        <p14:creationId xmlns:p14="http://schemas.microsoft.com/office/powerpoint/2010/main" val="39229288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488" cy="46355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937000" y="0"/>
            <a:ext cx="3011488" cy="463550"/>
          </a:xfrm>
          <a:prstGeom prst="rect">
            <a:avLst/>
          </a:prstGeom>
        </p:spPr>
        <p:txBody>
          <a:bodyPr vert="horz" lIns="91440" tIns="45720" rIns="91440" bIns="45720" rtlCol="0"/>
          <a:lstStyle>
            <a:lvl1pPr algn="r">
              <a:defRPr sz="1200"/>
            </a:lvl1pPr>
          </a:lstStyle>
          <a:p>
            <a:fld id="{487954C3-D954-443B-99C2-6CBF6B40C8EF}" type="datetimeFigureOut">
              <a:rPr lang="en-US" smtClean="0"/>
              <a:t>3/31/2023</a:t>
            </a:fld>
            <a:endParaRPr lang="en-US" dirty="0"/>
          </a:p>
        </p:txBody>
      </p:sp>
      <p:sp>
        <p:nvSpPr>
          <p:cNvPr id="4" name="Slide Image Placeholder 3"/>
          <p:cNvSpPr>
            <a:spLocks noGrp="1" noRot="1" noChangeAspect="1"/>
          </p:cNvSpPr>
          <p:nvPr>
            <p:ph type="sldImg" idx="2"/>
          </p:nvPr>
        </p:nvSpPr>
        <p:spPr>
          <a:xfrm>
            <a:off x="703263" y="1154113"/>
            <a:ext cx="5543550" cy="311785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95325" y="4445000"/>
            <a:ext cx="5559425" cy="3636963"/>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772525"/>
            <a:ext cx="3011488" cy="46355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37000" y="8772525"/>
            <a:ext cx="3011488" cy="463550"/>
          </a:xfrm>
          <a:prstGeom prst="rect">
            <a:avLst/>
          </a:prstGeom>
        </p:spPr>
        <p:txBody>
          <a:bodyPr vert="horz" lIns="91440" tIns="45720" rIns="91440" bIns="45720" rtlCol="0" anchor="b"/>
          <a:lstStyle>
            <a:lvl1pPr algn="r">
              <a:defRPr sz="1200"/>
            </a:lvl1pPr>
          </a:lstStyle>
          <a:p>
            <a:fld id="{A3B81BA8-66E5-4658-8180-D555E4399B1A}" type="slidenum">
              <a:rPr lang="en-US" smtClean="0"/>
              <a:t>‹#›</a:t>
            </a:fld>
            <a:endParaRPr lang="en-US" dirty="0"/>
          </a:p>
        </p:txBody>
      </p:sp>
    </p:spTree>
    <p:extLst>
      <p:ext uri="{BB962C8B-B14F-4D97-AF65-F5344CB8AC3E}">
        <p14:creationId xmlns:p14="http://schemas.microsoft.com/office/powerpoint/2010/main" val="34650996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baseline="0" dirty="0">
                <a:solidFill>
                  <a:srgbClr val="FF0000"/>
                </a:solidFill>
                <a:latin typeface="Montserrat" panose="00000500000000000000" pitchFamily="2" charset="0"/>
              </a:rPr>
              <a:t>[Customize this page with your name, title, organization, and presentation date and location.] </a:t>
            </a:r>
          </a:p>
          <a:p>
            <a:endParaRPr lang="en-US" dirty="0">
              <a:latin typeface="Montserrat" panose="00000500000000000000" pitchFamily="2" charset="0"/>
            </a:endParaRPr>
          </a:p>
        </p:txBody>
      </p:sp>
      <p:sp>
        <p:nvSpPr>
          <p:cNvPr id="4" name="Slide Number Placeholder 3"/>
          <p:cNvSpPr>
            <a:spLocks noGrp="1"/>
          </p:cNvSpPr>
          <p:nvPr>
            <p:ph type="sldNum" sz="quarter" idx="10"/>
          </p:nvPr>
        </p:nvSpPr>
        <p:spPr/>
        <p:txBody>
          <a:bodyPr/>
          <a:lstStyle/>
          <a:p>
            <a:fld id="{A3B81BA8-66E5-4658-8180-D555E4399B1A}" type="slidenum">
              <a:rPr lang="en-US" smtClean="0"/>
              <a:pPr/>
              <a:t>1</a:t>
            </a:fld>
            <a:endParaRPr lang="en-US" dirty="0"/>
          </a:p>
        </p:txBody>
      </p:sp>
    </p:spTree>
    <p:extLst>
      <p:ext uri="{BB962C8B-B14F-4D97-AF65-F5344CB8AC3E}">
        <p14:creationId xmlns:p14="http://schemas.microsoft.com/office/powerpoint/2010/main" val="7621082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893319EF-CF40-459D-918F-E0AD430F7718}" type="slidenum">
              <a:rPr lang="en-US" smtClean="0"/>
              <a:t>11</a:t>
            </a:fld>
            <a:endParaRPr lang="en-US" dirty="0"/>
          </a:p>
        </p:txBody>
      </p:sp>
    </p:spTree>
    <p:extLst>
      <p:ext uri="{BB962C8B-B14F-4D97-AF65-F5344CB8AC3E}">
        <p14:creationId xmlns:p14="http://schemas.microsoft.com/office/powerpoint/2010/main" val="17765601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B81BA8-66E5-4658-8180-D555E4399B1A}" type="slidenum">
              <a:rPr lang="en-US" smtClean="0"/>
              <a:t>12</a:t>
            </a:fld>
            <a:endParaRPr lang="en-US" dirty="0"/>
          </a:p>
        </p:txBody>
      </p:sp>
    </p:spTree>
    <p:extLst>
      <p:ext uri="{BB962C8B-B14F-4D97-AF65-F5344CB8AC3E}">
        <p14:creationId xmlns:p14="http://schemas.microsoft.com/office/powerpoint/2010/main" val="34998928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893319EF-CF40-459D-918F-E0AD430F7718}" type="slidenum">
              <a:rPr lang="en-US" smtClean="0"/>
              <a:t>13</a:t>
            </a:fld>
            <a:endParaRPr lang="en-US" dirty="0"/>
          </a:p>
        </p:txBody>
      </p:sp>
    </p:spTree>
    <p:extLst>
      <p:ext uri="{BB962C8B-B14F-4D97-AF65-F5344CB8AC3E}">
        <p14:creationId xmlns:p14="http://schemas.microsoft.com/office/powerpoint/2010/main" val="190113737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B81BA8-66E5-4658-8180-D555E4399B1A}" type="slidenum">
              <a:rPr lang="en-US" smtClean="0"/>
              <a:t>14</a:t>
            </a:fld>
            <a:endParaRPr lang="en-US" dirty="0"/>
          </a:p>
        </p:txBody>
      </p:sp>
    </p:spTree>
    <p:extLst>
      <p:ext uri="{BB962C8B-B14F-4D97-AF65-F5344CB8AC3E}">
        <p14:creationId xmlns:p14="http://schemas.microsoft.com/office/powerpoint/2010/main" val="15744099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93319EF-CF40-459D-918F-E0AD430F7718}" type="slidenum">
              <a:rPr lang="en-US" smtClean="0"/>
              <a:t>15</a:t>
            </a:fld>
            <a:endParaRPr lang="en-US" dirty="0"/>
          </a:p>
        </p:txBody>
      </p:sp>
    </p:spTree>
    <p:extLst>
      <p:ext uri="{BB962C8B-B14F-4D97-AF65-F5344CB8AC3E}">
        <p14:creationId xmlns:p14="http://schemas.microsoft.com/office/powerpoint/2010/main" val="39361314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93319EF-CF40-459D-918F-E0AD430F771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6875732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B81BA8-66E5-4658-8180-D555E4399B1A}" type="slidenum">
              <a:rPr lang="en-US" smtClean="0"/>
              <a:t>17</a:t>
            </a:fld>
            <a:endParaRPr lang="en-US" dirty="0"/>
          </a:p>
        </p:txBody>
      </p:sp>
    </p:spTree>
    <p:extLst>
      <p:ext uri="{BB962C8B-B14F-4D97-AF65-F5344CB8AC3E}">
        <p14:creationId xmlns:p14="http://schemas.microsoft.com/office/powerpoint/2010/main" val="17454550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93319EF-CF40-459D-918F-E0AD430F7718}" type="slidenum">
              <a:rPr lang="en-US" smtClean="0"/>
              <a:t>2</a:t>
            </a:fld>
            <a:endParaRPr lang="en-US" dirty="0"/>
          </a:p>
        </p:txBody>
      </p:sp>
    </p:spTree>
    <p:extLst>
      <p:ext uri="{BB962C8B-B14F-4D97-AF65-F5344CB8AC3E}">
        <p14:creationId xmlns:p14="http://schemas.microsoft.com/office/powerpoint/2010/main" val="32443567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93319EF-CF40-459D-918F-E0AD430F7718}" type="slidenum">
              <a:rPr lang="en-US" smtClean="0"/>
              <a:t>3</a:t>
            </a:fld>
            <a:endParaRPr lang="en-US" dirty="0"/>
          </a:p>
        </p:txBody>
      </p:sp>
    </p:spTree>
    <p:extLst>
      <p:ext uri="{BB962C8B-B14F-4D97-AF65-F5344CB8AC3E}">
        <p14:creationId xmlns:p14="http://schemas.microsoft.com/office/powerpoint/2010/main" val="32443567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93319EF-CF40-459D-918F-E0AD430F7718}" type="slidenum">
              <a:rPr lang="en-US" smtClean="0"/>
              <a:t>4</a:t>
            </a:fld>
            <a:endParaRPr lang="en-US" dirty="0"/>
          </a:p>
        </p:txBody>
      </p:sp>
    </p:spTree>
    <p:extLst>
      <p:ext uri="{BB962C8B-B14F-4D97-AF65-F5344CB8AC3E}">
        <p14:creationId xmlns:p14="http://schemas.microsoft.com/office/powerpoint/2010/main" val="18373239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baseline="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93319EF-CF40-459D-918F-E0AD430F771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212851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93319EF-CF40-459D-918F-E0AD430F7718}" type="slidenum">
              <a:rPr lang="en-US" smtClean="0"/>
              <a:t>6</a:t>
            </a:fld>
            <a:endParaRPr lang="en-US" dirty="0"/>
          </a:p>
        </p:txBody>
      </p:sp>
    </p:spTree>
    <p:extLst>
      <p:ext uri="{BB962C8B-B14F-4D97-AF65-F5344CB8AC3E}">
        <p14:creationId xmlns:p14="http://schemas.microsoft.com/office/powerpoint/2010/main" val="28893269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4" name="Slide Number Placeholder 3"/>
          <p:cNvSpPr>
            <a:spLocks noGrp="1"/>
          </p:cNvSpPr>
          <p:nvPr>
            <p:ph type="sldNum" sz="quarter" idx="10"/>
          </p:nvPr>
        </p:nvSpPr>
        <p:spPr/>
        <p:txBody>
          <a:bodyPr/>
          <a:lstStyle/>
          <a:p>
            <a:fld id="{893319EF-CF40-459D-918F-E0AD430F7718}" type="slidenum">
              <a:rPr lang="en-US" smtClean="0"/>
              <a:t>7</a:t>
            </a:fld>
            <a:endParaRPr lang="en-US" dirty="0"/>
          </a:p>
        </p:txBody>
      </p:sp>
    </p:spTree>
    <p:extLst>
      <p:ext uri="{BB962C8B-B14F-4D97-AF65-F5344CB8AC3E}">
        <p14:creationId xmlns:p14="http://schemas.microsoft.com/office/powerpoint/2010/main" val="9900961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1" indent="0">
              <a:lnSpc>
                <a:spcPct val="120000"/>
              </a:lnSpc>
              <a:buFont typeface="Arial" panose="020B0604020202020204" pitchFamily="34" charset="0"/>
              <a:buNone/>
            </a:pP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93319EF-CF40-459D-918F-E0AD430F771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731436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93319EF-CF40-459D-918F-E0AD430F7718}" type="slidenum">
              <a:rPr lang="en-US" smtClean="0"/>
              <a:t>9</a:t>
            </a:fld>
            <a:endParaRPr lang="en-US" dirty="0"/>
          </a:p>
        </p:txBody>
      </p:sp>
    </p:spTree>
    <p:extLst>
      <p:ext uri="{BB962C8B-B14F-4D97-AF65-F5344CB8AC3E}">
        <p14:creationId xmlns:p14="http://schemas.microsoft.com/office/powerpoint/2010/main" val="22032382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7E8CE1-B7B0-4F91-8507-B330997211E5}"/>
              </a:ext>
            </a:extLst>
          </p:cNvPr>
          <p:cNvSpPr>
            <a:spLocks noGrp="1"/>
          </p:cNvSpPr>
          <p:nvPr>
            <p:ph type="ctrTitle"/>
          </p:nvPr>
        </p:nvSpPr>
        <p:spPr>
          <a:xfrm>
            <a:off x="472966" y="1122363"/>
            <a:ext cx="11214536" cy="2387600"/>
          </a:xfrm>
        </p:spPr>
        <p:txBody>
          <a:bodyPr anchor="b"/>
          <a:lstStyle>
            <a:lvl1pPr algn="ctr">
              <a:defRPr sz="60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A3933075-AB75-4120-966D-7A4BC0C272BD}"/>
              </a:ext>
            </a:extLst>
          </p:cNvPr>
          <p:cNvSpPr>
            <a:spLocks noGrp="1"/>
          </p:cNvSpPr>
          <p:nvPr>
            <p:ph type="subTitle" idx="1"/>
          </p:nvPr>
        </p:nvSpPr>
        <p:spPr>
          <a:xfrm>
            <a:off x="472965" y="3602038"/>
            <a:ext cx="11214537"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3A0E427-674F-4281-985A-9D497C0C9B96}"/>
              </a:ext>
            </a:extLst>
          </p:cNvPr>
          <p:cNvSpPr>
            <a:spLocks noGrp="1"/>
          </p:cNvSpPr>
          <p:nvPr>
            <p:ph type="dt" sz="half" idx="10"/>
          </p:nvPr>
        </p:nvSpPr>
        <p:spPr>
          <a:xfrm>
            <a:off x="838200" y="6356350"/>
            <a:ext cx="2743200" cy="365125"/>
          </a:xfrm>
          <a:prstGeom prst="rect">
            <a:avLst/>
          </a:prstGeom>
        </p:spPr>
        <p:txBody>
          <a:bodyPr/>
          <a:lstStyle/>
          <a:p>
            <a:fld id="{F2FBBDA6-E133-4AF0-A78F-55A0100935F7}" type="datetimeFigureOut">
              <a:rPr lang="en-US" smtClean="0"/>
              <a:t>3/31/2023</a:t>
            </a:fld>
            <a:endParaRPr lang="en-US"/>
          </a:p>
        </p:txBody>
      </p:sp>
      <p:sp>
        <p:nvSpPr>
          <p:cNvPr id="5" name="Footer Placeholder 4">
            <a:extLst>
              <a:ext uri="{FF2B5EF4-FFF2-40B4-BE49-F238E27FC236}">
                <a16:creationId xmlns:a16="http://schemas.microsoft.com/office/drawing/2014/main" id="{04B51C1F-A145-4C6F-A28F-7075FAE37236}"/>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D58BC8AA-CB2D-4DF7-AA01-069729562551}"/>
              </a:ext>
            </a:extLst>
          </p:cNvPr>
          <p:cNvSpPr>
            <a:spLocks noGrp="1"/>
          </p:cNvSpPr>
          <p:nvPr>
            <p:ph type="sldNum" sz="quarter" idx="12"/>
          </p:nvPr>
        </p:nvSpPr>
        <p:spPr>
          <a:xfrm>
            <a:off x="8610600" y="6356350"/>
            <a:ext cx="2743200" cy="365125"/>
          </a:xfrm>
          <a:prstGeom prst="rect">
            <a:avLst/>
          </a:prstGeom>
        </p:spPr>
        <p:txBody>
          <a:bodyPr/>
          <a:lstStyle/>
          <a:p>
            <a:fld id="{C9FD714D-E0E2-4CE0-81B8-5301467B415E}" type="slidenum">
              <a:rPr lang="en-US" smtClean="0"/>
              <a:t>‹#›</a:t>
            </a:fld>
            <a:endParaRPr lang="en-US"/>
          </a:p>
        </p:txBody>
      </p:sp>
    </p:spTree>
    <p:extLst>
      <p:ext uri="{BB962C8B-B14F-4D97-AF65-F5344CB8AC3E}">
        <p14:creationId xmlns:p14="http://schemas.microsoft.com/office/powerpoint/2010/main" val="38974016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6E4237-D88F-4534-BCF7-3BBF9032583E}"/>
              </a:ext>
            </a:extLst>
          </p:cNvPr>
          <p:cNvSpPr>
            <a:spLocks noGrp="1"/>
          </p:cNvSpPr>
          <p:nvPr>
            <p:ph type="title"/>
          </p:nvPr>
        </p:nvSpPr>
        <p:spPr>
          <a:xfrm>
            <a:off x="430924" y="365125"/>
            <a:ext cx="11277600" cy="1325563"/>
          </a:xfrm>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03191200-D093-4C87-97FC-6CA0F93B0805}"/>
              </a:ext>
            </a:extLst>
          </p:cNvPr>
          <p:cNvSpPr>
            <a:spLocks noGrp="1"/>
          </p:cNvSpPr>
          <p:nvPr>
            <p:ph idx="1"/>
          </p:nvPr>
        </p:nvSpPr>
        <p:spPr>
          <a:xfrm>
            <a:off x="430923" y="1825625"/>
            <a:ext cx="11277599" cy="435133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5515347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F26F36-FFE9-4B17-9BB8-8CB0BFB71578}"/>
              </a:ext>
            </a:extLst>
          </p:cNvPr>
          <p:cNvSpPr>
            <a:spLocks noGrp="1"/>
          </p:cNvSpPr>
          <p:nvPr>
            <p:ph type="title"/>
          </p:nvPr>
        </p:nvSpPr>
        <p:spPr>
          <a:xfrm>
            <a:off x="483476" y="365125"/>
            <a:ext cx="11225046" cy="1325563"/>
          </a:xfrm>
        </p:spPr>
        <p:txBody>
          <a:bodyPr/>
          <a:lstStyle/>
          <a:p>
            <a:r>
              <a:rPr lang="en-US"/>
              <a:t>Click to edit Master title style</a:t>
            </a:r>
          </a:p>
        </p:txBody>
      </p:sp>
      <p:sp>
        <p:nvSpPr>
          <p:cNvPr id="3" name="Content Placeholder 2">
            <a:extLst>
              <a:ext uri="{FF2B5EF4-FFF2-40B4-BE49-F238E27FC236}">
                <a16:creationId xmlns:a16="http://schemas.microsoft.com/office/drawing/2014/main" id="{CB364F01-0404-4D51-B3F8-241363D432D9}"/>
              </a:ext>
            </a:extLst>
          </p:cNvPr>
          <p:cNvSpPr>
            <a:spLocks noGrp="1"/>
          </p:cNvSpPr>
          <p:nvPr>
            <p:ph sz="half" idx="1"/>
          </p:nvPr>
        </p:nvSpPr>
        <p:spPr>
          <a:xfrm>
            <a:off x="483476" y="1825625"/>
            <a:ext cx="5536324" cy="435133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D33E134A-E96F-4FDD-8F62-8F3353F2C45B}"/>
              </a:ext>
            </a:extLst>
          </p:cNvPr>
          <p:cNvSpPr>
            <a:spLocks noGrp="1"/>
          </p:cNvSpPr>
          <p:nvPr>
            <p:ph sz="half" idx="2"/>
          </p:nvPr>
        </p:nvSpPr>
        <p:spPr>
          <a:xfrm>
            <a:off x="6172199" y="1825625"/>
            <a:ext cx="5536323"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3529061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6DCF19DD-5CB3-409C-AB53-77753BD46F2D}"/>
              </a:ext>
            </a:extLst>
          </p:cNvPr>
          <p:cNvSpPr>
            <a:spLocks noGrp="1"/>
          </p:cNvSpPr>
          <p:nvPr>
            <p:ph type="dt" sz="half" idx="10"/>
          </p:nvPr>
        </p:nvSpPr>
        <p:spPr>
          <a:xfrm>
            <a:off x="838200" y="6356350"/>
            <a:ext cx="27432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2FBBDA6-E133-4AF0-A78F-55A0100935F7}" type="datetimeFigureOut">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3/31/2023</a:t>
            </a:fld>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 name="Footer Placeholder 3">
            <a:extLst>
              <a:ext uri="{FF2B5EF4-FFF2-40B4-BE49-F238E27FC236}">
                <a16:creationId xmlns:a16="http://schemas.microsoft.com/office/drawing/2014/main" id="{202A7C82-586A-4DB0-9ED0-E5BA8C5C517E}"/>
              </a:ext>
            </a:extLst>
          </p:cNvPr>
          <p:cNvSpPr>
            <a:spLocks noGrp="1"/>
          </p:cNvSpPr>
          <p:nvPr>
            <p:ph type="ftr" sz="quarter" idx="11"/>
          </p:nvPr>
        </p:nvSpPr>
        <p:spPr>
          <a:xfrm>
            <a:off x="4038600" y="6356350"/>
            <a:ext cx="41148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 name="Slide Number Placeholder 4">
            <a:extLst>
              <a:ext uri="{FF2B5EF4-FFF2-40B4-BE49-F238E27FC236}">
                <a16:creationId xmlns:a16="http://schemas.microsoft.com/office/drawing/2014/main" id="{E22E258F-E9A9-4AAE-9001-05836FE48F08}"/>
              </a:ext>
            </a:extLst>
          </p:cNvPr>
          <p:cNvSpPr>
            <a:spLocks noGrp="1"/>
          </p:cNvSpPr>
          <p:nvPr>
            <p:ph type="sldNum" sz="quarter" idx="12"/>
          </p:nvPr>
        </p:nvSpPr>
        <p:spPr>
          <a:xfrm>
            <a:off x="8610600" y="6356350"/>
            <a:ext cx="27432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9FD714D-E0E2-4CE0-81B8-5301467B415E}" type="slidenum">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 name="Title 1">
            <a:extLst>
              <a:ext uri="{FF2B5EF4-FFF2-40B4-BE49-F238E27FC236}">
                <a16:creationId xmlns:a16="http://schemas.microsoft.com/office/drawing/2014/main" id="{E547F84F-14CF-4084-93EE-E78979E38DF6}"/>
              </a:ext>
            </a:extLst>
          </p:cNvPr>
          <p:cNvSpPr>
            <a:spLocks noGrp="1"/>
          </p:cNvSpPr>
          <p:nvPr>
            <p:ph type="title"/>
          </p:nvPr>
        </p:nvSpPr>
        <p:spPr>
          <a:xfrm>
            <a:off x="483476" y="365125"/>
            <a:ext cx="11225046" cy="1325563"/>
          </a:xfrm>
        </p:spPr>
        <p:txBody>
          <a:bodyPr/>
          <a:lstStyle/>
          <a:p>
            <a:r>
              <a:rPr lang="en-US"/>
              <a:t>Click to edit Master title style</a:t>
            </a:r>
          </a:p>
        </p:txBody>
      </p:sp>
    </p:spTree>
    <p:extLst>
      <p:ext uri="{BB962C8B-B14F-4D97-AF65-F5344CB8AC3E}">
        <p14:creationId xmlns:p14="http://schemas.microsoft.com/office/powerpoint/2010/main" val="2754642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3" name="MSIPCMContentMarking" descr="{&quot;HashCode&quot;:-1076561164,&quot;Placement&quot;:&quot;Footer&quot;}">
            <a:extLst>
              <a:ext uri="{FF2B5EF4-FFF2-40B4-BE49-F238E27FC236}">
                <a16:creationId xmlns:a16="http://schemas.microsoft.com/office/drawing/2014/main" id="{4A0C14C4-359D-41F0-BCDA-CE31BBA638DD}"/>
              </a:ext>
            </a:extLst>
          </p:cNvPr>
          <p:cNvSpPr txBox="1">
            <a:spLocks noChangeArrowheads="1"/>
          </p:cNvSpPr>
          <p:nvPr userDrawn="1"/>
        </p:nvSpPr>
        <p:spPr bwMode="auto">
          <a:xfrm>
            <a:off x="0" y="6657781"/>
            <a:ext cx="896938"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nchorCtr="1">
            <a:spAutoFit/>
          </a:bodyPr>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900" b="0"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sym typeface="Calibri" panose="020F0502020204030204" pitchFamily="34" charset="0"/>
              </a:rPr>
              <a:t>Unclassified</a:t>
            </a:r>
          </a:p>
        </p:txBody>
      </p:sp>
    </p:spTree>
    <p:extLst>
      <p:ext uri="{BB962C8B-B14F-4D97-AF65-F5344CB8AC3E}">
        <p14:creationId xmlns:p14="http://schemas.microsoft.com/office/powerpoint/2010/main" val="293271244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BC707BF-8AC4-4418-9E8B-D4B4B6CCE32E}"/>
              </a:ext>
            </a:extLst>
          </p:cNvPr>
          <p:cNvSpPr>
            <a:spLocks noGrp="1"/>
          </p:cNvSpPr>
          <p:nvPr>
            <p:ph type="dt" sz="half" idx="10"/>
          </p:nvPr>
        </p:nvSpPr>
        <p:spPr>
          <a:xfrm>
            <a:off x="838200" y="6356350"/>
            <a:ext cx="27432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2FBBDA6-E133-4AF0-A78F-55A0100935F7}" type="datetimeFigureOut">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3/31/2023</a:t>
            </a:fld>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 name="Footer Placeholder 2">
            <a:extLst>
              <a:ext uri="{FF2B5EF4-FFF2-40B4-BE49-F238E27FC236}">
                <a16:creationId xmlns:a16="http://schemas.microsoft.com/office/drawing/2014/main" id="{E55E0C03-9E25-412A-A85D-2760FD165BF3}"/>
              </a:ext>
            </a:extLst>
          </p:cNvPr>
          <p:cNvSpPr>
            <a:spLocks noGrp="1"/>
          </p:cNvSpPr>
          <p:nvPr>
            <p:ph type="ftr" sz="quarter" idx="11"/>
          </p:nvPr>
        </p:nvSpPr>
        <p:spPr>
          <a:xfrm>
            <a:off x="4038600" y="6356350"/>
            <a:ext cx="41148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0E4B08D6-CEC4-469D-9283-325D8E98DC2E}"/>
              </a:ext>
            </a:extLst>
          </p:cNvPr>
          <p:cNvSpPr>
            <a:spLocks noGrp="1"/>
          </p:cNvSpPr>
          <p:nvPr>
            <p:ph type="sldNum" sz="quarter" idx="12"/>
          </p:nvPr>
        </p:nvSpPr>
        <p:spPr>
          <a:xfrm>
            <a:off x="8610600" y="6356350"/>
            <a:ext cx="27432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9FD714D-E0E2-4CE0-81B8-5301467B415E}" type="slidenum">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580526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6E4237-D88F-4534-BCF7-3BBF9032583E}"/>
              </a:ext>
            </a:extLst>
          </p:cNvPr>
          <p:cNvSpPr>
            <a:spLocks noGrp="1"/>
          </p:cNvSpPr>
          <p:nvPr>
            <p:ph type="title"/>
          </p:nvPr>
        </p:nvSpPr>
        <p:spPr>
          <a:xfrm>
            <a:off x="430924" y="365125"/>
            <a:ext cx="11277600" cy="1325563"/>
          </a:xfrm>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03191200-D093-4C87-97FC-6CA0F93B0805}"/>
              </a:ext>
            </a:extLst>
          </p:cNvPr>
          <p:cNvSpPr>
            <a:spLocks noGrp="1"/>
          </p:cNvSpPr>
          <p:nvPr>
            <p:ph idx="1"/>
          </p:nvPr>
        </p:nvSpPr>
        <p:spPr>
          <a:xfrm>
            <a:off x="430923" y="1825625"/>
            <a:ext cx="11277599"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7114632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F26F36-FFE9-4B17-9BB8-8CB0BFB71578}"/>
              </a:ext>
            </a:extLst>
          </p:cNvPr>
          <p:cNvSpPr>
            <a:spLocks noGrp="1"/>
          </p:cNvSpPr>
          <p:nvPr>
            <p:ph type="title"/>
          </p:nvPr>
        </p:nvSpPr>
        <p:spPr>
          <a:xfrm>
            <a:off x="483476" y="365125"/>
            <a:ext cx="11225046" cy="1325563"/>
          </a:xfrm>
        </p:spPr>
        <p:txBody>
          <a:bodyPr/>
          <a:lstStyle/>
          <a:p>
            <a:r>
              <a:rPr lang="en-US"/>
              <a:t>Click to edit Master title style</a:t>
            </a:r>
          </a:p>
        </p:txBody>
      </p:sp>
      <p:sp>
        <p:nvSpPr>
          <p:cNvPr id="3" name="Content Placeholder 2">
            <a:extLst>
              <a:ext uri="{FF2B5EF4-FFF2-40B4-BE49-F238E27FC236}">
                <a16:creationId xmlns:a16="http://schemas.microsoft.com/office/drawing/2014/main" id="{CB364F01-0404-4D51-B3F8-241363D432D9}"/>
              </a:ext>
            </a:extLst>
          </p:cNvPr>
          <p:cNvSpPr>
            <a:spLocks noGrp="1"/>
          </p:cNvSpPr>
          <p:nvPr>
            <p:ph sz="half" idx="1"/>
          </p:nvPr>
        </p:nvSpPr>
        <p:spPr>
          <a:xfrm>
            <a:off x="483476" y="1825625"/>
            <a:ext cx="5536324"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D33E134A-E96F-4FDD-8F62-8F3353F2C45B}"/>
              </a:ext>
            </a:extLst>
          </p:cNvPr>
          <p:cNvSpPr>
            <a:spLocks noGrp="1"/>
          </p:cNvSpPr>
          <p:nvPr>
            <p:ph sz="half" idx="2"/>
          </p:nvPr>
        </p:nvSpPr>
        <p:spPr>
          <a:xfrm>
            <a:off x="6172199" y="1825625"/>
            <a:ext cx="5536323"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009217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6DCF19DD-5CB3-409C-AB53-77753BD46F2D}"/>
              </a:ext>
            </a:extLst>
          </p:cNvPr>
          <p:cNvSpPr>
            <a:spLocks noGrp="1"/>
          </p:cNvSpPr>
          <p:nvPr>
            <p:ph type="dt" sz="half" idx="10"/>
          </p:nvPr>
        </p:nvSpPr>
        <p:spPr>
          <a:xfrm>
            <a:off x="838200" y="6356350"/>
            <a:ext cx="2743200" cy="365125"/>
          </a:xfrm>
          <a:prstGeom prst="rect">
            <a:avLst/>
          </a:prstGeom>
        </p:spPr>
        <p:txBody>
          <a:bodyPr/>
          <a:lstStyle/>
          <a:p>
            <a:fld id="{F2FBBDA6-E133-4AF0-A78F-55A0100935F7}" type="datetimeFigureOut">
              <a:rPr lang="en-US" smtClean="0"/>
              <a:t>3/31/2023</a:t>
            </a:fld>
            <a:endParaRPr lang="en-US"/>
          </a:p>
        </p:txBody>
      </p:sp>
      <p:sp>
        <p:nvSpPr>
          <p:cNvPr id="4" name="Footer Placeholder 3">
            <a:extLst>
              <a:ext uri="{FF2B5EF4-FFF2-40B4-BE49-F238E27FC236}">
                <a16:creationId xmlns:a16="http://schemas.microsoft.com/office/drawing/2014/main" id="{202A7C82-586A-4DB0-9ED0-E5BA8C5C517E}"/>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5" name="Slide Number Placeholder 4">
            <a:extLst>
              <a:ext uri="{FF2B5EF4-FFF2-40B4-BE49-F238E27FC236}">
                <a16:creationId xmlns:a16="http://schemas.microsoft.com/office/drawing/2014/main" id="{E22E258F-E9A9-4AAE-9001-05836FE48F08}"/>
              </a:ext>
            </a:extLst>
          </p:cNvPr>
          <p:cNvSpPr>
            <a:spLocks noGrp="1"/>
          </p:cNvSpPr>
          <p:nvPr>
            <p:ph type="sldNum" sz="quarter" idx="12"/>
          </p:nvPr>
        </p:nvSpPr>
        <p:spPr>
          <a:xfrm>
            <a:off x="8610600" y="6356350"/>
            <a:ext cx="2743200" cy="365125"/>
          </a:xfrm>
          <a:prstGeom prst="rect">
            <a:avLst/>
          </a:prstGeom>
        </p:spPr>
        <p:txBody>
          <a:bodyPr/>
          <a:lstStyle/>
          <a:p>
            <a:fld id="{C9FD714D-E0E2-4CE0-81B8-5301467B415E}" type="slidenum">
              <a:rPr lang="en-US" smtClean="0"/>
              <a:t>‹#›</a:t>
            </a:fld>
            <a:endParaRPr lang="en-US"/>
          </a:p>
        </p:txBody>
      </p:sp>
      <p:sp>
        <p:nvSpPr>
          <p:cNvPr id="6" name="Title 1">
            <a:extLst>
              <a:ext uri="{FF2B5EF4-FFF2-40B4-BE49-F238E27FC236}">
                <a16:creationId xmlns:a16="http://schemas.microsoft.com/office/drawing/2014/main" id="{E547F84F-14CF-4084-93EE-E78979E38DF6}"/>
              </a:ext>
            </a:extLst>
          </p:cNvPr>
          <p:cNvSpPr>
            <a:spLocks noGrp="1"/>
          </p:cNvSpPr>
          <p:nvPr>
            <p:ph type="title"/>
          </p:nvPr>
        </p:nvSpPr>
        <p:spPr>
          <a:xfrm>
            <a:off x="483476" y="365125"/>
            <a:ext cx="11225046" cy="1325563"/>
          </a:xfrm>
        </p:spPr>
        <p:txBody>
          <a:bodyPr/>
          <a:lstStyle/>
          <a:p>
            <a:r>
              <a:rPr lang="en-US"/>
              <a:t>Click to edit Master title style</a:t>
            </a:r>
          </a:p>
        </p:txBody>
      </p:sp>
    </p:spTree>
    <p:extLst>
      <p:ext uri="{BB962C8B-B14F-4D97-AF65-F5344CB8AC3E}">
        <p14:creationId xmlns:p14="http://schemas.microsoft.com/office/powerpoint/2010/main" val="39045022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3" name="MSIPCMContentMarking" descr="{&quot;HashCode&quot;:-1076561164,&quot;Placement&quot;:&quot;Footer&quot;}">
            <a:extLst>
              <a:ext uri="{FF2B5EF4-FFF2-40B4-BE49-F238E27FC236}">
                <a16:creationId xmlns:a16="http://schemas.microsoft.com/office/drawing/2014/main" id="{4A0C14C4-359D-41F0-BCDA-CE31BBA638DD}"/>
              </a:ext>
            </a:extLst>
          </p:cNvPr>
          <p:cNvSpPr txBox="1">
            <a:spLocks noChangeArrowheads="1"/>
          </p:cNvSpPr>
          <p:nvPr userDrawn="1"/>
        </p:nvSpPr>
        <p:spPr bwMode="auto">
          <a:xfrm>
            <a:off x="0" y="6657781"/>
            <a:ext cx="896938"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nchorCtr="1">
            <a:spAutoFit/>
          </a:bodyPr>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900" b="0"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sym typeface="Calibri" panose="020F0502020204030204" pitchFamily="34" charset="0"/>
              </a:rPr>
              <a:t>Unclassified</a:t>
            </a:r>
          </a:p>
        </p:txBody>
      </p:sp>
    </p:spTree>
    <p:extLst>
      <p:ext uri="{BB962C8B-B14F-4D97-AF65-F5344CB8AC3E}">
        <p14:creationId xmlns:p14="http://schemas.microsoft.com/office/powerpoint/2010/main" val="30338936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BC707BF-8AC4-4418-9E8B-D4B4B6CCE32E}"/>
              </a:ext>
            </a:extLst>
          </p:cNvPr>
          <p:cNvSpPr>
            <a:spLocks noGrp="1"/>
          </p:cNvSpPr>
          <p:nvPr>
            <p:ph type="dt" sz="half" idx="10"/>
          </p:nvPr>
        </p:nvSpPr>
        <p:spPr>
          <a:xfrm>
            <a:off x="838200" y="6356350"/>
            <a:ext cx="2743200" cy="365125"/>
          </a:xfrm>
          <a:prstGeom prst="rect">
            <a:avLst/>
          </a:prstGeom>
        </p:spPr>
        <p:txBody>
          <a:bodyPr/>
          <a:lstStyle/>
          <a:p>
            <a:fld id="{F2FBBDA6-E133-4AF0-A78F-55A0100935F7}" type="datetimeFigureOut">
              <a:rPr lang="en-US" smtClean="0"/>
              <a:t>3/31/2023</a:t>
            </a:fld>
            <a:endParaRPr lang="en-US"/>
          </a:p>
        </p:txBody>
      </p:sp>
      <p:sp>
        <p:nvSpPr>
          <p:cNvPr id="3" name="Footer Placeholder 2">
            <a:extLst>
              <a:ext uri="{FF2B5EF4-FFF2-40B4-BE49-F238E27FC236}">
                <a16:creationId xmlns:a16="http://schemas.microsoft.com/office/drawing/2014/main" id="{E55E0C03-9E25-412A-A85D-2760FD165BF3}"/>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4" name="Slide Number Placeholder 3">
            <a:extLst>
              <a:ext uri="{FF2B5EF4-FFF2-40B4-BE49-F238E27FC236}">
                <a16:creationId xmlns:a16="http://schemas.microsoft.com/office/drawing/2014/main" id="{0E4B08D6-CEC4-469D-9283-325D8E98DC2E}"/>
              </a:ext>
            </a:extLst>
          </p:cNvPr>
          <p:cNvSpPr>
            <a:spLocks noGrp="1"/>
          </p:cNvSpPr>
          <p:nvPr>
            <p:ph type="sldNum" sz="quarter" idx="12"/>
          </p:nvPr>
        </p:nvSpPr>
        <p:spPr>
          <a:xfrm>
            <a:off x="8610600" y="6356350"/>
            <a:ext cx="2743200" cy="365125"/>
          </a:xfrm>
          <a:prstGeom prst="rect">
            <a:avLst/>
          </a:prstGeom>
        </p:spPr>
        <p:txBody>
          <a:bodyPr/>
          <a:lstStyle/>
          <a:p>
            <a:fld id="{C9FD714D-E0E2-4CE0-81B8-5301467B415E}" type="slidenum">
              <a:rPr lang="en-US" smtClean="0"/>
              <a:t>‹#›</a:t>
            </a:fld>
            <a:endParaRPr lang="en-US"/>
          </a:p>
        </p:txBody>
      </p:sp>
    </p:spTree>
    <p:extLst>
      <p:ext uri="{BB962C8B-B14F-4D97-AF65-F5344CB8AC3E}">
        <p14:creationId xmlns:p14="http://schemas.microsoft.com/office/powerpoint/2010/main" val="30330170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5608033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MSIPCMContentMarking" descr="{&quot;HashCode&quot;:-1076561164,&quot;Placement&quot;:&quot;Footer&quot;}">
            <a:extLst>
              <a:ext uri="{FF2B5EF4-FFF2-40B4-BE49-F238E27FC236}">
                <a16:creationId xmlns:a16="http://schemas.microsoft.com/office/drawing/2014/main" id="{4A0C14C4-359D-41F0-BCDA-CE31BBA638DD}"/>
              </a:ext>
            </a:extLst>
          </p:cNvPr>
          <p:cNvSpPr txBox="1">
            <a:spLocks noChangeArrowheads="1"/>
          </p:cNvSpPr>
          <p:nvPr userDrawn="1"/>
        </p:nvSpPr>
        <p:spPr bwMode="auto">
          <a:xfrm>
            <a:off x="0" y="6657781"/>
            <a:ext cx="896938"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nchorCtr="1">
            <a:spAutoFit/>
          </a:bodyPr>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900" b="0"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sym typeface="Calibri" panose="020F0502020204030204" pitchFamily="34" charset="0"/>
              </a:rPr>
              <a:t>Unclassified</a:t>
            </a:r>
          </a:p>
        </p:txBody>
      </p:sp>
    </p:spTree>
    <p:extLst>
      <p:ext uri="{BB962C8B-B14F-4D97-AF65-F5344CB8AC3E}">
        <p14:creationId xmlns:p14="http://schemas.microsoft.com/office/powerpoint/2010/main" val="1119563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7E8CE1-B7B0-4F91-8507-B330997211E5}"/>
              </a:ext>
            </a:extLst>
          </p:cNvPr>
          <p:cNvSpPr>
            <a:spLocks noGrp="1"/>
          </p:cNvSpPr>
          <p:nvPr>
            <p:ph type="ctrTitle"/>
          </p:nvPr>
        </p:nvSpPr>
        <p:spPr>
          <a:xfrm>
            <a:off x="472966" y="1122363"/>
            <a:ext cx="11214536" cy="2387600"/>
          </a:xfrm>
        </p:spPr>
        <p:txBody>
          <a:bodyPr anchor="b"/>
          <a:lstStyle>
            <a:lvl1pPr algn="ctr">
              <a:defRPr sz="6000"/>
            </a:lvl1pPr>
          </a:lstStyle>
          <a:p>
            <a:r>
              <a:rPr lang="en-US" dirty="0"/>
              <a:t>Click to edit Master title style</a:t>
            </a:r>
          </a:p>
        </p:txBody>
      </p:sp>
      <p:sp>
        <p:nvSpPr>
          <p:cNvPr id="3" name="Subtitle 2">
            <a:extLst>
              <a:ext uri="{FF2B5EF4-FFF2-40B4-BE49-F238E27FC236}">
                <a16:creationId xmlns:a16="http://schemas.microsoft.com/office/drawing/2014/main" id="{A3933075-AB75-4120-966D-7A4BC0C272BD}"/>
              </a:ext>
            </a:extLst>
          </p:cNvPr>
          <p:cNvSpPr>
            <a:spLocks noGrp="1"/>
          </p:cNvSpPr>
          <p:nvPr>
            <p:ph type="subTitle" idx="1"/>
          </p:nvPr>
        </p:nvSpPr>
        <p:spPr>
          <a:xfrm>
            <a:off x="472965" y="3602038"/>
            <a:ext cx="11214537"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3A0E427-674F-4281-985A-9D497C0C9B96}"/>
              </a:ext>
            </a:extLst>
          </p:cNvPr>
          <p:cNvSpPr>
            <a:spLocks noGrp="1"/>
          </p:cNvSpPr>
          <p:nvPr>
            <p:ph type="dt" sz="half" idx="10"/>
          </p:nvPr>
        </p:nvSpPr>
        <p:spPr>
          <a:xfrm>
            <a:off x="838200" y="6356350"/>
            <a:ext cx="27432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2FBBDA6-E133-4AF0-A78F-55A0100935F7}" type="datetimeFigureOut">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3/31/2023</a:t>
            </a:fld>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 name="Footer Placeholder 4">
            <a:extLst>
              <a:ext uri="{FF2B5EF4-FFF2-40B4-BE49-F238E27FC236}">
                <a16:creationId xmlns:a16="http://schemas.microsoft.com/office/drawing/2014/main" id="{04B51C1F-A145-4C6F-A28F-7075FAE37236}"/>
              </a:ext>
            </a:extLst>
          </p:cNvPr>
          <p:cNvSpPr>
            <a:spLocks noGrp="1"/>
          </p:cNvSpPr>
          <p:nvPr>
            <p:ph type="ftr" sz="quarter" idx="11"/>
          </p:nvPr>
        </p:nvSpPr>
        <p:spPr>
          <a:xfrm>
            <a:off x="4038600" y="6356350"/>
            <a:ext cx="41148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 name="Slide Number Placeholder 5">
            <a:extLst>
              <a:ext uri="{FF2B5EF4-FFF2-40B4-BE49-F238E27FC236}">
                <a16:creationId xmlns:a16="http://schemas.microsoft.com/office/drawing/2014/main" id="{D58BC8AA-CB2D-4DF7-AA01-069729562551}"/>
              </a:ext>
            </a:extLst>
          </p:cNvPr>
          <p:cNvSpPr>
            <a:spLocks noGrp="1"/>
          </p:cNvSpPr>
          <p:nvPr>
            <p:ph type="sldNum" sz="quarter" idx="12"/>
          </p:nvPr>
        </p:nvSpPr>
        <p:spPr>
          <a:xfrm>
            <a:off x="8610600" y="6356350"/>
            <a:ext cx="27432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9FD714D-E0E2-4CE0-81B8-5301467B415E}" type="slidenum">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651183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2.xml"/><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3.xml"/><Relationship Id="rId1" Type="http://schemas.openxmlformats.org/officeDocument/2006/relationships/slideLayout" Target="../slideLayouts/slideLayout8.xml"/><Relationship Id="rId5" Type="http://schemas.openxmlformats.org/officeDocument/2006/relationships/image" Target="../media/image5.png"/><Relationship Id="rId4" Type="http://schemas.openxmlformats.org/officeDocument/2006/relationships/image" Target="../media/image6.png"/></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11.xml"/><Relationship Id="rId7" Type="http://schemas.openxmlformats.org/officeDocument/2006/relationships/theme" Target="../theme/theme4.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4" Type="http://schemas.openxmlformats.org/officeDocument/2006/relationships/slideLayout" Target="../slideLayouts/slideLayout12.xml"/><Relationship Id="rId9"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92305DD-B4C2-4AB0-B9F8-34E2AB8658E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5ED6D3A0-82BE-44C0-A8A2-C3B83A8CF2B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pic>
        <p:nvPicPr>
          <p:cNvPr id="7" name="Picture 2" descr="pasted-image.pdf">
            <a:extLst>
              <a:ext uri="{FF2B5EF4-FFF2-40B4-BE49-F238E27FC236}">
                <a16:creationId xmlns:a16="http://schemas.microsoft.com/office/drawing/2014/main" id="{B5B0090B-E679-49AE-948E-EEA16B84AD94}"/>
              </a:ext>
            </a:extLst>
          </p:cNvPr>
          <p:cNvPicPr>
            <a:picLocks noChangeAspect="1"/>
          </p:cNvPicPr>
          <p:nvPr userDrawn="1"/>
        </p:nvPicPr>
        <p:blipFill>
          <a:blip r:embed="rId8" cstate="screen">
            <a:extLst>
              <a:ext uri="{28A0092B-C50C-407E-A947-70E740481C1C}">
                <a14:useLocalDpi xmlns:a14="http://schemas.microsoft.com/office/drawing/2010/main"/>
              </a:ext>
            </a:extLst>
          </a:blip>
          <a:srcRect/>
          <a:stretch>
            <a:fillRect/>
          </a:stretch>
        </p:blipFill>
        <p:spPr bwMode="auto">
          <a:xfrm>
            <a:off x="508532" y="6112748"/>
            <a:ext cx="553561" cy="5395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8" name="Picture 1" descr="pasted-image.pdf">
            <a:extLst>
              <a:ext uri="{FF2B5EF4-FFF2-40B4-BE49-F238E27FC236}">
                <a16:creationId xmlns:a16="http://schemas.microsoft.com/office/drawing/2014/main" id="{5D35E3F7-1F30-4382-A40E-387A0E08CBFF}"/>
              </a:ext>
            </a:extLst>
          </p:cNvPr>
          <p:cNvPicPr>
            <a:picLocks noChangeAspect="1"/>
          </p:cNvPicPr>
          <p:nvPr userDrawn="1"/>
        </p:nvPicPr>
        <p:blipFill>
          <a:blip r:embed="rId9" cstate="screen">
            <a:extLst>
              <a:ext uri="{28A0092B-C50C-407E-A947-70E740481C1C}">
                <a14:useLocalDpi xmlns:a14="http://schemas.microsoft.com/office/drawing/2010/main"/>
              </a:ext>
            </a:extLst>
          </a:blip>
          <a:srcRect/>
          <a:stretch>
            <a:fillRect/>
          </a:stretch>
        </p:blipFill>
        <p:spPr bwMode="auto">
          <a:xfrm>
            <a:off x="9654953" y="6189663"/>
            <a:ext cx="2051495" cy="384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0" name="TextBox 9">
            <a:extLst>
              <a:ext uri="{FF2B5EF4-FFF2-40B4-BE49-F238E27FC236}">
                <a16:creationId xmlns:a16="http://schemas.microsoft.com/office/drawing/2014/main" id="{A8B93DFF-B4D1-4258-B3D2-2223AF69B650}"/>
              </a:ext>
            </a:extLst>
          </p:cNvPr>
          <p:cNvSpPr txBox="1"/>
          <p:nvPr userDrawn="1"/>
        </p:nvSpPr>
        <p:spPr>
          <a:xfrm>
            <a:off x="1124911" y="6228656"/>
            <a:ext cx="2103468" cy="307777"/>
          </a:xfrm>
          <a:prstGeom prst="rect">
            <a:avLst/>
          </a:prstGeom>
          <a:noFill/>
        </p:spPr>
        <p:txBody>
          <a:bodyPr wrap="square" rtlCol="0">
            <a:spAutoFit/>
          </a:bodyPr>
          <a:lstStyle/>
          <a:p>
            <a:r>
              <a:rPr lang="en-US" sz="700" dirty="0">
                <a:solidFill>
                  <a:srgbClr val="003DA5"/>
                </a:solidFill>
                <a:latin typeface="Montserrat" panose="00000500000000000000" pitchFamily="2" charset="0"/>
              </a:rPr>
              <a:t>Sponsored by the U.S. Department of State Bureau of Educational and Cultural Affairs</a:t>
            </a:r>
          </a:p>
        </p:txBody>
      </p:sp>
    </p:spTree>
    <p:extLst>
      <p:ext uri="{BB962C8B-B14F-4D97-AF65-F5344CB8AC3E}">
        <p14:creationId xmlns:p14="http://schemas.microsoft.com/office/powerpoint/2010/main" val="1114902322"/>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7" r:id="rId3"/>
    <p:sldLayoutId id="2147483689" r:id="rId4"/>
    <p:sldLayoutId id="2147483695" r:id="rId5"/>
    <p:sldLayoutId id="2147483690"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1" descr="Fulbright_Back1.png">
            <a:extLst>
              <a:ext uri="{FF2B5EF4-FFF2-40B4-BE49-F238E27FC236}">
                <a16:creationId xmlns:a16="http://schemas.microsoft.com/office/drawing/2014/main" id="{0A6AE8B1-20FE-4625-8759-E44F6B54DFC9}"/>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t="12687" b="12687"/>
          <a:stretch/>
        </p:blipFill>
        <p:spPr bwMode="auto">
          <a:xfrm>
            <a:off x="-60960" y="0"/>
            <a:ext cx="12252960" cy="6858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8" name="Picture 2" descr="pasted-image.pdf">
            <a:extLst>
              <a:ext uri="{FF2B5EF4-FFF2-40B4-BE49-F238E27FC236}">
                <a16:creationId xmlns:a16="http://schemas.microsoft.com/office/drawing/2014/main" id="{42832C74-9D0D-48AD-BCF2-F79137BA729C}"/>
              </a:ext>
            </a:extLst>
          </p:cNvPr>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726887" y="2423160"/>
            <a:ext cx="10738227" cy="20116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2" name="Picture 3" descr="pasted-image.pdf">
            <a:extLst>
              <a:ext uri="{FF2B5EF4-FFF2-40B4-BE49-F238E27FC236}">
                <a16:creationId xmlns:a16="http://schemas.microsoft.com/office/drawing/2014/main" id="{03BAA23A-FEFD-4102-8779-7E29AD35EB97}"/>
              </a:ext>
            </a:extLst>
          </p:cNvPr>
          <p:cNvPicPr>
            <a:picLocks noChangeAspect="1"/>
          </p:cNvPicPr>
          <p:nvPr userDrawn="1"/>
        </p:nvPicPr>
        <p:blipFill>
          <a:blip r:embed="rId5">
            <a:extLst>
              <a:ext uri="{28A0092B-C50C-407E-A947-70E740481C1C}">
                <a14:useLocalDpi xmlns:a14="http://schemas.microsoft.com/office/drawing/2010/main" val="0"/>
              </a:ext>
            </a:extLst>
          </a:blip>
          <a:srcRect l="77248"/>
          <a:stretch>
            <a:fillRect/>
          </a:stretch>
        </p:blipFill>
        <p:spPr bwMode="auto">
          <a:xfrm>
            <a:off x="328182" y="5897040"/>
            <a:ext cx="756089" cy="7294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3" name="TextBox 12">
            <a:extLst>
              <a:ext uri="{FF2B5EF4-FFF2-40B4-BE49-F238E27FC236}">
                <a16:creationId xmlns:a16="http://schemas.microsoft.com/office/drawing/2014/main" id="{7F63E94B-EB03-45E6-9727-545DF99B5E1E}"/>
              </a:ext>
            </a:extLst>
          </p:cNvPr>
          <p:cNvSpPr txBox="1"/>
          <p:nvPr userDrawn="1"/>
        </p:nvSpPr>
        <p:spPr>
          <a:xfrm>
            <a:off x="1192666" y="6093431"/>
            <a:ext cx="2706671" cy="369332"/>
          </a:xfrm>
          <a:prstGeom prst="rect">
            <a:avLst/>
          </a:prstGeom>
          <a:noFill/>
        </p:spPr>
        <p:txBody>
          <a:bodyPr wrap="square" rtlCol="0">
            <a:spAutoFit/>
          </a:bodyPr>
          <a:lstStyle/>
          <a:p>
            <a:r>
              <a:rPr lang="en-US" sz="900" dirty="0">
                <a:solidFill>
                  <a:schemeClr val="bg1"/>
                </a:solidFill>
                <a:latin typeface="Montserrat" panose="00000500000000000000" pitchFamily="2" charset="0"/>
              </a:rPr>
              <a:t>Sponsored by the U.S. Department of State Bureau of Educational and Cultural Affairs</a:t>
            </a:r>
          </a:p>
        </p:txBody>
      </p:sp>
      <p:sp>
        <p:nvSpPr>
          <p:cNvPr id="14" name="Line 6">
            <a:extLst>
              <a:ext uri="{FF2B5EF4-FFF2-40B4-BE49-F238E27FC236}">
                <a16:creationId xmlns:a16="http://schemas.microsoft.com/office/drawing/2014/main" id="{5A38510A-5617-4030-B633-D96FEDC799EC}"/>
              </a:ext>
            </a:extLst>
          </p:cNvPr>
          <p:cNvSpPr>
            <a:spLocks noChangeShapeType="1"/>
          </p:cNvSpPr>
          <p:nvPr userDrawn="1"/>
        </p:nvSpPr>
        <p:spPr bwMode="auto">
          <a:xfrm flipV="1">
            <a:off x="3987737" y="6093431"/>
            <a:ext cx="77" cy="369332"/>
          </a:xfrm>
          <a:prstGeom prst="line">
            <a:avLst/>
          </a:prstGeom>
          <a:noFill/>
          <a:ln w="6350">
            <a:solidFill>
              <a:srgbClr val="FAFFF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45720" rIns="4572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endParaRPr>
          </a:p>
        </p:txBody>
      </p:sp>
      <p:sp>
        <p:nvSpPr>
          <p:cNvPr id="15" name="TextBox 14">
            <a:extLst>
              <a:ext uri="{FF2B5EF4-FFF2-40B4-BE49-F238E27FC236}">
                <a16:creationId xmlns:a16="http://schemas.microsoft.com/office/drawing/2014/main" id="{A0C9A1A4-A2E3-4A41-ACCF-B71BA39623DA}"/>
              </a:ext>
            </a:extLst>
          </p:cNvPr>
          <p:cNvSpPr txBox="1"/>
          <p:nvPr userDrawn="1"/>
        </p:nvSpPr>
        <p:spPr>
          <a:xfrm>
            <a:off x="4160294" y="6093431"/>
            <a:ext cx="1511952" cy="369332"/>
          </a:xfrm>
          <a:prstGeom prst="rect">
            <a:avLst/>
          </a:prstGeom>
          <a:noFill/>
        </p:spPr>
        <p:txBody>
          <a:bodyPr wrap="none" rtlCol="0">
            <a:spAutoFit/>
          </a:bodyPr>
          <a:lstStyle/>
          <a:p>
            <a:r>
              <a:rPr lang="en-US" sz="900" dirty="0">
                <a:solidFill>
                  <a:schemeClr val="bg1"/>
                </a:solidFill>
                <a:latin typeface="Montserrat" panose="00000500000000000000" pitchFamily="2" charset="0"/>
              </a:rPr>
              <a:t>eca.state.gov/Fulbright</a:t>
            </a:r>
          </a:p>
          <a:p>
            <a:r>
              <a:rPr lang="en-US" sz="900" dirty="0">
                <a:solidFill>
                  <a:schemeClr val="bg1"/>
                </a:solidFill>
                <a:latin typeface="Montserrat" panose="00000500000000000000" pitchFamily="2" charset="0"/>
              </a:rPr>
              <a:t>#</a:t>
            </a:r>
            <a:r>
              <a:rPr lang="en-US" sz="900" dirty="0" err="1">
                <a:solidFill>
                  <a:schemeClr val="bg1"/>
                </a:solidFill>
                <a:latin typeface="Montserrat" panose="00000500000000000000" pitchFamily="2" charset="0"/>
              </a:rPr>
              <a:t>fulbright</a:t>
            </a:r>
            <a:endParaRPr lang="en-US" sz="900" dirty="0">
              <a:solidFill>
                <a:schemeClr val="bg1"/>
              </a:solidFill>
              <a:latin typeface="Montserrat" panose="00000500000000000000" pitchFamily="2" charset="0"/>
            </a:endParaRPr>
          </a:p>
        </p:txBody>
      </p:sp>
    </p:spTree>
    <p:extLst>
      <p:ext uri="{BB962C8B-B14F-4D97-AF65-F5344CB8AC3E}">
        <p14:creationId xmlns:p14="http://schemas.microsoft.com/office/powerpoint/2010/main" val="3718454328"/>
      </p:ext>
    </p:extLst>
  </p:cSld>
  <p:clrMap bg1="lt1" tx1="dk1" bg2="lt2" tx2="dk2" accent1="accent1" accent2="accent2" accent3="accent3" accent4="accent4" accent5="accent5" accent6="accent6" hlink="hlink" folHlink="folHlink"/>
  <p:sldLayoutIdLst>
    <p:sldLayoutId id="214748369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1" descr="Fulbright_Back1.png">
            <a:extLst>
              <a:ext uri="{FF2B5EF4-FFF2-40B4-BE49-F238E27FC236}">
                <a16:creationId xmlns:a16="http://schemas.microsoft.com/office/drawing/2014/main" id="{D310F310-55CD-48F2-BB21-786AE09A2851}"/>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t="12687" b="12687"/>
          <a:stretch/>
        </p:blipFill>
        <p:spPr bwMode="auto">
          <a:xfrm>
            <a:off x="-30480" y="0"/>
            <a:ext cx="12252960" cy="6858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3" name="Picture 2" descr="pasted-image.pdf">
            <a:extLst>
              <a:ext uri="{FF2B5EF4-FFF2-40B4-BE49-F238E27FC236}">
                <a16:creationId xmlns:a16="http://schemas.microsoft.com/office/drawing/2014/main" id="{C9088ED8-A954-427E-AE82-5FFEA4F9ADA2}"/>
              </a:ext>
            </a:extLst>
          </p:cNvPr>
          <p:cNvPicPr>
            <a:picLocks noChangeAspect="1"/>
          </p:cNvPicPr>
          <p:nvPr userDrawn="1"/>
        </p:nvPicPr>
        <p:blipFill>
          <a:blip r:embed="rId4">
            <a:extLst>
              <a:ext uri="{28A0092B-C50C-407E-A947-70E740481C1C}">
                <a14:useLocalDpi xmlns:a14="http://schemas.microsoft.com/office/drawing/2010/main"/>
              </a:ext>
            </a:extLst>
          </a:blip>
          <a:srcRect/>
          <a:stretch>
            <a:fillRect/>
          </a:stretch>
        </p:blipFill>
        <p:spPr bwMode="auto">
          <a:xfrm>
            <a:off x="9153536" y="6014437"/>
            <a:ext cx="2639942" cy="49468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 name="TextBox 1">
            <a:extLst>
              <a:ext uri="{FF2B5EF4-FFF2-40B4-BE49-F238E27FC236}">
                <a16:creationId xmlns:a16="http://schemas.microsoft.com/office/drawing/2014/main" id="{27D3D02F-3632-479A-8619-4B22013161CA}"/>
              </a:ext>
            </a:extLst>
          </p:cNvPr>
          <p:cNvSpPr txBox="1"/>
          <p:nvPr userDrawn="1"/>
        </p:nvSpPr>
        <p:spPr>
          <a:xfrm>
            <a:off x="4255239" y="6107890"/>
            <a:ext cx="3939193"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dirty="0">
                <a:ln>
                  <a:noFill/>
                </a:ln>
                <a:solidFill>
                  <a:prstClr val="white"/>
                </a:solidFill>
                <a:effectLst/>
                <a:uLnTx/>
                <a:uFillTx/>
                <a:latin typeface="Montserrat" panose="00000500000000000000" pitchFamily="2" charset="0"/>
                <a:ea typeface="+mn-ea"/>
                <a:cs typeface="+mn-cs"/>
              </a:rPr>
              <a:t>The Fulbright Specialist Program is sponsored by the U.S. Department of State with funding provided by the U.S. Government and is administered by World Learning.</a:t>
            </a:r>
          </a:p>
        </p:txBody>
      </p:sp>
      <p:grpSp>
        <p:nvGrpSpPr>
          <p:cNvPr id="3" name="Group 2">
            <a:extLst>
              <a:ext uri="{FF2B5EF4-FFF2-40B4-BE49-F238E27FC236}">
                <a16:creationId xmlns:a16="http://schemas.microsoft.com/office/drawing/2014/main" id="{9B216AD9-8CC5-4CC0-826B-A0F6246FBC9C}"/>
              </a:ext>
            </a:extLst>
          </p:cNvPr>
          <p:cNvGrpSpPr/>
          <p:nvPr userDrawn="1"/>
        </p:nvGrpSpPr>
        <p:grpSpPr>
          <a:xfrm>
            <a:off x="328182" y="5897040"/>
            <a:ext cx="2967953" cy="729477"/>
            <a:chOff x="328182" y="5897040"/>
            <a:chExt cx="2967953" cy="729477"/>
          </a:xfrm>
        </p:grpSpPr>
        <p:pic>
          <p:nvPicPr>
            <p:cNvPr id="9" name="Picture 3" descr="pasted-image.pdf">
              <a:extLst>
                <a:ext uri="{FF2B5EF4-FFF2-40B4-BE49-F238E27FC236}">
                  <a16:creationId xmlns:a16="http://schemas.microsoft.com/office/drawing/2014/main" id="{9A7AA5C4-A1A4-47C5-B708-79A98B0F017C}"/>
                </a:ext>
              </a:extLst>
            </p:cNvPr>
            <p:cNvPicPr>
              <a:picLocks noChangeAspect="1"/>
            </p:cNvPicPr>
            <p:nvPr userDrawn="1"/>
          </p:nvPicPr>
          <p:blipFill>
            <a:blip r:embed="rId5">
              <a:extLst>
                <a:ext uri="{28A0092B-C50C-407E-A947-70E740481C1C}">
                  <a14:useLocalDpi xmlns:a14="http://schemas.microsoft.com/office/drawing/2010/main" val="0"/>
                </a:ext>
              </a:extLst>
            </a:blip>
            <a:srcRect l="77248"/>
            <a:stretch>
              <a:fillRect/>
            </a:stretch>
          </p:blipFill>
          <p:spPr bwMode="auto">
            <a:xfrm>
              <a:off x="328182" y="5897040"/>
              <a:ext cx="756089" cy="7294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1" name="TextBox 10">
              <a:extLst>
                <a:ext uri="{FF2B5EF4-FFF2-40B4-BE49-F238E27FC236}">
                  <a16:creationId xmlns:a16="http://schemas.microsoft.com/office/drawing/2014/main" id="{EF51DEF6-9A59-4946-BC74-3AF6468DEE19}"/>
                </a:ext>
              </a:extLst>
            </p:cNvPr>
            <p:cNvSpPr txBox="1"/>
            <p:nvPr userDrawn="1"/>
          </p:nvSpPr>
          <p:spPr>
            <a:xfrm>
              <a:off x="1192667" y="6107890"/>
              <a:ext cx="2103468" cy="307777"/>
            </a:xfrm>
            <a:prstGeom prst="rect">
              <a:avLst/>
            </a:prstGeom>
            <a:noFill/>
          </p:spPr>
          <p:txBody>
            <a:bodyPr wrap="square" rtlCol="0">
              <a:spAutoFit/>
            </a:bodyPr>
            <a:lstStyle/>
            <a:p>
              <a:r>
                <a:rPr lang="en-US" sz="700" dirty="0">
                  <a:solidFill>
                    <a:schemeClr val="bg1"/>
                  </a:solidFill>
                  <a:latin typeface="Montserrat" panose="00000500000000000000" pitchFamily="2" charset="0"/>
                </a:rPr>
                <a:t>Sponsored by the U.S. Department of State Bureau of Educational and Cultural Affairs</a:t>
              </a:r>
            </a:p>
          </p:txBody>
        </p:sp>
      </p:grpSp>
    </p:spTree>
    <p:extLst>
      <p:ext uri="{BB962C8B-B14F-4D97-AF65-F5344CB8AC3E}">
        <p14:creationId xmlns:p14="http://schemas.microsoft.com/office/powerpoint/2010/main" val="3068240071"/>
      </p:ext>
    </p:extLst>
  </p:cSld>
  <p:clrMap bg1="lt1" tx1="dk1" bg2="lt2" tx2="dk2" accent1="accent1" accent2="accent2" accent3="accent3" accent4="accent4" accent5="accent5" accent6="accent6" hlink="hlink" folHlink="folHlink"/>
  <p:sldLayoutIdLst>
    <p:sldLayoutId id="214748369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92305DD-B4C2-4AB0-B9F8-34E2AB8658E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5ED6D3A0-82BE-44C0-A8A2-C3B83A8CF2B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pic>
        <p:nvPicPr>
          <p:cNvPr id="7" name="Picture 2" descr="pasted-image.pdf">
            <a:extLst>
              <a:ext uri="{FF2B5EF4-FFF2-40B4-BE49-F238E27FC236}">
                <a16:creationId xmlns:a16="http://schemas.microsoft.com/office/drawing/2014/main" id="{B5B0090B-E679-49AE-948E-EEA16B84AD94}"/>
              </a:ext>
            </a:extLst>
          </p:cNvPr>
          <p:cNvPicPr>
            <a:picLocks noChangeAspect="1"/>
          </p:cNvPicPr>
          <p:nvPr userDrawn="1"/>
        </p:nvPicPr>
        <p:blipFill>
          <a:blip r:embed="rId8" cstate="screen">
            <a:extLst>
              <a:ext uri="{28A0092B-C50C-407E-A947-70E740481C1C}">
                <a14:useLocalDpi xmlns:a14="http://schemas.microsoft.com/office/drawing/2010/main"/>
              </a:ext>
            </a:extLst>
          </a:blip>
          <a:srcRect/>
          <a:stretch>
            <a:fillRect/>
          </a:stretch>
        </p:blipFill>
        <p:spPr bwMode="auto">
          <a:xfrm>
            <a:off x="508532" y="6112748"/>
            <a:ext cx="553561" cy="5395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8" name="Picture 1" descr="pasted-image.pdf">
            <a:extLst>
              <a:ext uri="{FF2B5EF4-FFF2-40B4-BE49-F238E27FC236}">
                <a16:creationId xmlns:a16="http://schemas.microsoft.com/office/drawing/2014/main" id="{5D35E3F7-1F30-4382-A40E-387A0E08CBFF}"/>
              </a:ext>
            </a:extLst>
          </p:cNvPr>
          <p:cNvPicPr>
            <a:picLocks noChangeAspect="1"/>
          </p:cNvPicPr>
          <p:nvPr userDrawn="1"/>
        </p:nvPicPr>
        <p:blipFill>
          <a:blip r:embed="rId9" cstate="screen">
            <a:extLst>
              <a:ext uri="{28A0092B-C50C-407E-A947-70E740481C1C}">
                <a14:useLocalDpi xmlns:a14="http://schemas.microsoft.com/office/drawing/2010/main"/>
              </a:ext>
            </a:extLst>
          </a:blip>
          <a:srcRect/>
          <a:stretch>
            <a:fillRect/>
          </a:stretch>
        </p:blipFill>
        <p:spPr bwMode="auto">
          <a:xfrm>
            <a:off x="9654953" y="6189663"/>
            <a:ext cx="2051495" cy="384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0" name="TextBox 9">
            <a:extLst>
              <a:ext uri="{FF2B5EF4-FFF2-40B4-BE49-F238E27FC236}">
                <a16:creationId xmlns:a16="http://schemas.microsoft.com/office/drawing/2014/main" id="{A8B93DFF-B4D1-4258-B3D2-2223AF69B650}"/>
              </a:ext>
            </a:extLst>
          </p:cNvPr>
          <p:cNvSpPr txBox="1"/>
          <p:nvPr userDrawn="1"/>
        </p:nvSpPr>
        <p:spPr>
          <a:xfrm>
            <a:off x="1124911" y="6228656"/>
            <a:ext cx="2103468"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dirty="0">
                <a:ln>
                  <a:noFill/>
                </a:ln>
                <a:solidFill>
                  <a:srgbClr val="003DA5"/>
                </a:solidFill>
                <a:effectLst/>
                <a:uLnTx/>
                <a:uFillTx/>
                <a:latin typeface="Montserrat" panose="00000500000000000000" pitchFamily="2" charset="0"/>
                <a:ea typeface="+mn-ea"/>
                <a:cs typeface="+mn-cs"/>
              </a:rPr>
              <a:t>Sponsored by the U.S. Department of State Bureau of Educational and Cultural Affairs</a:t>
            </a:r>
          </a:p>
        </p:txBody>
      </p:sp>
    </p:spTree>
    <p:extLst>
      <p:ext uri="{BB962C8B-B14F-4D97-AF65-F5344CB8AC3E}">
        <p14:creationId xmlns:p14="http://schemas.microsoft.com/office/powerpoint/2010/main" val="110083985"/>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hyperlink" Target="mailto:fulbrightspecialist@worldlearning.org" TargetMode="External"/><Relationship Id="rId2" Type="http://schemas.openxmlformats.org/officeDocument/2006/relationships/notesSlide" Target="../notesSlides/notesSlide16.xml"/><Relationship Id="rId1" Type="http://schemas.openxmlformats.org/officeDocument/2006/relationships/slideLayout" Target="../slideLayouts/slideLayout3.xml"/><Relationship Id="rId5" Type="http://schemas.openxmlformats.org/officeDocument/2006/relationships/image" Target="../media/image23.png"/><Relationship Id="rId4" Type="http://schemas.openxmlformats.org/officeDocument/2006/relationships/hyperlink" Target="https://fulbrightspecialist.worldlearning.org/directory"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hyperlink" Target="http://www.fulbrightprogram.org/"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jpg"/><Relationship Id="rId2" Type="http://schemas.openxmlformats.org/officeDocument/2006/relationships/notesSlide" Target="../notesSlides/notesSlide8.xml"/><Relationship Id="rId1" Type="http://schemas.openxmlformats.org/officeDocument/2006/relationships/slideLayout" Target="../slideLayouts/slideLayout6.xml"/><Relationship Id="rId6" Type="http://schemas.openxmlformats.org/officeDocument/2006/relationships/image" Target="../media/image14.jpg"/><Relationship Id="rId5" Type="http://schemas.openxmlformats.org/officeDocument/2006/relationships/image" Target="../media/image13.jpg"/><Relationship Id="rId4" Type="http://schemas.openxmlformats.org/officeDocument/2006/relationships/image" Target="../media/image12.jpg"/></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Line 4">
            <a:extLst>
              <a:ext uri="{FF2B5EF4-FFF2-40B4-BE49-F238E27FC236}">
                <a16:creationId xmlns:a16="http://schemas.microsoft.com/office/drawing/2014/main" id="{6C623AD4-D7F8-4FF6-A91B-AACE81729F66}"/>
              </a:ext>
              <a:ext uri="{C183D7F6-B498-43B3-948B-1728B52AA6E4}">
                <adec:decorative xmlns:adec="http://schemas.microsoft.com/office/drawing/2017/decorative" val="1"/>
              </a:ext>
            </a:extLst>
          </p:cNvPr>
          <p:cNvSpPr>
            <a:spLocks noChangeShapeType="1"/>
          </p:cNvSpPr>
          <p:nvPr/>
        </p:nvSpPr>
        <p:spPr bwMode="auto">
          <a:xfrm flipV="1">
            <a:off x="539911" y="4350992"/>
            <a:ext cx="474938" cy="0"/>
          </a:xfrm>
          <a:prstGeom prst="line">
            <a:avLst/>
          </a:prstGeom>
          <a:noFill/>
          <a:ln w="25400">
            <a:solidFill>
              <a:srgbClr val="00A9E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45720" rIns="45720"/>
          <a:lstStyle/>
          <a:p>
            <a:endParaRPr lang="en-US" dirty="0">
              <a:latin typeface="Montserrat" panose="00000500000000000000" pitchFamily="2" charset="0"/>
            </a:endParaRPr>
          </a:p>
        </p:txBody>
      </p:sp>
      <p:sp>
        <p:nvSpPr>
          <p:cNvPr id="2" name="Title 1">
            <a:extLst>
              <a:ext uri="{FF2B5EF4-FFF2-40B4-BE49-F238E27FC236}">
                <a16:creationId xmlns:a16="http://schemas.microsoft.com/office/drawing/2014/main" id="{B5443E54-DCCA-4308-A524-0697DE897317}"/>
              </a:ext>
            </a:extLst>
          </p:cNvPr>
          <p:cNvSpPr txBox="1">
            <a:spLocks noGrp="1"/>
          </p:cNvSpPr>
          <p:nvPr>
            <p:ph type="title" idx="4294967295"/>
          </p:nvPr>
        </p:nvSpPr>
        <p:spPr>
          <a:xfrm>
            <a:off x="425984" y="1316990"/>
            <a:ext cx="11340032" cy="116955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schemeClr val="bg1"/>
                </a:solidFill>
                <a:effectLst/>
                <a:uLnTx/>
                <a:uFillTx/>
                <a:latin typeface="Montserrat" panose="00000500000000000000" pitchFamily="2" charset="0"/>
                <a:ea typeface="+mn-ea"/>
                <a:cs typeface="+mn-cs"/>
              </a:rPr>
              <a:t>Fulbright Specialist Program</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000" b="0" i="0" u="none" strike="noStrike" kern="1200" cap="none" spc="0" normalizeH="0" baseline="0" noProof="0" dirty="0">
                <a:ln>
                  <a:noFill/>
                </a:ln>
                <a:solidFill>
                  <a:schemeClr val="bg1"/>
                </a:solidFill>
                <a:effectLst/>
                <a:uLnTx/>
                <a:uFillTx/>
                <a:latin typeface="Montserrat" panose="00000500000000000000" pitchFamily="2" charset="0"/>
                <a:ea typeface="+mn-ea"/>
                <a:cs typeface="+mn-cs"/>
              </a:rPr>
              <a:t>Information Session for U.S. Applicants</a:t>
            </a:r>
          </a:p>
        </p:txBody>
      </p:sp>
      <p:sp>
        <p:nvSpPr>
          <p:cNvPr id="5" name="First &amp; Last Name, Position…">
            <a:extLst>
              <a:ext uri="{FF2B5EF4-FFF2-40B4-BE49-F238E27FC236}">
                <a16:creationId xmlns:a16="http://schemas.microsoft.com/office/drawing/2014/main" id="{B5E5E24A-6D25-1B74-9A72-19BE02822FCE}"/>
              </a:ext>
            </a:extLst>
          </p:cNvPr>
          <p:cNvSpPr txBox="1"/>
          <p:nvPr/>
        </p:nvSpPr>
        <p:spPr>
          <a:xfrm>
            <a:off x="487939" y="3383480"/>
            <a:ext cx="7544380" cy="1548822"/>
          </a:xfrm>
          <a:prstGeom prst="rect">
            <a:avLst/>
          </a:prstGeom>
          <a:ln w="25400">
            <a:miter lim="400000"/>
          </a:ln>
          <a:extLst>
            <a:ext uri="{C572A759-6A51-4108-AA02-DFA0A04FC94B}">
              <ma14:wrappingTextBoxFlag xmlns:m="http://schemas.openxmlformats.org/officeDocument/2006/math" xmlns:a14="http://schemas.microsoft.com/office/drawing/2010/main" xmlns:ma14="http://schemas.microsoft.com/office/mac/drawingml/2011/main" xmlns:mv="urn:schemas-microsoft-com:mac:vml" xmlns:mc="http://schemas.openxmlformats.org/markup-compatibility/2006" xmlns="" xmlns:lc="http://schemas.openxmlformats.org/drawingml/2006/lockedCanvas" val="1"/>
            </a:ext>
          </a:extLst>
        </p:spPr>
        <p:txBody>
          <a:bodyPr wrap="square" lIns="45720" tIns="45720" rIns="45720" bIns="4572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3999"/>
              </a:lnSpc>
              <a:defRPr>
                <a:solidFill>
                  <a:srgbClr val="FAFFF8"/>
                </a:solidFill>
                <a:latin typeface="Mark OT Bold"/>
                <a:ea typeface="Mark OT Bold"/>
                <a:cs typeface="Mark OT Bold"/>
                <a:sym typeface="Mark OT Bold"/>
              </a:defRPr>
            </a:pPr>
            <a:r>
              <a:rPr lang="en-US" sz="1400" b="1" dirty="0">
                <a:latin typeface="Montserrat"/>
              </a:rPr>
              <a:t>Keegan Scott</a:t>
            </a:r>
            <a:endParaRPr lang="en-US" b="1">
              <a:latin typeface="Mark OT Bold"/>
            </a:endParaRPr>
          </a:p>
          <a:p>
            <a:pPr>
              <a:lnSpc>
                <a:spcPct val="113999"/>
              </a:lnSpc>
              <a:defRPr>
                <a:solidFill>
                  <a:srgbClr val="FAFFF8"/>
                </a:solidFill>
                <a:latin typeface="Mark OT Bold"/>
                <a:ea typeface="Mark OT Bold"/>
                <a:cs typeface="Mark OT Bold"/>
                <a:sym typeface="Mark OT Bold"/>
              </a:defRPr>
            </a:pPr>
            <a:r>
              <a:rPr lang="en-US" sz="1400" dirty="0">
                <a:latin typeface="Montserrat"/>
              </a:rPr>
              <a:t>Fulbright U.S. Scholar Outreach and Recruitment Officer</a:t>
            </a:r>
          </a:p>
          <a:p>
            <a:pPr>
              <a:lnSpc>
                <a:spcPct val="114000"/>
              </a:lnSpc>
              <a:defRPr>
                <a:solidFill>
                  <a:srgbClr val="FAFFF8"/>
                </a:solidFill>
                <a:latin typeface="Mark OT Bold"/>
                <a:ea typeface="Mark OT Bold"/>
                <a:cs typeface="Mark OT Bold"/>
                <a:sym typeface="Mark OT Bold"/>
              </a:defRPr>
            </a:pPr>
            <a:r>
              <a:rPr lang="en-US" sz="1400" dirty="0">
                <a:latin typeface="Montserrat"/>
              </a:rPr>
              <a:t>Institute of International Education</a:t>
            </a:r>
          </a:p>
          <a:p>
            <a:pPr>
              <a:lnSpc>
                <a:spcPct val="113999"/>
              </a:lnSpc>
              <a:defRPr>
                <a:solidFill>
                  <a:srgbClr val="FAFFF8"/>
                </a:solidFill>
                <a:latin typeface="Mark OT Bold"/>
                <a:ea typeface="Mark OT Bold"/>
                <a:cs typeface="Mark OT Bold"/>
                <a:sym typeface="Mark OT Bold"/>
              </a:defRPr>
            </a:pPr>
            <a:endParaRPr lang="en-US" sz="1400">
              <a:latin typeface="Montserrat"/>
            </a:endParaRPr>
          </a:p>
          <a:p>
            <a:pPr>
              <a:lnSpc>
                <a:spcPct val="113999"/>
              </a:lnSpc>
              <a:defRPr>
                <a:solidFill>
                  <a:srgbClr val="FAFFF8"/>
                </a:solidFill>
                <a:latin typeface="Mark OT Bold"/>
                <a:ea typeface="Mark OT Bold"/>
                <a:cs typeface="Mark OT Bold"/>
                <a:sym typeface="Mark OT Bold"/>
              </a:defRPr>
            </a:pPr>
            <a:r>
              <a:rPr lang="en-US" sz="1400" dirty="0">
                <a:latin typeface="Montserrat"/>
              </a:rPr>
              <a:t>Brigham Young University Fulbright Day</a:t>
            </a:r>
          </a:p>
          <a:p>
            <a:pPr>
              <a:lnSpc>
                <a:spcPct val="113999"/>
              </a:lnSpc>
              <a:defRPr>
                <a:solidFill>
                  <a:srgbClr val="FAFFF8"/>
                </a:solidFill>
                <a:latin typeface="Mark OT Bold"/>
                <a:ea typeface="Mark OT Bold"/>
                <a:cs typeface="Mark OT Bold"/>
                <a:sym typeface="Mark OT Bold"/>
              </a:defRPr>
            </a:pPr>
            <a:r>
              <a:rPr lang="en-US" sz="1400" dirty="0">
                <a:latin typeface="Montserrat"/>
              </a:rPr>
              <a:t>Friday, March 31, 2023</a:t>
            </a:r>
          </a:p>
        </p:txBody>
      </p:sp>
      <p:pic>
        <p:nvPicPr>
          <p:cNvPr id="3" name="Picture 3" descr="Icon&#10;&#10;Description automatically generated">
            <a:extLst>
              <a:ext uri="{FF2B5EF4-FFF2-40B4-BE49-F238E27FC236}">
                <a16:creationId xmlns:a16="http://schemas.microsoft.com/office/drawing/2014/main" id="{0AECAD86-4EFE-DC57-12E1-D8D20EE13462}"/>
              </a:ext>
            </a:extLst>
          </p:cNvPr>
          <p:cNvPicPr>
            <a:picLocks noChangeAspect="1"/>
          </p:cNvPicPr>
          <p:nvPr/>
        </p:nvPicPr>
        <p:blipFill>
          <a:blip r:embed="rId3"/>
          <a:stretch>
            <a:fillRect/>
          </a:stretch>
        </p:blipFill>
        <p:spPr>
          <a:xfrm>
            <a:off x="9455625" y="942833"/>
            <a:ext cx="2038065" cy="2049438"/>
          </a:xfrm>
          <a:prstGeom prst="rect">
            <a:avLst/>
          </a:prstGeom>
        </p:spPr>
      </p:pic>
    </p:spTree>
    <p:extLst>
      <p:ext uri="{BB962C8B-B14F-4D97-AF65-F5344CB8AC3E}">
        <p14:creationId xmlns:p14="http://schemas.microsoft.com/office/powerpoint/2010/main" val="1878965924"/>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9C0BC2B9-8E8C-4FE6-B8BA-21F5FC34E010}"/>
              </a:ext>
            </a:extLst>
          </p:cNvPr>
          <p:cNvPicPr>
            <a:picLocks/>
          </p:cNvPicPr>
          <p:nvPr/>
        </p:nvPicPr>
        <p:blipFill rotWithShape="1">
          <a:blip r:embed="rId2" cstate="print">
            <a:extLst>
              <a:ext uri="{28A0092B-C50C-407E-A947-70E740481C1C}">
                <a14:useLocalDpi xmlns:a14="http://schemas.microsoft.com/office/drawing/2010/main" val="0"/>
              </a:ext>
            </a:extLst>
          </a:blip>
          <a:srcRect l="4946" r="17704"/>
          <a:stretch/>
        </p:blipFill>
        <p:spPr>
          <a:xfrm>
            <a:off x="654221" y="498206"/>
            <a:ext cx="2711831" cy="2746164"/>
          </a:xfrm>
          <a:prstGeom prst="roundRect">
            <a:avLst/>
          </a:prstGeom>
        </p:spPr>
      </p:pic>
      <p:sp>
        <p:nvSpPr>
          <p:cNvPr id="7" name="TextBox 6">
            <a:extLst>
              <a:ext uri="{FF2B5EF4-FFF2-40B4-BE49-F238E27FC236}">
                <a16:creationId xmlns:a16="http://schemas.microsoft.com/office/drawing/2014/main" id="{E3A4DF42-1B5D-4EA3-85AC-ECC1EC2DB78E}"/>
              </a:ext>
            </a:extLst>
          </p:cNvPr>
          <p:cNvSpPr txBox="1"/>
          <p:nvPr/>
        </p:nvSpPr>
        <p:spPr>
          <a:xfrm>
            <a:off x="3578088" y="732515"/>
            <a:ext cx="8091892" cy="2062103"/>
          </a:xfrm>
          <a:prstGeom prst="rect">
            <a:avLst/>
          </a:prstGeom>
          <a:solidFill>
            <a:srgbClr val="0062A8"/>
          </a:solidFill>
          <a:ln>
            <a:noFill/>
          </a:ln>
        </p:spPr>
        <p:txBody>
          <a:bodyPr wrap="square" lIns="182880" tIns="91440" rIns="182880" bIns="91440" rtlCol="0" anchor="t">
            <a:spAutoFit/>
          </a:bodyPr>
          <a:lstStyle/>
          <a:p>
            <a:r>
              <a:rPr lang="en-US" sz="1400" b="1" dirty="0">
                <a:solidFill>
                  <a:schemeClr val="bg1"/>
                </a:solidFill>
                <a:latin typeface="Mark OT"/>
              </a:rPr>
              <a:t>Dr. Gene </a:t>
            </a:r>
            <a:r>
              <a:rPr lang="en-US" sz="1400" b="1" dirty="0" err="1">
                <a:solidFill>
                  <a:schemeClr val="bg1"/>
                </a:solidFill>
                <a:latin typeface="Mark OT"/>
              </a:rPr>
              <a:t>Tsudik</a:t>
            </a:r>
            <a:endParaRPr lang="en-US" sz="1400" b="1" dirty="0">
              <a:solidFill>
                <a:schemeClr val="bg1"/>
              </a:solidFill>
              <a:latin typeface="Mark OT"/>
            </a:endParaRPr>
          </a:p>
          <a:p>
            <a:r>
              <a:rPr lang="en-US" sz="1400" b="1" dirty="0">
                <a:solidFill>
                  <a:schemeClr val="bg1"/>
                </a:solidFill>
                <a:latin typeface="Mark OT"/>
              </a:rPr>
              <a:t>Chancellor’s Professor and Vice Chair of Graduate Studies, Computer Studies at UC Irvine</a:t>
            </a:r>
          </a:p>
          <a:p>
            <a:pPr>
              <a:spcAft>
                <a:spcPts val="600"/>
              </a:spcAft>
            </a:pPr>
            <a:r>
              <a:rPr lang="en-US" sz="1400" b="1" dirty="0">
                <a:solidFill>
                  <a:schemeClr val="bg1"/>
                </a:solidFill>
                <a:latin typeface="Mark OT"/>
              </a:rPr>
              <a:t>Fulbright Specialist to Burma (University of Information Technology)</a:t>
            </a:r>
          </a:p>
          <a:p>
            <a:pPr marL="285750" indent="-285750">
              <a:spcAft>
                <a:spcPts val="600"/>
              </a:spcAft>
              <a:buFont typeface="Arial" panose="020B0604020202020204" pitchFamily="34" charset="0"/>
              <a:buChar char="•"/>
            </a:pPr>
            <a:r>
              <a:rPr lang="en-US" sz="1400" dirty="0">
                <a:solidFill>
                  <a:schemeClr val="bg1"/>
                </a:solidFill>
                <a:latin typeface="Mark OT"/>
              </a:rPr>
              <a:t>Spent one month in Burma working with UIT to create a new cybersecurity curriculum, including developing teaching modules and advising faculty on suggested course topics, hours, and textbooks. </a:t>
            </a:r>
          </a:p>
          <a:p>
            <a:pPr marL="285750" indent="-285750">
              <a:spcAft>
                <a:spcPts val="600"/>
              </a:spcAft>
              <a:buFont typeface="Arial" panose="020B0604020202020204" pitchFamily="34" charset="0"/>
              <a:buChar char="•"/>
            </a:pPr>
            <a:r>
              <a:rPr lang="en-US" sz="1400" dirty="0">
                <a:solidFill>
                  <a:schemeClr val="bg1"/>
                </a:solidFill>
                <a:latin typeface="Mark OT"/>
              </a:rPr>
              <a:t>Also provided a series of lectures on advanced topics in security, privacy and cryptography, including some of his own research in these areas, and promoted information about graduate study in computer science in the United States</a:t>
            </a:r>
          </a:p>
        </p:txBody>
      </p:sp>
      <p:sp>
        <p:nvSpPr>
          <p:cNvPr id="10" name="TextBox 9">
            <a:extLst>
              <a:ext uri="{FF2B5EF4-FFF2-40B4-BE49-F238E27FC236}">
                <a16:creationId xmlns:a16="http://schemas.microsoft.com/office/drawing/2014/main" id="{634384A6-4BEE-40D8-B764-2454B4FE49E1}"/>
              </a:ext>
            </a:extLst>
          </p:cNvPr>
          <p:cNvSpPr txBox="1"/>
          <p:nvPr/>
        </p:nvSpPr>
        <p:spPr>
          <a:xfrm>
            <a:off x="3578088" y="3617579"/>
            <a:ext cx="8091892" cy="2492990"/>
          </a:xfrm>
          <a:prstGeom prst="rect">
            <a:avLst/>
          </a:prstGeom>
          <a:solidFill>
            <a:srgbClr val="0062A8"/>
          </a:solidFill>
          <a:ln>
            <a:noFill/>
          </a:ln>
        </p:spPr>
        <p:txBody>
          <a:bodyPr wrap="square" lIns="182880" tIns="91440" rIns="182880" bIns="91440" rtlCol="0" anchor="t">
            <a:spAutoFit/>
          </a:bodyPr>
          <a:lstStyle/>
          <a:p>
            <a:r>
              <a:rPr lang="en-US" sz="1400" b="1" dirty="0">
                <a:solidFill>
                  <a:schemeClr val="bg1"/>
                </a:solidFill>
                <a:latin typeface="Mark OT"/>
              </a:rPr>
              <a:t>Ashley </a:t>
            </a:r>
            <a:r>
              <a:rPr lang="en-US" sz="1400" b="1" dirty="0" err="1">
                <a:solidFill>
                  <a:schemeClr val="bg1"/>
                </a:solidFill>
                <a:latin typeface="Mark OT"/>
              </a:rPr>
              <a:t>Gabb</a:t>
            </a:r>
            <a:endParaRPr lang="en-US" sz="1400" b="1" dirty="0">
              <a:solidFill>
                <a:schemeClr val="bg1"/>
              </a:solidFill>
              <a:latin typeface="Mark OT"/>
            </a:endParaRPr>
          </a:p>
          <a:p>
            <a:r>
              <a:rPr lang="en-US" sz="1400" b="1" dirty="0">
                <a:solidFill>
                  <a:schemeClr val="bg1"/>
                </a:solidFill>
                <a:latin typeface="Mark OT"/>
              </a:rPr>
              <a:t>Director of Supplier Inclusion and Diversity at The Estee Lauder Companies Inc.</a:t>
            </a:r>
          </a:p>
          <a:p>
            <a:r>
              <a:rPr lang="en-US" sz="1400" b="1" dirty="0">
                <a:solidFill>
                  <a:schemeClr val="bg1"/>
                </a:solidFill>
                <a:latin typeface="Mark OT"/>
              </a:rPr>
              <a:t>Fulbright Specialist to France (</a:t>
            </a:r>
            <a:r>
              <a:rPr lang="fr-FR" sz="1400" b="1" dirty="0">
                <a:solidFill>
                  <a:schemeClr val="bg1"/>
                </a:solidFill>
                <a:latin typeface="Mark OT"/>
              </a:rPr>
              <a:t>Institut Supérieur de Communication et Publicité - ISCOM</a:t>
            </a:r>
            <a:r>
              <a:rPr lang="en-US" sz="1400" b="1" dirty="0">
                <a:solidFill>
                  <a:schemeClr val="bg1"/>
                </a:solidFill>
                <a:latin typeface="Mark OT"/>
              </a:rPr>
              <a:t>)</a:t>
            </a:r>
          </a:p>
          <a:p>
            <a:endParaRPr lang="en-US" sz="1400" b="1" dirty="0">
              <a:solidFill>
                <a:schemeClr val="bg1"/>
              </a:solidFill>
              <a:latin typeface="Mark OT"/>
            </a:endParaRPr>
          </a:p>
          <a:p>
            <a:pPr marL="285750" indent="-285750">
              <a:spcAft>
                <a:spcPts val="600"/>
              </a:spcAft>
              <a:buFont typeface="Arial" panose="020B0604020202020204" pitchFamily="34" charset="0"/>
              <a:buChar char="•"/>
            </a:pPr>
            <a:r>
              <a:rPr lang="en-US" sz="1400" dirty="0">
                <a:solidFill>
                  <a:schemeClr val="bg1"/>
                </a:solidFill>
                <a:latin typeface="Mark OT"/>
              </a:rPr>
              <a:t>Spent two weeks in France teaching a short course for first year communications students about authentic DEI communications  in the corporate world. </a:t>
            </a:r>
          </a:p>
          <a:p>
            <a:pPr marL="285750" indent="-285750">
              <a:spcAft>
                <a:spcPts val="600"/>
              </a:spcAft>
              <a:buFont typeface="Arial" panose="020B0604020202020204" pitchFamily="34" charset="0"/>
              <a:buChar char="•"/>
            </a:pPr>
            <a:r>
              <a:rPr lang="en-US" sz="1400" dirty="0">
                <a:solidFill>
                  <a:schemeClr val="bg1"/>
                </a:solidFill>
                <a:latin typeface="Mark OT"/>
              </a:rPr>
              <a:t>Visited several ISCOM campuses throughout France to give lectures and workshops on topics such as DEI in corporate communications and career pathways in communications. </a:t>
            </a:r>
          </a:p>
          <a:p>
            <a:pPr marL="285750" indent="-285750">
              <a:spcAft>
                <a:spcPts val="600"/>
              </a:spcAft>
              <a:buFont typeface="Arial" panose="020B0604020202020204" pitchFamily="34" charset="0"/>
              <a:buChar char="•"/>
            </a:pPr>
            <a:r>
              <a:rPr lang="en-US" sz="1400" dirty="0">
                <a:solidFill>
                  <a:schemeClr val="bg1"/>
                </a:solidFill>
                <a:latin typeface="Mark OT"/>
              </a:rPr>
              <a:t>Consulted with faculty and international office staff about using corporate partnerships to internationalize curriculum and other opportunities for students.</a:t>
            </a:r>
          </a:p>
        </p:txBody>
      </p:sp>
      <p:pic>
        <p:nvPicPr>
          <p:cNvPr id="8" name="Picture 7">
            <a:extLst>
              <a:ext uri="{FF2B5EF4-FFF2-40B4-BE49-F238E27FC236}">
                <a16:creationId xmlns:a16="http://schemas.microsoft.com/office/drawing/2014/main" id="{5E047B1E-3D9D-48C3-8690-D0625713B74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3054" y="3683637"/>
            <a:ext cx="2674165" cy="2360874"/>
          </a:xfrm>
          <a:prstGeom prst="roundRect">
            <a:avLst/>
          </a:prstGeom>
        </p:spPr>
      </p:pic>
    </p:spTree>
    <p:extLst>
      <p:ext uri="{BB962C8B-B14F-4D97-AF65-F5344CB8AC3E}">
        <p14:creationId xmlns:p14="http://schemas.microsoft.com/office/powerpoint/2010/main" val="33369119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solidFill>
                  <a:srgbClr val="003DA5"/>
                </a:solidFill>
                <a:latin typeface="Montserrat" panose="00000500000000000000" pitchFamily="2" charset="0"/>
              </a:rPr>
              <a:t>Fulbright Specialist Roster</a:t>
            </a:r>
          </a:p>
        </p:txBody>
      </p:sp>
      <p:sp>
        <p:nvSpPr>
          <p:cNvPr id="3" name="Content Placeholder 2"/>
          <p:cNvSpPr>
            <a:spLocks noGrp="1"/>
          </p:cNvSpPr>
          <p:nvPr>
            <p:ph sz="half" idx="1"/>
          </p:nvPr>
        </p:nvSpPr>
        <p:spPr>
          <a:xfrm>
            <a:off x="483476" y="2137430"/>
            <a:ext cx="3889741" cy="2760889"/>
          </a:xfrm>
          <a:prstGeom prst="rect">
            <a:avLst/>
          </a:prstGeom>
        </p:spPr>
        <p:txBody>
          <a:bodyPr>
            <a:noAutofit/>
          </a:bodyPr>
          <a:lstStyle/>
          <a:p>
            <a:pPr marL="0" indent="0">
              <a:lnSpc>
                <a:spcPct val="100000"/>
              </a:lnSpc>
              <a:spcBef>
                <a:spcPts val="0"/>
              </a:spcBef>
              <a:buNone/>
            </a:pPr>
            <a:r>
              <a:rPr lang="en-US" sz="2400" dirty="0">
                <a:latin typeface="Montserrat" panose="00000500000000000000" pitchFamily="2" charset="0"/>
              </a:rPr>
              <a:t>The Fulbright Specialist Roster is a pre-vetted group of individuals who are eligible to be matched to Specialist projects designed by host institutions abroad</a:t>
            </a:r>
          </a:p>
          <a:p>
            <a:pPr marL="0" indent="0">
              <a:lnSpc>
                <a:spcPct val="100000"/>
              </a:lnSpc>
              <a:buNone/>
            </a:pPr>
            <a:endParaRPr lang="en-US" sz="2400" dirty="0">
              <a:latin typeface="Montserrat" panose="00000500000000000000" pitchFamily="2" charset="0"/>
            </a:endParaRPr>
          </a:p>
        </p:txBody>
      </p:sp>
      <p:pic>
        <p:nvPicPr>
          <p:cNvPr id="5" name="Picture 4" descr="Steps to join the Fulbright Specialist Roster: 1: Submit an online application to join the Fulbright Specialist Roster; 2: Application is evaluated by a Peer Review Panel; 3: Approved applicants join Roster for a three-year tenure and eligible to be matched to projects">
            <a:extLst>
              <a:ext uri="{FF2B5EF4-FFF2-40B4-BE49-F238E27FC236}">
                <a16:creationId xmlns:a16="http://schemas.microsoft.com/office/drawing/2014/main" id="{85828744-9D37-4416-8C1D-46A0F3F21195}"/>
              </a:ext>
            </a:extLst>
          </p:cNvPr>
          <p:cNvPicPr>
            <a:picLocks noChangeAspect="1"/>
          </p:cNvPicPr>
          <p:nvPr/>
        </p:nvPicPr>
        <p:blipFill rotWithShape="1">
          <a:blip r:embed="rId3">
            <a:extLst>
              <a:ext uri="{28A0092B-C50C-407E-A947-70E740481C1C}">
                <a14:useLocalDpi xmlns:a14="http://schemas.microsoft.com/office/drawing/2010/main" val="0"/>
              </a:ext>
            </a:extLst>
          </a:blip>
          <a:srcRect l="17112" t="22695" r="17266" b="34149"/>
          <a:stretch/>
        </p:blipFill>
        <p:spPr>
          <a:xfrm>
            <a:off x="4498637" y="1705203"/>
            <a:ext cx="7224791" cy="3563484"/>
          </a:xfrm>
          <a:prstGeom prst="rect">
            <a:avLst/>
          </a:prstGeom>
        </p:spPr>
      </p:pic>
    </p:spTree>
    <p:extLst>
      <p:ext uri="{BB962C8B-B14F-4D97-AF65-F5344CB8AC3E}">
        <p14:creationId xmlns:p14="http://schemas.microsoft.com/office/powerpoint/2010/main" val="22340976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3476" y="365125"/>
            <a:ext cx="5536323" cy="1325563"/>
          </a:xfrm>
        </p:spPr>
        <p:txBody>
          <a:bodyPr vert="horz" lIns="91440" tIns="45720" rIns="91440" bIns="45720" rtlCol="0" anchor="ctr">
            <a:normAutofit fontScale="92500"/>
          </a:bodyPr>
          <a:lstStyle/>
          <a:p>
            <a:r>
              <a:rPr lang="en-US" b="1" dirty="0">
                <a:solidFill>
                  <a:srgbClr val="22409C"/>
                </a:solidFill>
                <a:latin typeface="Montserrat" panose="00000500000000000000" pitchFamily="2" charset="0"/>
              </a:rPr>
              <a:t>Key Eligibility Criteria</a:t>
            </a:r>
          </a:p>
        </p:txBody>
      </p:sp>
      <p:sp>
        <p:nvSpPr>
          <p:cNvPr id="3" name="Content Placeholder 2"/>
          <p:cNvSpPr>
            <a:spLocks noGrp="1"/>
          </p:cNvSpPr>
          <p:nvPr>
            <p:ph sz="half" idx="1"/>
          </p:nvPr>
        </p:nvSpPr>
        <p:spPr>
          <a:xfrm>
            <a:off x="483476" y="1690688"/>
            <a:ext cx="5536324" cy="4351338"/>
          </a:xfrm>
          <a:prstGeom prst="rect">
            <a:avLst/>
          </a:prstGeom>
        </p:spPr>
        <p:txBody>
          <a:bodyPr>
            <a:noAutofit/>
          </a:bodyPr>
          <a:lstStyle/>
          <a:p>
            <a:r>
              <a:rPr lang="en-US" sz="2400" dirty="0">
                <a:latin typeface="Montserrat" panose="00000500000000000000" pitchFamily="2" charset="0"/>
              </a:rPr>
              <a:t>Must be a U.S. citizen</a:t>
            </a:r>
          </a:p>
          <a:p>
            <a:pPr>
              <a:spcAft>
                <a:spcPts val="600"/>
              </a:spcAft>
            </a:pPr>
            <a:r>
              <a:rPr lang="en-US" sz="2400" dirty="0">
                <a:latin typeface="Montserrat" panose="00000500000000000000" pitchFamily="2" charset="0"/>
              </a:rPr>
              <a:t>Have significant experience in your respective field, as demonstrated by professional, academic, or artistic achievements</a:t>
            </a:r>
          </a:p>
          <a:p>
            <a:r>
              <a:rPr lang="en-US" sz="2400" dirty="0">
                <a:latin typeface="Montserrat" panose="00000500000000000000" pitchFamily="2" charset="0"/>
              </a:rPr>
              <a:t>U.S. Alumni of other Fulbright programs are eligible to apply;  24-month waiting period applies to anyone previously admitted to the Fulbright Specialist Roster</a:t>
            </a:r>
            <a:endParaRPr lang="en-US" sz="2000" dirty="0">
              <a:latin typeface="Montserrat" panose="00000500000000000000" pitchFamily="2" charset="0"/>
            </a:endParaRPr>
          </a:p>
        </p:txBody>
      </p:sp>
      <p:sp>
        <p:nvSpPr>
          <p:cNvPr id="6" name="Title 1">
            <a:extLst>
              <a:ext uri="{FF2B5EF4-FFF2-40B4-BE49-F238E27FC236}">
                <a16:creationId xmlns:a16="http://schemas.microsoft.com/office/drawing/2014/main" id="{7A453815-96C3-439B-8A4C-B57C9238C554}"/>
              </a:ext>
            </a:extLst>
          </p:cNvPr>
          <p:cNvSpPr txBox="1">
            <a:spLocks/>
          </p:cNvSpPr>
          <p:nvPr/>
        </p:nvSpPr>
        <p:spPr>
          <a:xfrm>
            <a:off x="6096000" y="365124"/>
            <a:ext cx="5536323" cy="1325563"/>
          </a:xfrm>
          <a:prstGeom prst="rect">
            <a:avLst/>
          </a:prstGeom>
        </p:spPr>
        <p:txBody>
          <a:bodyPr vert="horz" lIns="91440" tIns="45720" rIns="91440" bIns="45720" rtlCol="0" anchor="ctr">
            <a:normAutofit fontScale="92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solidFill>
                  <a:srgbClr val="22409C"/>
                </a:solidFill>
                <a:latin typeface="Montserrat" panose="00000500000000000000" pitchFamily="2" charset="0"/>
              </a:rPr>
              <a:t>Online Application Components</a:t>
            </a:r>
          </a:p>
        </p:txBody>
      </p:sp>
      <p:sp>
        <p:nvSpPr>
          <p:cNvPr id="4" name="Content Placeholder 3">
            <a:extLst>
              <a:ext uri="{FF2B5EF4-FFF2-40B4-BE49-F238E27FC236}">
                <a16:creationId xmlns:a16="http://schemas.microsoft.com/office/drawing/2014/main" id="{A4249EE2-441D-4585-9105-FE04F1187945}"/>
              </a:ext>
            </a:extLst>
          </p:cNvPr>
          <p:cNvSpPr>
            <a:spLocks noGrp="1"/>
          </p:cNvSpPr>
          <p:nvPr>
            <p:ph sz="half" idx="2"/>
          </p:nvPr>
        </p:nvSpPr>
        <p:spPr>
          <a:xfrm>
            <a:off x="6172199" y="1690688"/>
            <a:ext cx="5536323" cy="4351338"/>
          </a:xfrm>
        </p:spPr>
        <p:txBody>
          <a:bodyPr>
            <a:normAutofit lnSpcReduction="10000"/>
          </a:bodyPr>
          <a:lstStyle/>
          <a:p>
            <a:pPr marL="0" indent="0">
              <a:buNone/>
            </a:pPr>
            <a:r>
              <a:rPr lang="en-US" b="1" dirty="0">
                <a:latin typeface="Montserrat" panose="00000500000000000000" pitchFamily="2" charset="0"/>
              </a:rPr>
              <a:t>Required:</a:t>
            </a:r>
          </a:p>
          <a:p>
            <a:pPr lvl="0" eaLnBrk="0" fontAlgn="base" hangingPunct="0">
              <a:lnSpc>
                <a:spcPct val="100000"/>
              </a:lnSpc>
              <a:spcBef>
                <a:spcPct val="0"/>
              </a:spcBef>
              <a:spcAft>
                <a:spcPct val="0"/>
              </a:spcAft>
            </a:pPr>
            <a:r>
              <a:rPr lang="en-US" altLang="en-US" dirty="0">
                <a:latin typeface="Montserrat" panose="00000500000000000000" pitchFamily="2" charset="0"/>
              </a:rPr>
              <a:t>Personal Information</a:t>
            </a:r>
          </a:p>
          <a:p>
            <a:pPr lvl="0" eaLnBrk="0" fontAlgn="base" hangingPunct="0">
              <a:lnSpc>
                <a:spcPct val="100000"/>
              </a:lnSpc>
              <a:spcBef>
                <a:spcPct val="0"/>
              </a:spcBef>
              <a:spcAft>
                <a:spcPct val="0"/>
              </a:spcAft>
            </a:pPr>
            <a:r>
              <a:rPr lang="en-US" altLang="en-US" dirty="0">
                <a:latin typeface="Montserrat" panose="00000500000000000000" pitchFamily="2" charset="0"/>
              </a:rPr>
              <a:t>Education</a:t>
            </a:r>
          </a:p>
          <a:p>
            <a:pPr lvl="0" eaLnBrk="0" fontAlgn="base" hangingPunct="0">
              <a:lnSpc>
                <a:spcPct val="100000"/>
              </a:lnSpc>
              <a:spcBef>
                <a:spcPct val="0"/>
              </a:spcBef>
              <a:spcAft>
                <a:spcPct val="0"/>
              </a:spcAft>
            </a:pPr>
            <a:r>
              <a:rPr lang="en-US" altLang="en-US" dirty="0">
                <a:latin typeface="Montserrat" panose="00000500000000000000" pitchFamily="2" charset="0"/>
              </a:rPr>
              <a:t>Employment</a:t>
            </a:r>
          </a:p>
          <a:p>
            <a:pPr lvl="0" eaLnBrk="0" fontAlgn="base" hangingPunct="0">
              <a:lnSpc>
                <a:spcPct val="100000"/>
              </a:lnSpc>
              <a:spcBef>
                <a:spcPct val="0"/>
              </a:spcBef>
              <a:spcAft>
                <a:spcPct val="0"/>
              </a:spcAft>
            </a:pPr>
            <a:r>
              <a:rPr lang="en-US" altLang="en-US" dirty="0">
                <a:latin typeface="Montserrat" panose="00000500000000000000" pitchFamily="2" charset="0"/>
              </a:rPr>
              <a:t>Resume/CV</a:t>
            </a:r>
          </a:p>
          <a:p>
            <a:pPr eaLnBrk="0" fontAlgn="base" hangingPunct="0">
              <a:lnSpc>
                <a:spcPct val="100000"/>
              </a:lnSpc>
              <a:spcBef>
                <a:spcPct val="0"/>
              </a:spcBef>
              <a:spcAft>
                <a:spcPct val="0"/>
              </a:spcAft>
            </a:pPr>
            <a:r>
              <a:rPr lang="en-US" altLang="en-US" dirty="0">
                <a:latin typeface="Montserrat" panose="00000500000000000000" pitchFamily="2" charset="0"/>
              </a:rPr>
              <a:t>Essays (2)</a:t>
            </a:r>
          </a:p>
          <a:p>
            <a:pPr eaLnBrk="0" fontAlgn="base" hangingPunct="0">
              <a:lnSpc>
                <a:spcPct val="100000"/>
              </a:lnSpc>
              <a:spcBef>
                <a:spcPct val="0"/>
              </a:spcBef>
              <a:spcAft>
                <a:spcPts val="1000"/>
              </a:spcAft>
            </a:pPr>
            <a:r>
              <a:rPr lang="en-US" altLang="en-US" dirty="0">
                <a:latin typeface="Montserrat" panose="00000500000000000000" pitchFamily="2" charset="0"/>
              </a:rPr>
              <a:t>Reference Contacts (3)  </a:t>
            </a:r>
          </a:p>
          <a:p>
            <a:pPr marL="0" indent="0" eaLnBrk="0" fontAlgn="base" hangingPunct="0">
              <a:lnSpc>
                <a:spcPct val="100000"/>
              </a:lnSpc>
              <a:spcBef>
                <a:spcPct val="0"/>
              </a:spcBef>
              <a:spcAft>
                <a:spcPct val="0"/>
              </a:spcAft>
              <a:buNone/>
            </a:pPr>
            <a:r>
              <a:rPr lang="en-US" altLang="en-US" b="1" dirty="0">
                <a:latin typeface="Montserrat" panose="00000500000000000000" pitchFamily="2" charset="0"/>
              </a:rPr>
              <a:t>Optional:</a:t>
            </a:r>
          </a:p>
          <a:p>
            <a:pPr lvl="0" eaLnBrk="0" fontAlgn="base" hangingPunct="0">
              <a:lnSpc>
                <a:spcPct val="100000"/>
              </a:lnSpc>
              <a:spcBef>
                <a:spcPct val="0"/>
              </a:spcBef>
              <a:spcAft>
                <a:spcPct val="0"/>
              </a:spcAft>
            </a:pPr>
            <a:r>
              <a:rPr lang="en-US" altLang="en-US" dirty="0">
                <a:latin typeface="Montserrat" panose="00000500000000000000" pitchFamily="2" charset="0"/>
              </a:rPr>
              <a:t>Geographic Preferences</a:t>
            </a:r>
          </a:p>
          <a:p>
            <a:pPr lvl="0" eaLnBrk="0" fontAlgn="base" hangingPunct="0">
              <a:lnSpc>
                <a:spcPct val="100000"/>
              </a:lnSpc>
              <a:spcBef>
                <a:spcPct val="0"/>
              </a:spcBef>
              <a:spcAft>
                <a:spcPct val="0"/>
              </a:spcAft>
            </a:pPr>
            <a:r>
              <a:rPr lang="en-US" altLang="en-US" dirty="0">
                <a:latin typeface="Montserrat" panose="00000500000000000000" pitchFamily="2" charset="0"/>
              </a:rPr>
              <a:t>Language Skills</a:t>
            </a:r>
          </a:p>
          <a:p>
            <a:endParaRPr lang="en-US" dirty="0"/>
          </a:p>
        </p:txBody>
      </p:sp>
    </p:spTree>
    <p:extLst>
      <p:ext uri="{BB962C8B-B14F-4D97-AF65-F5344CB8AC3E}">
        <p14:creationId xmlns:p14="http://schemas.microsoft.com/office/powerpoint/2010/main" val="21804899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4"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22409C"/>
                </a:solidFill>
                <a:latin typeface="Montserrat" panose="00000500000000000000" pitchFamily="2" charset="0"/>
              </a:rPr>
              <a:t>Roster Application Essay Prompts </a:t>
            </a:r>
            <a:br>
              <a:rPr lang="en-US" b="1" dirty="0">
                <a:solidFill>
                  <a:srgbClr val="22409C"/>
                </a:solidFill>
                <a:latin typeface="Montserrat" panose="00000500000000000000" pitchFamily="2" charset="0"/>
              </a:rPr>
            </a:br>
            <a:r>
              <a:rPr lang="en-US" sz="2200" dirty="0">
                <a:latin typeface="Montserrat" panose="00000500000000000000" pitchFamily="2" charset="0"/>
              </a:rPr>
              <a:t>Maximum of 1500 words each</a:t>
            </a:r>
          </a:p>
        </p:txBody>
      </p:sp>
      <p:sp>
        <p:nvSpPr>
          <p:cNvPr id="15" name="TextBox 14">
            <a:extLst>
              <a:ext uri="{FF2B5EF4-FFF2-40B4-BE49-F238E27FC236}">
                <a16:creationId xmlns:a16="http://schemas.microsoft.com/office/drawing/2014/main" id="{616AF791-B0FA-48A2-BDD5-68BC214D453B}"/>
              </a:ext>
              <a:ext uri="{C183D7F6-B498-43B3-948B-1728B52AA6E4}">
                <adec:decorative xmlns:adec="http://schemas.microsoft.com/office/drawing/2017/decorative" val="1"/>
              </a:ext>
            </a:extLst>
          </p:cNvPr>
          <p:cNvSpPr txBox="1"/>
          <p:nvPr/>
        </p:nvSpPr>
        <p:spPr>
          <a:xfrm>
            <a:off x="633189" y="1683425"/>
            <a:ext cx="4888635" cy="4098558"/>
          </a:xfrm>
          <a:prstGeom prst="rect">
            <a:avLst/>
          </a:prstGeom>
          <a:solidFill>
            <a:srgbClr val="66BB46">
              <a:alpha val="21000"/>
            </a:srgbClr>
          </a:solidFill>
          <a:ln>
            <a:noFill/>
          </a:ln>
        </p:spPr>
        <p:txBody>
          <a:bodyPr wrap="square" rtlCol="0">
            <a:spAutoFit/>
          </a:bodyPr>
          <a:lstStyle/>
          <a:p>
            <a:pPr>
              <a:spcAft>
                <a:spcPts val="1000"/>
              </a:spcAft>
            </a:pPr>
            <a:r>
              <a:rPr lang="en-US" sz="2100" b="1" dirty="0">
                <a:latin typeface="Montserrat" panose="00000500000000000000" pitchFamily="2" charset="0"/>
              </a:rPr>
              <a:t>Essay One: </a:t>
            </a:r>
            <a:r>
              <a:rPr lang="en-US" sz="2100" dirty="0">
                <a:latin typeface="Montserrat" panose="00000500000000000000" pitchFamily="2" charset="0"/>
              </a:rPr>
              <a:t>Please describe why you are interested in serving as a Fulbright Specialist and how your participation would benefit a host institution abroad as well as your institution or employer in the U.S.</a:t>
            </a:r>
          </a:p>
          <a:p>
            <a:r>
              <a:rPr lang="en-US" sz="2100" dirty="0">
                <a:latin typeface="Montserrat" panose="00000500000000000000" pitchFamily="2" charset="0"/>
              </a:rPr>
              <a:t>Please include specific examples of activities that you may be interested in leading or completing at your host institution abroad as part of your program. </a:t>
            </a:r>
          </a:p>
          <a:p>
            <a:endParaRPr lang="en-US" sz="2100" dirty="0">
              <a:latin typeface="Montserrat" panose="00000500000000000000" pitchFamily="2" charset="0"/>
            </a:endParaRPr>
          </a:p>
        </p:txBody>
      </p:sp>
      <p:sp>
        <p:nvSpPr>
          <p:cNvPr id="12" name="Content Placeholder 11">
            <a:extLst>
              <a:ext uri="{FF2B5EF4-FFF2-40B4-BE49-F238E27FC236}">
                <a16:creationId xmlns:a16="http://schemas.microsoft.com/office/drawing/2014/main" id="{F0BC5832-BD05-48F7-828C-2BA354F413A3}"/>
              </a:ext>
              <a:ext uri="{C183D7F6-B498-43B3-948B-1728B52AA6E4}">
                <adec:decorative xmlns:adec="http://schemas.microsoft.com/office/drawing/2017/decorative" val="1"/>
              </a:ext>
            </a:extLst>
          </p:cNvPr>
          <p:cNvSpPr txBox="1">
            <a:spLocks noGrp="1"/>
          </p:cNvSpPr>
          <p:nvPr>
            <p:ph sz="half" idx="2"/>
          </p:nvPr>
        </p:nvSpPr>
        <p:spPr>
          <a:xfrm>
            <a:off x="6019801" y="1683425"/>
            <a:ext cx="5190744" cy="4098558"/>
          </a:xfrm>
          <a:prstGeom prst="rect">
            <a:avLst/>
          </a:prstGeom>
          <a:solidFill>
            <a:srgbClr val="66BB46">
              <a:alpha val="21000"/>
            </a:srgbClr>
          </a:solidFill>
          <a:ln>
            <a:noFill/>
          </a:ln>
        </p:spPr>
        <p:txBody>
          <a:bodyPr wrap="square" rtlCol="0">
            <a:spAutoFit/>
          </a:bodyPr>
          <a:lstStyle/>
          <a:p>
            <a:pPr marL="0" indent="0">
              <a:lnSpc>
                <a:spcPct val="100000"/>
              </a:lnSpc>
              <a:spcBef>
                <a:spcPts val="0"/>
              </a:spcBef>
              <a:spcAft>
                <a:spcPts val="1000"/>
              </a:spcAft>
              <a:buNone/>
            </a:pPr>
            <a:r>
              <a:rPr lang="en-US" sz="2100" b="1" dirty="0">
                <a:latin typeface="Montserrat" panose="00000500000000000000" pitchFamily="2" charset="0"/>
              </a:rPr>
              <a:t>Essay Two: </a:t>
            </a:r>
            <a:r>
              <a:rPr lang="en-US" sz="2100" dirty="0">
                <a:latin typeface="Montserrat" panose="00000500000000000000" pitchFamily="2" charset="0"/>
              </a:rPr>
              <a:t>Please describe any previous experience working in an international environment and why you believe that you would be effective serving as a Fulbright Specialist at a host institution abroad.</a:t>
            </a:r>
          </a:p>
          <a:p>
            <a:pPr marL="0" indent="0">
              <a:lnSpc>
                <a:spcPct val="100000"/>
              </a:lnSpc>
              <a:spcBef>
                <a:spcPts val="0"/>
              </a:spcBef>
              <a:buNone/>
            </a:pPr>
            <a:r>
              <a:rPr lang="en-US" sz="2100" dirty="0">
                <a:latin typeface="Montserrat" panose="00000500000000000000" pitchFamily="2" charset="0"/>
              </a:rPr>
              <a:t>If you do not have prior experience in an international setting, please describe what strategies you would employ in order to be successful while serving as a Fulbright Specialist in a cross-cultural context.</a:t>
            </a:r>
          </a:p>
        </p:txBody>
      </p:sp>
    </p:spTree>
    <p:extLst>
      <p:ext uri="{BB962C8B-B14F-4D97-AF65-F5344CB8AC3E}">
        <p14:creationId xmlns:p14="http://schemas.microsoft.com/office/powerpoint/2010/main" val="2140338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2" grpId="0" uiExpand="1"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a:extLst>
              <a:ext uri="{FF2B5EF4-FFF2-40B4-BE49-F238E27FC236}">
                <a16:creationId xmlns:a16="http://schemas.microsoft.com/office/drawing/2014/main" id="{5A00DB1E-5B43-B844-268D-46B72F3F6EF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p:blipFill>
        <p:spPr bwMode="auto">
          <a:xfrm>
            <a:off x="5527578" y="1848466"/>
            <a:ext cx="6470596" cy="348118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483476" y="260644"/>
            <a:ext cx="11225046" cy="1325563"/>
          </a:xfrm>
        </p:spPr>
        <p:txBody>
          <a:bodyPr/>
          <a:lstStyle/>
          <a:p>
            <a:r>
              <a:rPr lang="en-US" b="1" dirty="0">
                <a:solidFill>
                  <a:srgbClr val="22409C"/>
                </a:solidFill>
                <a:latin typeface="Montserrat" panose="00000500000000000000" pitchFamily="2" charset="0"/>
              </a:rPr>
              <a:t>Application Review Process</a:t>
            </a:r>
          </a:p>
        </p:txBody>
      </p:sp>
      <p:sp>
        <p:nvSpPr>
          <p:cNvPr id="3" name="Content Placeholder 2">
            <a:extLst>
              <a:ext uri="{FF2B5EF4-FFF2-40B4-BE49-F238E27FC236}">
                <a16:creationId xmlns:a16="http://schemas.microsoft.com/office/drawing/2014/main" id="{5B60F2C3-B2A8-4195-B829-E2D8E3B69D4B}"/>
              </a:ext>
            </a:extLst>
          </p:cNvPr>
          <p:cNvSpPr>
            <a:spLocks noGrp="1"/>
          </p:cNvSpPr>
          <p:nvPr>
            <p:ph sz="half" idx="1"/>
          </p:nvPr>
        </p:nvSpPr>
        <p:spPr>
          <a:xfrm>
            <a:off x="483476" y="1286427"/>
            <a:ext cx="4900182" cy="4043219"/>
          </a:xfrm>
        </p:spPr>
        <p:txBody>
          <a:bodyPr>
            <a:normAutofit fontScale="70000" lnSpcReduction="20000"/>
          </a:bodyPr>
          <a:lstStyle/>
          <a:p>
            <a:pPr marL="285750" indent="-285750">
              <a:lnSpc>
                <a:spcPct val="120000"/>
              </a:lnSpc>
              <a:spcBef>
                <a:spcPts val="0"/>
              </a:spcBef>
              <a:spcAft>
                <a:spcPts val="1400"/>
              </a:spcAft>
            </a:pPr>
            <a:r>
              <a:rPr lang="en-US" dirty="0">
                <a:latin typeface="Montserrat" panose="00000500000000000000" pitchFamily="2" charset="0"/>
              </a:rPr>
              <a:t>Applications are accepted year-round and peer review panels are convened six times per year</a:t>
            </a:r>
          </a:p>
          <a:p>
            <a:pPr marL="285750" indent="-285750">
              <a:lnSpc>
                <a:spcPct val="120000"/>
              </a:lnSpc>
              <a:spcBef>
                <a:spcPts val="0"/>
              </a:spcBef>
              <a:spcAft>
                <a:spcPts val="1400"/>
              </a:spcAft>
            </a:pPr>
            <a:r>
              <a:rPr lang="en-US" dirty="0">
                <a:latin typeface="Montserrat" panose="00000500000000000000" pitchFamily="2" charset="0"/>
              </a:rPr>
              <a:t>Peer review panels are comprised of three individuals from the same general field as the applicant</a:t>
            </a:r>
          </a:p>
          <a:p>
            <a:pPr marL="285750" indent="-285750">
              <a:lnSpc>
                <a:spcPct val="120000"/>
              </a:lnSpc>
              <a:spcBef>
                <a:spcPts val="0"/>
              </a:spcBef>
              <a:spcAft>
                <a:spcPts val="1400"/>
              </a:spcAft>
            </a:pPr>
            <a:r>
              <a:rPr lang="en-US" dirty="0">
                <a:latin typeface="Montserrat" panose="00000500000000000000" pitchFamily="2" charset="0"/>
              </a:rPr>
              <a:t>Panels assess professional qualifications, cross-cultural skills and adaptability, potential for overall benefit to stakeholders, etc.</a:t>
            </a:r>
          </a:p>
        </p:txBody>
      </p:sp>
      <p:sp>
        <p:nvSpPr>
          <p:cNvPr id="10" name="TextBox 9">
            <a:extLst>
              <a:ext uri="{FF2B5EF4-FFF2-40B4-BE49-F238E27FC236}">
                <a16:creationId xmlns:a16="http://schemas.microsoft.com/office/drawing/2014/main" id="{8E0B6120-7461-4F05-AB75-243625DD829E}"/>
              </a:ext>
            </a:extLst>
          </p:cNvPr>
          <p:cNvSpPr txBox="1"/>
          <p:nvPr/>
        </p:nvSpPr>
        <p:spPr>
          <a:xfrm>
            <a:off x="627396" y="4988891"/>
            <a:ext cx="4900182" cy="615553"/>
          </a:xfrm>
          <a:prstGeom prst="rect">
            <a:avLst/>
          </a:prstGeom>
          <a:solidFill>
            <a:srgbClr val="66BB46">
              <a:alpha val="21000"/>
            </a:srgbClr>
          </a:solidFill>
          <a:ln>
            <a:noFill/>
          </a:ln>
        </p:spPr>
        <p:txBody>
          <a:bodyPr wrap="square" rtlCol="0">
            <a:spAutoFit/>
          </a:bodyPr>
          <a:lstStyle/>
          <a:p>
            <a:pPr algn="ctr"/>
            <a:r>
              <a:rPr lang="en-US" sz="1700" dirty="0">
                <a:latin typeface="Montserrat" panose="00000500000000000000" pitchFamily="2" charset="0"/>
              </a:rPr>
              <a:t>Visit </a:t>
            </a:r>
            <a:r>
              <a:rPr lang="en-US" sz="1700" b="1" dirty="0">
                <a:solidFill>
                  <a:srgbClr val="003DA5"/>
                </a:solidFill>
                <a:latin typeface="Montserrat" panose="00000500000000000000" pitchFamily="2" charset="0"/>
              </a:rPr>
              <a:t>fulbrightspecialist.worldlearning.org</a:t>
            </a:r>
          </a:p>
          <a:p>
            <a:pPr algn="ctr"/>
            <a:r>
              <a:rPr lang="en-US" sz="1700" dirty="0">
                <a:latin typeface="Montserrat" panose="00000500000000000000" pitchFamily="2" charset="0"/>
              </a:rPr>
              <a:t>for a full list of peer review panel criteria</a:t>
            </a:r>
          </a:p>
        </p:txBody>
      </p:sp>
    </p:spTree>
    <p:extLst>
      <p:ext uri="{BB962C8B-B14F-4D97-AF65-F5344CB8AC3E}">
        <p14:creationId xmlns:p14="http://schemas.microsoft.com/office/powerpoint/2010/main" val="8522125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003DA5"/>
                </a:solidFill>
                <a:latin typeface="Montserrat" panose="00000500000000000000" pitchFamily="2" charset="0"/>
              </a:rPr>
              <a:t>The Matching Process</a:t>
            </a:r>
          </a:p>
        </p:txBody>
      </p:sp>
      <p:pic>
        <p:nvPicPr>
          <p:cNvPr id="6" name="Content Placeholder 6">
            <a:extLst>
              <a:ext uri="{FF2B5EF4-FFF2-40B4-BE49-F238E27FC236}">
                <a16:creationId xmlns:a16="http://schemas.microsoft.com/office/drawing/2014/main" id="{BAE35A74-DE96-40AA-8741-1A2118615478}"/>
              </a:ext>
              <a:ext uri="{C183D7F6-B498-43B3-948B-1728B52AA6E4}">
                <adec:decorative xmlns:adec="http://schemas.microsoft.com/office/drawing/2017/decorative" val="1"/>
              </a:ext>
            </a:extLst>
          </p:cNvPr>
          <p:cNvPicPr>
            <a:picLocks noGrp="1" noChangeAspect="1"/>
          </p:cNvPicPr>
          <p:nvPr>
            <p:ph sz="half" idx="2"/>
          </p:nvPr>
        </p:nvPicPr>
        <p:blipFill rotWithShape="1">
          <a:blip r:embed="rId3">
            <a:extLst>
              <a:ext uri="{28A0092B-C50C-407E-A947-70E740481C1C}">
                <a14:useLocalDpi xmlns:a14="http://schemas.microsoft.com/office/drawing/2010/main" val="0"/>
              </a:ext>
            </a:extLst>
          </a:blip>
          <a:srcRect l="5521" t="15772" r="5423" b="18419"/>
          <a:stretch/>
        </p:blipFill>
        <p:spPr>
          <a:xfrm>
            <a:off x="555172" y="1690688"/>
            <a:ext cx="4071640" cy="4212302"/>
          </a:xfrm>
          <a:prstGeom prst="flowChartConnector">
            <a:avLst/>
          </a:prstGeom>
        </p:spPr>
      </p:pic>
      <p:sp>
        <p:nvSpPr>
          <p:cNvPr id="3" name="Content Placeholder 2">
            <a:extLst>
              <a:ext uri="{FF2B5EF4-FFF2-40B4-BE49-F238E27FC236}">
                <a16:creationId xmlns:a16="http://schemas.microsoft.com/office/drawing/2014/main" id="{8AA224E8-CA2E-4C44-B61B-0A47EB87F71A}"/>
              </a:ext>
            </a:extLst>
          </p:cNvPr>
          <p:cNvSpPr>
            <a:spLocks noGrp="1"/>
          </p:cNvSpPr>
          <p:nvPr>
            <p:ph sz="half" idx="1"/>
          </p:nvPr>
        </p:nvSpPr>
        <p:spPr>
          <a:xfrm>
            <a:off x="4876801" y="1422400"/>
            <a:ext cx="6773332" cy="4754563"/>
          </a:xfrm>
        </p:spPr>
        <p:txBody>
          <a:bodyPr>
            <a:noAutofit/>
          </a:bodyPr>
          <a:lstStyle/>
          <a:p>
            <a:pPr>
              <a:lnSpc>
                <a:spcPct val="100000"/>
              </a:lnSpc>
              <a:spcAft>
                <a:spcPts val="1400"/>
              </a:spcAft>
            </a:pPr>
            <a:r>
              <a:rPr lang="en-US" sz="2000" dirty="0">
                <a:latin typeface="Montserrat" panose="00000500000000000000" pitchFamily="2" charset="0"/>
              </a:rPr>
              <a:t>Individuals accepted to the Roster receive access to an online Portal for the duration of their tenure</a:t>
            </a:r>
          </a:p>
          <a:p>
            <a:pPr>
              <a:lnSpc>
                <a:spcPct val="100000"/>
              </a:lnSpc>
              <a:spcBef>
                <a:spcPts val="0"/>
              </a:spcBef>
              <a:spcAft>
                <a:spcPts val="1400"/>
              </a:spcAft>
            </a:pPr>
            <a:r>
              <a:rPr lang="en-US" sz="2000" dirty="0">
                <a:latin typeface="Montserrat" panose="00000500000000000000" pitchFamily="2" charset="0"/>
              </a:rPr>
              <a:t>Through the Portal, users can view and express interest in any available open projects by a set deadline</a:t>
            </a:r>
          </a:p>
          <a:p>
            <a:pPr>
              <a:lnSpc>
                <a:spcPct val="100000"/>
              </a:lnSpc>
              <a:spcBef>
                <a:spcPts val="0"/>
              </a:spcBef>
              <a:spcAft>
                <a:spcPts val="1400"/>
              </a:spcAft>
            </a:pPr>
            <a:r>
              <a:rPr lang="en-US" sz="2000" dirty="0">
                <a:latin typeface="Montserrat" panose="00000500000000000000" pitchFamily="2" charset="0"/>
              </a:rPr>
              <a:t>A list of qualified candidates is then sent to the host institution to review and select a finalist</a:t>
            </a:r>
          </a:p>
          <a:p>
            <a:pPr>
              <a:lnSpc>
                <a:spcPct val="100000"/>
              </a:lnSpc>
              <a:spcBef>
                <a:spcPts val="0"/>
              </a:spcBef>
              <a:spcAft>
                <a:spcPts val="1400"/>
              </a:spcAft>
            </a:pPr>
            <a:r>
              <a:rPr lang="en-US" sz="2000" dirty="0">
                <a:latin typeface="Montserrat" panose="00000500000000000000" pitchFamily="2" charset="0"/>
              </a:rPr>
              <a:t>Please note that host institutions may opt to request an individual to serve as the Specialist for a particular project, if they have a prior affiliation with the candidate or a candidate was recommended to them</a:t>
            </a:r>
          </a:p>
          <a:p>
            <a:pPr marL="0" indent="0">
              <a:lnSpc>
                <a:spcPct val="100000"/>
              </a:lnSpc>
              <a:spcAft>
                <a:spcPts val="1000"/>
              </a:spcAft>
              <a:buNone/>
            </a:pPr>
            <a:endParaRPr lang="en-US" sz="2000" dirty="0">
              <a:latin typeface="Montserrat" panose="00000500000000000000" pitchFamily="2" charset="0"/>
            </a:endParaRPr>
          </a:p>
          <a:p>
            <a:pPr lvl="1"/>
            <a:endParaRPr lang="en-US" sz="2000" dirty="0">
              <a:latin typeface="Montserrat" panose="00000500000000000000" pitchFamily="2" charset="0"/>
            </a:endParaRPr>
          </a:p>
          <a:p>
            <a:endParaRPr lang="en-US" sz="2000" dirty="0">
              <a:latin typeface="Montserrat" panose="00000500000000000000" pitchFamily="2" charset="0"/>
            </a:endParaRPr>
          </a:p>
          <a:p>
            <a:endParaRPr lang="en-US" sz="2000" dirty="0">
              <a:latin typeface="Montserrat" panose="00000500000000000000" pitchFamily="2" charset="0"/>
            </a:endParaRPr>
          </a:p>
          <a:p>
            <a:endParaRPr lang="en-US" sz="2000" dirty="0"/>
          </a:p>
        </p:txBody>
      </p:sp>
    </p:spTree>
    <p:extLst>
      <p:ext uri="{BB962C8B-B14F-4D97-AF65-F5344CB8AC3E}">
        <p14:creationId xmlns:p14="http://schemas.microsoft.com/office/powerpoint/2010/main" val="4573340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1302" y="339400"/>
            <a:ext cx="10319790" cy="1325563"/>
          </a:xfrm>
        </p:spPr>
        <p:txBody>
          <a:bodyPr/>
          <a:lstStyle/>
          <a:p>
            <a:r>
              <a:rPr lang="en-US" b="1" dirty="0">
                <a:solidFill>
                  <a:srgbClr val="22409C"/>
                </a:solidFill>
                <a:latin typeface="Montserrat" panose="00000500000000000000" pitchFamily="2" charset="0"/>
              </a:rPr>
              <a:t>Grant Implementation</a:t>
            </a:r>
          </a:p>
        </p:txBody>
      </p:sp>
      <p:sp>
        <p:nvSpPr>
          <p:cNvPr id="4" name="Content Placeholder 3"/>
          <p:cNvSpPr>
            <a:spLocks noGrp="1"/>
          </p:cNvSpPr>
          <p:nvPr>
            <p:ph sz="half" idx="1"/>
          </p:nvPr>
        </p:nvSpPr>
        <p:spPr>
          <a:xfrm>
            <a:off x="471302" y="1477058"/>
            <a:ext cx="5819770" cy="4769978"/>
          </a:xfrm>
        </p:spPr>
        <p:txBody>
          <a:bodyPr>
            <a:normAutofit/>
          </a:bodyPr>
          <a:lstStyle/>
          <a:p>
            <a:pPr marL="0" indent="0">
              <a:buNone/>
            </a:pPr>
            <a:r>
              <a:rPr lang="en-US" sz="2200" dirty="0">
                <a:latin typeface="Montserrat" panose="00000500000000000000" pitchFamily="2" charset="0"/>
              </a:rPr>
              <a:t>Once an individual on the Roster has been successfully matched to a project, World Learning staff will begin grant implementation including:</a:t>
            </a:r>
          </a:p>
          <a:p>
            <a:pPr marL="0" indent="0">
              <a:buNone/>
            </a:pPr>
            <a:endParaRPr lang="en-US" sz="2200" dirty="0">
              <a:latin typeface="Montserrat" panose="00000500000000000000" pitchFamily="2" charset="0"/>
            </a:endParaRPr>
          </a:p>
          <a:p>
            <a:pPr lvl="1"/>
            <a:r>
              <a:rPr lang="en-US" sz="2200" dirty="0">
                <a:latin typeface="Montserrat" panose="00000500000000000000" pitchFamily="2" charset="0"/>
              </a:rPr>
              <a:t>Distributing and collecting program forms</a:t>
            </a:r>
          </a:p>
          <a:p>
            <a:pPr lvl="1"/>
            <a:r>
              <a:rPr lang="en-US" sz="2200" dirty="0">
                <a:latin typeface="Montserrat" panose="00000500000000000000" pitchFamily="2" charset="0"/>
              </a:rPr>
              <a:t>Arranging international travel</a:t>
            </a:r>
          </a:p>
          <a:p>
            <a:pPr lvl="1"/>
            <a:r>
              <a:rPr lang="en-US" sz="2200" dirty="0">
                <a:latin typeface="Montserrat" panose="00000500000000000000" pitchFamily="2" charset="0"/>
              </a:rPr>
              <a:t>Disbursing honorarium payment</a:t>
            </a:r>
          </a:p>
          <a:p>
            <a:pPr lvl="1"/>
            <a:r>
              <a:rPr lang="en-US" sz="2200" dirty="0">
                <a:latin typeface="Montserrat" panose="00000500000000000000" pitchFamily="2" charset="0"/>
              </a:rPr>
              <a:t>Conducting a mid-program call</a:t>
            </a:r>
          </a:p>
          <a:p>
            <a:pPr lvl="1"/>
            <a:r>
              <a:rPr lang="en-US" sz="2200" dirty="0">
                <a:latin typeface="Montserrat" panose="00000500000000000000" pitchFamily="2" charset="0"/>
              </a:rPr>
              <a:t>Serving as primary point of contact</a:t>
            </a:r>
          </a:p>
          <a:p>
            <a:pPr lvl="1"/>
            <a:endParaRPr lang="en-US" sz="2200" dirty="0">
              <a:latin typeface="Montserrat" panose="00000500000000000000" pitchFamily="2" charset="0"/>
            </a:endParaRPr>
          </a:p>
          <a:p>
            <a:endParaRPr lang="en-US" sz="2200" dirty="0">
              <a:latin typeface="Montserrat" panose="00000500000000000000" pitchFamily="2" charset="0"/>
            </a:endParaRPr>
          </a:p>
          <a:p>
            <a:endParaRPr lang="en-US" sz="2200" dirty="0">
              <a:latin typeface="Montserrat" panose="00000500000000000000" pitchFamily="2" charset="0"/>
            </a:endParaRPr>
          </a:p>
        </p:txBody>
      </p:sp>
      <p:pic>
        <p:nvPicPr>
          <p:cNvPr id="7" name="Picture 6">
            <a:extLst>
              <a:ext uri="{FF2B5EF4-FFF2-40B4-BE49-F238E27FC236}">
                <a16:creationId xmlns:a16="http://schemas.microsoft.com/office/drawing/2014/main" id="{1DE366A9-6D20-47B2-9CC5-8A32F2104D8D}"/>
              </a:ext>
              <a:ext uri="{C183D7F6-B498-43B3-948B-1728B52AA6E4}">
                <adec:decorative xmlns:adec="http://schemas.microsoft.com/office/drawing/2017/decorative" val="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486882" y="1267654"/>
            <a:ext cx="4979382" cy="4979382"/>
          </a:xfrm>
          <a:prstGeom prst="flowChartConnector">
            <a:avLst/>
          </a:prstGeom>
        </p:spPr>
      </p:pic>
    </p:spTree>
    <p:extLst>
      <p:ext uri="{BB962C8B-B14F-4D97-AF65-F5344CB8AC3E}">
        <p14:creationId xmlns:p14="http://schemas.microsoft.com/office/powerpoint/2010/main" val="40988712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3477" y="1004973"/>
            <a:ext cx="11225045" cy="1099228"/>
          </a:xfrm>
        </p:spPr>
        <p:txBody>
          <a:bodyPr/>
          <a:lstStyle/>
          <a:p>
            <a:r>
              <a:rPr lang="en-US" b="1" dirty="0">
                <a:solidFill>
                  <a:srgbClr val="003DA5"/>
                </a:solidFill>
                <a:latin typeface="Montserrat" panose="00000500000000000000" pitchFamily="2" charset="0"/>
              </a:rPr>
              <a:t>Questions? Contact us! </a:t>
            </a:r>
          </a:p>
        </p:txBody>
      </p:sp>
      <p:sp>
        <p:nvSpPr>
          <p:cNvPr id="4" name="Content Placeholder 3"/>
          <p:cNvSpPr>
            <a:spLocks noGrp="1"/>
          </p:cNvSpPr>
          <p:nvPr>
            <p:ph sz="half" idx="1"/>
          </p:nvPr>
        </p:nvSpPr>
        <p:spPr>
          <a:xfrm>
            <a:off x="483478" y="2211304"/>
            <a:ext cx="7169958" cy="584775"/>
          </a:xfrm>
        </p:spPr>
        <p:txBody>
          <a:bodyPr>
            <a:noAutofit/>
          </a:bodyPr>
          <a:lstStyle/>
          <a:p>
            <a:pPr marL="0" indent="0">
              <a:lnSpc>
                <a:spcPct val="120000"/>
              </a:lnSpc>
              <a:spcBef>
                <a:spcPts val="0"/>
              </a:spcBef>
              <a:buNone/>
            </a:pPr>
            <a:r>
              <a:rPr lang="en-US" sz="2000" b="1" dirty="0">
                <a:latin typeface="Montserrat" panose="00000500000000000000" pitchFamily="2" charset="0"/>
              </a:rPr>
              <a:t>Fulbright Specialist Program: </a:t>
            </a:r>
            <a:r>
              <a:rPr lang="en-US" sz="2000" dirty="0">
                <a:solidFill>
                  <a:srgbClr val="003DA5"/>
                </a:solidFill>
                <a:latin typeface="Montserrat" panose="00000500000000000000" pitchFamily="2" charset="0"/>
                <a:hlinkClick r:id="rId3"/>
              </a:rPr>
              <a:t>fulbrightspecialist@worldlearning.org</a:t>
            </a:r>
            <a:endParaRPr lang="en-US" sz="2000" dirty="0">
              <a:solidFill>
                <a:srgbClr val="003DA5"/>
              </a:solidFill>
              <a:latin typeface="Montserrat" panose="00000500000000000000" pitchFamily="2" charset="0"/>
            </a:endParaRPr>
          </a:p>
          <a:p>
            <a:pPr marL="0" indent="0">
              <a:lnSpc>
                <a:spcPct val="120000"/>
              </a:lnSpc>
              <a:spcBef>
                <a:spcPts val="0"/>
              </a:spcBef>
              <a:buNone/>
            </a:pPr>
            <a:endParaRPr lang="en-US" sz="2000" dirty="0">
              <a:solidFill>
                <a:srgbClr val="003DA5"/>
              </a:solidFill>
              <a:latin typeface="Montserrat" panose="00000500000000000000" pitchFamily="2" charset="0"/>
            </a:endParaRPr>
          </a:p>
          <a:p>
            <a:pPr marL="0" indent="0">
              <a:lnSpc>
                <a:spcPct val="120000"/>
              </a:lnSpc>
              <a:spcBef>
                <a:spcPts val="0"/>
              </a:spcBef>
              <a:buNone/>
            </a:pPr>
            <a:endParaRPr lang="en-US" sz="2000" b="1" dirty="0">
              <a:latin typeface="Montserrat" panose="00000500000000000000" pitchFamily="2" charset="0"/>
            </a:endParaRPr>
          </a:p>
          <a:p>
            <a:pPr marL="0" indent="0">
              <a:lnSpc>
                <a:spcPct val="120000"/>
              </a:lnSpc>
              <a:spcBef>
                <a:spcPts val="0"/>
              </a:spcBef>
              <a:buNone/>
            </a:pPr>
            <a:endParaRPr lang="en-US" sz="2000" b="1" dirty="0">
              <a:latin typeface="Montserrat" panose="00000500000000000000" pitchFamily="2" charset="0"/>
            </a:endParaRPr>
          </a:p>
          <a:p>
            <a:pPr marL="0" indent="0">
              <a:lnSpc>
                <a:spcPct val="120000"/>
              </a:lnSpc>
              <a:spcBef>
                <a:spcPts val="0"/>
              </a:spcBef>
              <a:buNone/>
            </a:pPr>
            <a:endParaRPr lang="en-US" sz="2000" dirty="0">
              <a:latin typeface="Montserrat" panose="00000500000000000000" pitchFamily="2" charset="0"/>
            </a:endParaRPr>
          </a:p>
          <a:p>
            <a:pPr marL="0" indent="0">
              <a:lnSpc>
                <a:spcPct val="120000"/>
              </a:lnSpc>
              <a:spcBef>
                <a:spcPts val="0"/>
              </a:spcBef>
              <a:buNone/>
            </a:pPr>
            <a:endParaRPr lang="en-US" sz="2000" b="1" dirty="0">
              <a:solidFill>
                <a:srgbClr val="003DA5"/>
              </a:solidFill>
              <a:latin typeface="Montserrat" panose="00000500000000000000" pitchFamily="2" charset="0"/>
            </a:endParaRPr>
          </a:p>
        </p:txBody>
      </p:sp>
      <p:sp>
        <p:nvSpPr>
          <p:cNvPr id="7" name="TextBox 6">
            <a:extLst>
              <a:ext uri="{FF2B5EF4-FFF2-40B4-BE49-F238E27FC236}">
                <a16:creationId xmlns:a16="http://schemas.microsoft.com/office/drawing/2014/main" id="{7C84E216-74BD-46FC-B06A-D87A41C41307}"/>
              </a:ext>
            </a:extLst>
          </p:cNvPr>
          <p:cNvSpPr txBox="1"/>
          <p:nvPr/>
        </p:nvSpPr>
        <p:spPr>
          <a:xfrm>
            <a:off x="585076" y="4949470"/>
            <a:ext cx="6775279" cy="707886"/>
          </a:xfrm>
          <a:prstGeom prst="rect">
            <a:avLst/>
          </a:prstGeom>
          <a:solidFill>
            <a:srgbClr val="66BB46">
              <a:alpha val="21000"/>
            </a:srgbClr>
          </a:solidFill>
          <a:ln>
            <a:noFill/>
          </a:ln>
        </p:spPr>
        <p:txBody>
          <a:bodyPr wrap="square" rtlCol="0">
            <a:spAutoFit/>
          </a:bodyPr>
          <a:lstStyle/>
          <a:p>
            <a:pPr algn="ctr"/>
            <a:r>
              <a:rPr lang="en-US" sz="2000" dirty="0">
                <a:latin typeface="Montserrat" panose="00000500000000000000" pitchFamily="2" charset="0"/>
              </a:rPr>
              <a:t>Visit </a:t>
            </a:r>
            <a:r>
              <a:rPr lang="en-US" sz="2000" b="1" dirty="0">
                <a:solidFill>
                  <a:srgbClr val="003DA5"/>
                </a:solidFill>
                <a:latin typeface="Montserrat" panose="00000500000000000000" pitchFamily="2" charset="0"/>
                <a:hlinkClick r:id="rId4"/>
              </a:rPr>
              <a:t>fulbrightspecialist.worldlearning.org</a:t>
            </a:r>
            <a:endParaRPr lang="en-US" sz="2000" b="1" dirty="0">
              <a:solidFill>
                <a:srgbClr val="003DA5"/>
              </a:solidFill>
              <a:latin typeface="Montserrat" panose="00000500000000000000" pitchFamily="2" charset="0"/>
            </a:endParaRPr>
          </a:p>
          <a:p>
            <a:pPr algn="ctr"/>
            <a:r>
              <a:rPr lang="en-US" sz="2000" dirty="0">
                <a:latin typeface="Montserrat" panose="00000500000000000000" pitchFamily="2" charset="0"/>
              </a:rPr>
              <a:t>to learn more and apply</a:t>
            </a:r>
          </a:p>
        </p:txBody>
      </p:sp>
      <p:pic>
        <p:nvPicPr>
          <p:cNvPr id="8" name="Picture 7">
            <a:extLst>
              <a:ext uri="{FF2B5EF4-FFF2-40B4-BE49-F238E27FC236}">
                <a16:creationId xmlns:a16="http://schemas.microsoft.com/office/drawing/2014/main" id="{DB4A82F8-CE2F-45F7-9668-CB6D2AC5CD67}"/>
              </a:ext>
              <a:ext uri="{C183D7F6-B498-43B3-948B-1728B52AA6E4}">
                <adec:decorative xmlns:adec="http://schemas.microsoft.com/office/drawing/2017/decorative" val="1"/>
              </a:ext>
            </a:extLst>
          </p:cNvPr>
          <p:cNvPicPr>
            <a:picLocks noChangeAspect="1"/>
          </p:cNvPicPr>
          <p:nvPr/>
        </p:nvPicPr>
        <p:blipFill>
          <a:blip r:embed="rId5"/>
          <a:stretch>
            <a:fillRect/>
          </a:stretch>
        </p:blipFill>
        <p:spPr>
          <a:xfrm>
            <a:off x="7360355" y="1554587"/>
            <a:ext cx="4352921" cy="4346825"/>
          </a:xfrm>
          <a:prstGeom prst="rect">
            <a:avLst/>
          </a:prstGeom>
        </p:spPr>
      </p:pic>
    </p:spTree>
    <p:extLst>
      <p:ext uri="{BB962C8B-B14F-4D97-AF65-F5344CB8AC3E}">
        <p14:creationId xmlns:p14="http://schemas.microsoft.com/office/powerpoint/2010/main" val="32609956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003DA5"/>
                </a:solidFill>
                <a:latin typeface="Montserrat" panose="00000500000000000000" pitchFamily="2" charset="0"/>
              </a:rPr>
              <a:t>Today’s Presentation</a:t>
            </a:r>
          </a:p>
        </p:txBody>
      </p:sp>
      <p:sp>
        <p:nvSpPr>
          <p:cNvPr id="3" name="Content Placeholder 2"/>
          <p:cNvSpPr>
            <a:spLocks noGrp="1"/>
          </p:cNvSpPr>
          <p:nvPr>
            <p:ph idx="1"/>
          </p:nvPr>
        </p:nvSpPr>
        <p:spPr>
          <a:xfrm>
            <a:off x="430924" y="1507572"/>
            <a:ext cx="11277599" cy="4351338"/>
          </a:xfrm>
        </p:spPr>
        <p:txBody>
          <a:bodyPr>
            <a:noAutofit/>
          </a:bodyPr>
          <a:lstStyle/>
          <a:p>
            <a:pPr>
              <a:lnSpc>
                <a:spcPct val="110000"/>
              </a:lnSpc>
              <a:spcBef>
                <a:spcPts val="0"/>
              </a:spcBef>
              <a:spcAft>
                <a:spcPts val="1000"/>
              </a:spcAft>
            </a:pPr>
            <a:r>
              <a:rPr lang="en-US" sz="2500" dirty="0">
                <a:latin typeface="Montserrat" panose="00000500000000000000" pitchFamily="2" charset="0"/>
                <a:cs typeface="Mongolian Baiti" panose="03000500000000000000" pitchFamily="66" charset="0"/>
              </a:rPr>
              <a:t>Overview of the Fulbright Specialist Program</a:t>
            </a:r>
          </a:p>
          <a:p>
            <a:pPr>
              <a:lnSpc>
                <a:spcPct val="110000"/>
              </a:lnSpc>
              <a:spcBef>
                <a:spcPts val="0"/>
              </a:spcBef>
              <a:spcAft>
                <a:spcPts val="1000"/>
              </a:spcAft>
            </a:pPr>
            <a:r>
              <a:rPr lang="en-US" sz="2500" dirty="0">
                <a:latin typeface="Montserrat" panose="00000500000000000000" pitchFamily="2" charset="0"/>
                <a:cs typeface="Mongolian Baiti" panose="03000500000000000000" pitchFamily="66" charset="0"/>
              </a:rPr>
              <a:t>Benefits for Participating Specialists</a:t>
            </a:r>
          </a:p>
          <a:p>
            <a:pPr>
              <a:lnSpc>
                <a:spcPct val="110000"/>
              </a:lnSpc>
              <a:spcBef>
                <a:spcPts val="0"/>
              </a:spcBef>
              <a:spcAft>
                <a:spcPts val="1000"/>
              </a:spcAft>
            </a:pPr>
            <a:r>
              <a:rPr lang="en-US" sz="2500" dirty="0">
                <a:latin typeface="Montserrat" panose="00000500000000000000" pitchFamily="2" charset="0"/>
                <a:cs typeface="Mongolian Baiti" panose="03000500000000000000" pitchFamily="66" charset="0"/>
              </a:rPr>
              <a:t>Eligible Disciplines and Host Institutions</a:t>
            </a:r>
          </a:p>
          <a:p>
            <a:pPr>
              <a:lnSpc>
                <a:spcPct val="110000"/>
              </a:lnSpc>
              <a:spcBef>
                <a:spcPts val="0"/>
              </a:spcBef>
              <a:spcAft>
                <a:spcPts val="1000"/>
              </a:spcAft>
            </a:pPr>
            <a:r>
              <a:rPr lang="en-US" sz="2500" dirty="0">
                <a:latin typeface="Montserrat" panose="00000500000000000000" pitchFamily="2" charset="0"/>
                <a:cs typeface="Mongolian Baiti" panose="03000500000000000000" pitchFamily="66" charset="0"/>
              </a:rPr>
              <a:t>Sample Project Activities </a:t>
            </a:r>
          </a:p>
          <a:p>
            <a:pPr>
              <a:lnSpc>
                <a:spcPct val="110000"/>
              </a:lnSpc>
              <a:spcBef>
                <a:spcPts val="0"/>
              </a:spcBef>
              <a:spcAft>
                <a:spcPts val="1000"/>
              </a:spcAft>
            </a:pPr>
            <a:r>
              <a:rPr lang="en-US" sz="2500" dirty="0">
                <a:latin typeface="Montserrat" panose="00000500000000000000" pitchFamily="2" charset="0"/>
                <a:cs typeface="Mongolian Baiti" panose="03000500000000000000" pitchFamily="66" charset="0"/>
              </a:rPr>
              <a:t>Applicant Eligibility Criteria </a:t>
            </a:r>
          </a:p>
          <a:p>
            <a:pPr>
              <a:lnSpc>
                <a:spcPct val="110000"/>
              </a:lnSpc>
              <a:spcBef>
                <a:spcPts val="0"/>
              </a:spcBef>
              <a:spcAft>
                <a:spcPts val="1000"/>
              </a:spcAft>
            </a:pPr>
            <a:r>
              <a:rPr lang="en-US" sz="2500" dirty="0">
                <a:latin typeface="Montserrat" panose="00000500000000000000" pitchFamily="2" charset="0"/>
                <a:cs typeface="Mongolian Baiti" panose="03000500000000000000" pitchFamily="66" charset="0"/>
              </a:rPr>
              <a:t>Application Review and </a:t>
            </a:r>
            <a:r>
              <a:rPr lang="en-US" sz="2500">
                <a:latin typeface="Montserrat" panose="00000500000000000000" pitchFamily="2" charset="0"/>
                <a:cs typeface="Mongolian Baiti" panose="03000500000000000000" pitchFamily="66" charset="0"/>
              </a:rPr>
              <a:t>Matching Process</a:t>
            </a:r>
          </a:p>
          <a:p>
            <a:pPr>
              <a:lnSpc>
                <a:spcPct val="110000"/>
              </a:lnSpc>
              <a:spcBef>
                <a:spcPts val="0"/>
              </a:spcBef>
              <a:spcAft>
                <a:spcPts val="1000"/>
              </a:spcAft>
            </a:pPr>
            <a:r>
              <a:rPr lang="en-US" sz="2500">
                <a:latin typeface="Montserrat" panose="00000500000000000000" pitchFamily="2" charset="0"/>
                <a:cs typeface="Mongolian Baiti" panose="03000500000000000000" pitchFamily="66" charset="0"/>
              </a:rPr>
              <a:t>Q</a:t>
            </a:r>
            <a:r>
              <a:rPr lang="en-US" sz="2500" dirty="0">
                <a:latin typeface="Montserrat" panose="00000500000000000000" pitchFamily="2" charset="0"/>
                <a:cs typeface="Mongolian Baiti" panose="03000500000000000000" pitchFamily="66" charset="0"/>
              </a:rPr>
              <a:t>&amp;A</a:t>
            </a:r>
          </a:p>
          <a:p>
            <a:pPr>
              <a:lnSpc>
                <a:spcPct val="110000"/>
              </a:lnSpc>
              <a:spcBef>
                <a:spcPts val="0"/>
              </a:spcBef>
              <a:spcAft>
                <a:spcPts val="1000"/>
              </a:spcAft>
            </a:pPr>
            <a:endParaRPr lang="en-US" sz="2500" dirty="0">
              <a:solidFill>
                <a:srgbClr val="FF0000"/>
              </a:solidFill>
              <a:latin typeface="Montserrat" panose="00000500000000000000" pitchFamily="2" charset="0"/>
              <a:cs typeface="Mongolian Baiti" panose="03000500000000000000" pitchFamily="66" charset="0"/>
            </a:endParaRPr>
          </a:p>
          <a:p>
            <a:pPr>
              <a:lnSpc>
                <a:spcPct val="110000"/>
              </a:lnSpc>
              <a:spcBef>
                <a:spcPts val="0"/>
              </a:spcBef>
              <a:spcAft>
                <a:spcPts val="1000"/>
              </a:spcAft>
            </a:pPr>
            <a:endParaRPr lang="en-US" sz="2500" dirty="0">
              <a:solidFill>
                <a:srgbClr val="FF0000"/>
              </a:solidFill>
              <a:latin typeface="Montserrat" panose="00000500000000000000" pitchFamily="2" charset="0"/>
              <a:cs typeface="Mongolian Baiti" panose="03000500000000000000" pitchFamily="66" charset="0"/>
            </a:endParaRPr>
          </a:p>
        </p:txBody>
      </p:sp>
    </p:spTree>
    <p:extLst>
      <p:ext uri="{BB962C8B-B14F-4D97-AF65-F5344CB8AC3E}">
        <p14:creationId xmlns:p14="http://schemas.microsoft.com/office/powerpoint/2010/main" val="42469852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22409C"/>
                </a:solidFill>
                <a:latin typeface="Montserrat" panose="00000500000000000000" pitchFamily="2" charset="0"/>
              </a:rPr>
              <a:t>About the Fulbright Program</a:t>
            </a:r>
          </a:p>
        </p:txBody>
      </p:sp>
      <p:pic>
        <p:nvPicPr>
          <p:cNvPr id="5" name="Picture 4">
            <a:extLst>
              <a:ext uri="{FF2B5EF4-FFF2-40B4-BE49-F238E27FC236}">
                <a16:creationId xmlns:a16="http://schemas.microsoft.com/office/drawing/2014/main" id="{FEC8783B-D286-40B5-8EC7-AE8FA760F3D8}"/>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483476" y="1688811"/>
            <a:ext cx="3773426" cy="3812327"/>
          </a:xfrm>
          <a:prstGeom prst="rect">
            <a:avLst/>
          </a:prstGeom>
        </p:spPr>
      </p:pic>
      <p:sp>
        <p:nvSpPr>
          <p:cNvPr id="10" name="TextBox 9">
            <a:extLst>
              <a:ext uri="{FF2B5EF4-FFF2-40B4-BE49-F238E27FC236}">
                <a16:creationId xmlns:a16="http://schemas.microsoft.com/office/drawing/2014/main" id="{4D0332E6-DB7E-45E5-926A-8D7B5EA0FF2C}"/>
              </a:ext>
            </a:extLst>
          </p:cNvPr>
          <p:cNvSpPr txBox="1"/>
          <p:nvPr/>
        </p:nvSpPr>
        <p:spPr>
          <a:xfrm>
            <a:off x="4256902" y="1688811"/>
            <a:ext cx="7648586" cy="3988784"/>
          </a:xfrm>
          <a:prstGeom prst="rect">
            <a:avLst/>
          </a:prstGeom>
          <a:noFill/>
        </p:spPr>
        <p:txBody>
          <a:bodyPr wrap="square">
            <a:spAutoFit/>
          </a:bodyPr>
          <a:lstStyle/>
          <a:p>
            <a:pPr marL="285750" indent="-285750">
              <a:lnSpc>
                <a:spcPct val="120000"/>
              </a:lnSpc>
              <a:spcAft>
                <a:spcPts val="600"/>
              </a:spcAft>
              <a:buFont typeface="Arial" panose="020B0604020202020204" pitchFamily="34" charset="0"/>
              <a:buChar char="•"/>
            </a:pPr>
            <a:r>
              <a:rPr lang="en-US" sz="1700" dirty="0">
                <a:latin typeface="Montserrat" panose="00000500000000000000" pitchFamily="2" charset="0"/>
              </a:rPr>
              <a:t>A program of the U.S. Department of State with funding provided by the U.S. Government</a:t>
            </a:r>
          </a:p>
          <a:p>
            <a:pPr marL="285750" indent="-285750">
              <a:lnSpc>
                <a:spcPct val="120000"/>
              </a:lnSpc>
              <a:spcAft>
                <a:spcPts val="600"/>
              </a:spcAft>
              <a:buFont typeface="Arial" panose="020B0604020202020204" pitchFamily="34" charset="0"/>
              <a:buChar char="•"/>
            </a:pPr>
            <a:r>
              <a:rPr lang="en-US" sz="1700" dirty="0">
                <a:latin typeface="Montserrat" panose="00000500000000000000" pitchFamily="2" charset="0"/>
              </a:rPr>
              <a:t>Led by the United States government in partnership with more than 160 countries worldwide, the Fulbright Program offers international educational and cultural exchange programs for passionate and accomplished students, scholars, artists, teachers, and professionals of all backgrounds to study, teach, or pursue important research and professional projects.</a:t>
            </a:r>
          </a:p>
          <a:p>
            <a:pPr marL="285750" indent="-285750">
              <a:lnSpc>
                <a:spcPct val="120000"/>
              </a:lnSpc>
              <a:spcAft>
                <a:spcPts val="600"/>
              </a:spcAft>
              <a:buFont typeface="Arial" panose="020B0604020202020204" pitchFamily="34" charset="0"/>
              <a:buChar char="•"/>
            </a:pPr>
            <a:r>
              <a:rPr lang="en-US" sz="1700" dirty="0">
                <a:latin typeface="Montserrat" panose="00000500000000000000" pitchFamily="2" charset="0"/>
              </a:rPr>
              <a:t>Since 1946, the Fulbright Program has provided international exchange opportunities to more than 400,000 participants across 160 countries! Learn more about Fulbright at </a:t>
            </a:r>
            <a:r>
              <a:rPr lang="en-US" sz="1700" b="1" dirty="0">
                <a:solidFill>
                  <a:schemeClr val="accent1"/>
                </a:solidFill>
                <a:latin typeface="Montserrat" panose="00000500000000000000" pitchFamily="2" charset="0"/>
                <a:hlinkClick r:id="rId4"/>
              </a:rPr>
              <a:t>www.fulbrightprogram.org</a:t>
            </a:r>
            <a:r>
              <a:rPr lang="en-US" sz="1700" dirty="0">
                <a:latin typeface="Montserrat" panose="00000500000000000000" pitchFamily="2" charset="0"/>
              </a:rPr>
              <a:t>.</a:t>
            </a:r>
          </a:p>
        </p:txBody>
      </p:sp>
    </p:spTree>
    <p:extLst>
      <p:ext uri="{BB962C8B-B14F-4D97-AF65-F5344CB8AC3E}">
        <p14:creationId xmlns:p14="http://schemas.microsoft.com/office/powerpoint/2010/main" val="19977679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22409C"/>
                </a:solidFill>
                <a:latin typeface="Montserrat" panose="00000500000000000000" pitchFamily="2" charset="0"/>
              </a:rPr>
              <a:t>Diversity &amp; Inclusion</a:t>
            </a:r>
          </a:p>
        </p:txBody>
      </p:sp>
      <p:sp>
        <p:nvSpPr>
          <p:cNvPr id="10" name="TextBox 9">
            <a:extLst>
              <a:ext uri="{FF2B5EF4-FFF2-40B4-BE49-F238E27FC236}">
                <a16:creationId xmlns:a16="http://schemas.microsoft.com/office/drawing/2014/main" id="{4D0332E6-DB7E-45E5-926A-8D7B5EA0FF2C}"/>
              </a:ext>
            </a:extLst>
          </p:cNvPr>
          <p:cNvSpPr txBox="1"/>
          <p:nvPr/>
        </p:nvSpPr>
        <p:spPr>
          <a:xfrm>
            <a:off x="680442" y="1688811"/>
            <a:ext cx="10575387" cy="2419124"/>
          </a:xfrm>
          <a:prstGeom prst="rect">
            <a:avLst/>
          </a:prstGeom>
          <a:noFill/>
        </p:spPr>
        <p:txBody>
          <a:bodyPr wrap="square">
            <a:spAutoFit/>
          </a:bodyPr>
          <a:lstStyle/>
          <a:p>
            <a:pPr marL="285750" indent="-285750">
              <a:lnSpc>
                <a:spcPct val="120000"/>
              </a:lnSpc>
              <a:spcAft>
                <a:spcPts val="600"/>
              </a:spcAft>
              <a:buFont typeface="Arial" panose="020B0604020202020204" pitchFamily="34" charset="0"/>
              <a:buChar char="•"/>
            </a:pPr>
            <a:r>
              <a:rPr lang="en-US" sz="1700" dirty="0">
                <a:latin typeface="Montserrat" panose="00000500000000000000" pitchFamily="2" charset="0"/>
              </a:rPr>
              <a:t>The Fulbright Program strives to ensure that it reflects the diversity of U.S. society and societies abroad. We encourage the involvement of people from traditionally underrepresented audiences in all our grants, programs, and other initiatives</a:t>
            </a:r>
          </a:p>
          <a:p>
            <a:pPr marL="285750" indent="-285750">
              <a:lnSpc>
                <a:spcPct val="120000"/>
              </a:lnSpc>
              <a:spcAft>
                <a:spcPts val="600"/>
              </a:spcAft>
              <a:buFont typeface="Arial" panose="020B0604020202020204" pitchFamily="34" charset="0"/>
              <a:buChar char="•"/>
            </a:pPr>
            <a:endParaRPr lang="en-US" sz="1700" dirty="0">
              <a:latin typeface="Montserrat" panose="00000500000000000000" pitchFamily="2" charset="0"/>
            </a:endParaRPr>
          </a:p>
          <a:p>
            <a:pPr marL="285750" indent="-285750">
              <a:lnSpc>
                <a:spcPct val="120000"/>
              </a:lnSpc>
              <a:spcAft>
                <a:spcPts val="600"/>
              </a:spcAft>
              <a:buFont typeface="Arial" panose="020B0604020202020204" pitchFamily="34" charset="0"/>
              <a:buChar char="•"/>
            </a:pPr>
            <a:r>
              <a:rPr lang="en-US" sz="1700" dirty="0">
                <a:latin typeface="Montserrat" panose="00000500000000000000" pitchFamily="2" charset="0"/>
              </a:rPr>
              <a:t>Fulbright Program opportunities are open to people regardless of their race, color, national origin, sex, age, religion, geographic location, socioeconomic status, disability, sexual orientation or gender identity. </a:t>
            </a:r>
          </a:p>
        </p:txBody>
      </p:sp>
    </p:spTree>
    <p:extLst>
      <p:ext uri="{BB962C8B-B14F-4D97-AF65-F5344CB8AC3E}">
        <p14:creationId xmlns:p14="http://schemas.microsoft.com/office/powerpoint/2010/main" val="18746096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0924" y="365125"/>
            <a:ext cx="11277600" cy="1057275"/>
          </a:xfrm>
        </p:spPr>
        <p:txBody>
          <a:bodyPr>
            <a:normAutofit fontScale="90000"/>
          </a:bodyPr>
          <a:lstStyle/>
          <a:p>
            <a:r>
              <a:rPr lang="en-US" b="1" dirty="0">
                <a:solidFill>
                  <a:srgbClr val="003DA5"/>
                </a:solidFill>
                <a:latin typeface="Montserrat" panose="00000500000000000000" pitchFamily="2" charset="0"/>
              </a:rPr>
              <a:t>Fulbright Specialist Program Overview</a:t>
            </a:r>
          </a:p>
        </p:txBody>
      </p:sp>
      <p:sp>
        <p:nvSpPr>
          <p:cNvPr id="3" name="Content Placeholder 2" descr="Graphic displaying the strengths of the Fulbright Specialist Program: Accomplish host goals; Share knowledge and skills; build capacity; Strengthen connections."/>
          <p:cNvSpPr>
            <a:spLocks noGrp="1"/>
          </p:cNvSpPr>
          <p:nvPr>
            <p:ph idx="1"/>
          </p:nvPr>
        </p:nvSpPr>
        <p:spPr>
          <a:xfrm>
            <a:off x="430923" y="1422400"/>
            <a:ext cx="11528848" cy="4754563"/>
          </a:xfrm>
        </p:spPr>
        <p:txBody>
          <a:bodyPr>
            <a:noAutofit/>
          </a:bodyPr>
          <a:lstStyle/>
          <a:p>
            <a:pPr>
              <a:spcAft>
                <a:spcPts val="450"/>
              </a:spcAft>
            </a:pPr>
            <a:r>
              <a:rPr lang="en-US" sz="2400" dirty="0">
                <a:latin typeface="Montserrat" panose="00000500000000000000" pitchFamily="2" charset="0"/>
              </a:rPr>
              <a:t>Established in 2001; World Learning serves as the program’s implementing partner </a:t>
            </a:r>
          </a:p>
          <a:p>
            <a:pPr>
              <a:spcAft>
                <a:spcPts val="450"/>
              </a:spcAft>
            </a:pPr>
            <a:r>
              <a:rPr lang="en-US" sz="2400" dirty="0">
                <a:latin typeface="Montserrat" panose="00000500000000000000" pitchFamily="2" charset="0"/>
              </a:rPr>
              <a:t>Experienced U.S. academics and established professionals complete short-term (2-6 weeks) projects designed by institutions in 160 eligible countries and other areas</a:t>
            </a:r>
          </a:p>
          <a:p>
            <a:pPr>
              <a:spcAft>
                <a:spcPts val="450"/>
              </a:spcAft>
            </a:pPr>
            <a:r>
              <a:rPr lang="en-US" sz="2400" dirty="0">
                <a:latin typeface="Montserrat" panose="00000500000000000000" pitchFamily="2" charset="0"/>
              </a:rPr>
              <a:t>400+ projects are implemented annually; projects take place year-round</a:t>
            </a:r>
          </a:p>
          <a:p>
            <a:pPr marL="0" indent="0">
              <a:buNone/>
            </a:pPr>
            <a:endParaRPr lang="en-US" sz="2400" dirty="0">
              <a:latin typeface="Montserrat" panose="00000500000000000000" pitchFamily="2" charset="0"/>
            </a:endParaRPr>
          </a:p>
          <a:p>
            <a:pPr marL="0" indent="0">
              <a:buNone/>
            </a:pPr>
            <a:endParaRPr lang="en-US" sz="2400" dirty="0">
              <a:latin typeface="Montserrat" panose="00000500000000000000" pitchFamily="2" charset="0"/>
            </a:endParaRPr>
          </a:p>
          <a:p>
            <a:pPr marL="0" indent="0">
              <a:buNone/>
            </a:pPr>
            <a:endParaRPr lang="en-US" sz="2400" dirty="0">
              <a:latin typeface="Montserrat" panose="00000500000000000000" pitchFamily="2" charset="0"/>
            </a:endParaRPr>
          </a:p>
        </p:txBody>
      </p:sp>
      <p:pic>
        <p:nvPicPr>
          <p:cNvPr id="6" name="Picture 5" descr="Graphic displaying the objectives of the Fulbright Specialist Program: Accomplish Host Goals; Share Knowledge &amp; Skills; Build Capacity; Strengthen Connections">
            <a:extLst>
              <a:ext uri="{FF2B5EF4-FFF2-40B4-BE49-F238E27FC236}">
                <a16:creationId xmlns:a16="http://schemas.microsoft.com/office/drawing/2014/main" id="{61B68311-CB99-4C9C-A278-7A75D03528A2}"/>
              </a:ext>
            </a:extLst>
          </p:cNvPr>
          <p:cNvPicPr>
            <a:picLocks noChangeAspect="1"/>
          </p:cNvPicPr>
          <p:nvPr/>
        </p:nvPicPr>
        <p:blipFill rotWithShape="1">
          <a:blip r:embed="rId3">
            <a:extLst>
              <a:ext uri="{28A0092B-C50C-407E-A947-70E740481C1C}">
                <a14:useLocalDpi xmlns:a14="http://schemas.microsoft.com/office/drawing/2010/main" val="0"/>
              </a:ext>
            </a:extLst>
          </a:blip>
          <a:srcRect l="1684" t="26686" r="1767" b="32006"/>
          <a:stretch/>
        </p:blipFill>
        <p:spPr>
          <a:xfrm>
            <a:off x="2695101" y="3994323"/>
            <a:ext cx="6801799" cy="2182640"/>
          </a:xfrm>
          <a:prstGeom prst="roundRect">
            <a:avLst/>
          </a:prstGeom>
        </p:spPr>
      </p:pic>
    </p:spTree>
    <p:extLst>
      <p:ext uri="{BB962C8B-B14F-4D97-AF65-F5344CB8AC3E}">
        <p14:creationId xmlns:p14="http://schemas.microsoft.com/office/powerpoint/2010/main" val="21628524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3476" y="365125"/>
            <a:ext cx="11225046" cy="1325563"/>
          </a:xfrm>
        </p:spPr>
        <p:txBody>
          <a:bodyPr>
            <a:normAutofit/>
          </a:bodyPr>
          <a:lstStyle/>
          <a:p>
            <a:r>
              <a:rPr lang="en-US" b="1" dirty="0">
                <a:solidFill>
                  <a:srgbClr val="003DA5"/>
                </a:solidFill>
                <a:latin typeface="Montserrat" panose="00000500000000000000" pitchFamily="2" charset="0"/>
              </a:rPr>
              <a:t>Benefits for Participating Specialists</a:t>
            </a:r>
          </a:p>
        </p:txBody>
      </p:sp>
      <p:sp>
        <p:nvSpPr>
          <p:cNvPr id="9" name="Content Placeholder 8">
            <a:extLst>
              <a:ext uri="{FF2B5EF4-FFF2-40B4-BE49-F238E27FC236}">
                <a16:creationId xmlns:a16="http://schemas.microsoft.com/office/drawing/2014/main" id="{C2FC76CB-BD9D-4D34-A688-CD69AB38EFDC}"/>
              </a:ext>
            </a:extLst>
          </p:cNvPr>
          <p:cNvSpPr>
            <a:spLocks noGrp="1"/>
          </p:cNvSpPr>
          <p:nvPr>
            <p:ph sz="half" idx="1"/>
          </p:nvPr>
        </p:nvSpPr>
        <p:spPr>
          <a:xfrm>
            <a:off x="483476" y="1913338"/>
            <a:ext cx="5612524" cy="3472316"/>
          </a:xfrm>
        </p:spPr>
        <p:txBody>
          <a:bodyPr>
            <a:normAutofit fontScale="92500"/>
          </a:bodyPr>
          <a:lstStyle/>
          <a:p>
            <a:pPr marL="0" indent="0">
              <a:spcAft>
                <a:spcPts val="1000"/>
              </a:spcAft>
              <a:buNone/>
            </a:pPr>
            <a:r>
              <a:rPr lang="en-US" sz="2400" b="1" dirty="0">
                <a:latin typeface="Montserrat" panose="00000500000000000000" pitchFamily="2" charset="0"/>
              </a:rPr>
              <a:t>The U.S. Department of State </a:t>
            </a:r>
            <a:r>
              <a:rPr lang="en-US" sz="2400" dirty="0">
                <a:latin typeface="Montserrat" panose="00000500000000000000" pitchFamily="2" charset="0"/>
              </a:rPr>
              <a:t>provides funding for round-trip economy class international airfare, a transit allowance ($100), daily honorarium ($200), applicable visa fees, and a limited health benefits plan </a:t>
            </a:r>
          </a:p>
          <a:p>
            <a:pPr marL="0" indent="0">
              <a:buNone/>
            </a:pPr>
            <a:r>
              <a:rPr lang="en-US" sz="2400" b="1" dirty="0">
                <a:latin typeface="Montserrat" panose="00000500000000000000" pitchFamily="2" charset="0"/>
              </a:rPr>
              <a:t>Host institutions </a:t>
            </a:r>
            <a:r>
              <a:rPr lang="en-US" sz="2400" dirty="0">
                <a:latin typeface="Montserrat" panose="00000500000000000000" pitchFamily="2" charset="0"/>
              </a:rPr>
              <a:t>provide</a:t>
            </a:r>
            <a:r>
              <a:rPr lang="en-US" sz="2400" b="1" dirty="0">
                <a:latin typeface="Montserrat" panose="00000500000000000000" pitchFamily="2" charset="0"/>
              </a:rPr>
              <a:t> </a:t>
            </a:r>
            <a:r>
              <a:rPr lang="en-US" sz="2400" dirty="0">
                <a:latin typeface="Montserrat" panose="00000500000000000000" pitchFamily="2" charset="0"/>
              </a:rPr>
              <a:t>lodging, meals, and in-country transportation for the duration of the grant period</a:t>
            </a:r>
          </a:p>
          <a:p>
            <a:pPr marL="285750" indent="-285750"/>
            <a:endParaRPr lang="en-US" sz="2400" dirty="0">
              <a:latin typeface="Montserrat" panose="00000500000000000000" pitchFamily="2" charset="0"/>
            </a:endParaRPr>
          </a:p>
          <a:p>
            <a:endParaRPr lang="en-US" sz="2400" dirty="0"/>
          </a:p>
        </p:txBody>
      </p:sp>
      <p:pic>
        <p:nvPicPr>
          <p:cNvPr id="8" name="Picture 7" descr="Pie graph showing equal balance of benefits for Specialist program including: Round trip international airfare; lodging; meals; in-country transportation; health benefits plan; honorarium ">
            <a:extLst>
              <a:ext uri="{FF2B5EF4-FFF2-40B4-BE49-F238E27FC236}">
                <a16:creationId xmlns:a16="http://schemas.microsoft.com/office/drawing/2014/main" id="{FDD96B87-FF34-4EB5-811A-6C0CDA4809BF}"/>
              </a:ext>
            </a:extLst>
          </p:cNvPr>
          <p:cNvPicPr>
            <a:picLocks noChangeAspect="1"/>
          </p:cNvPicPr>
          <p:nvPr/>
        </p:nvPicPr>
        <p:blipFill rotWithShape="1">
          <a:blip r:embed="rId3"/>
          <a:srcRect l="12062"/>
          <a:stretch/>
        </p:blipFill>
        <p:spPr>
          <a:xfrm>
            <a:off x="6619875" y="1690688"/>
            <a:ext cx="5446989" cy="4176122"/>
          </a:xfrm>
          <a:prstGeom prst="rect">
            <a:avLst/>
          </a:prstGeom>
        </p:spPr>
      </p:pic>
    </p:spTree>
    <p:extLst>
      <p:ext uri="{BB962C8B-B14F-4D97-AF65-F5344CB8AC3E}">
        <p14:creationId xmlns:p14="http://schemas.microsoft.com/office/powerpoint/2010/main" val="23734429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003DA5"/>
                </a:solidFill>
                <a:latin typeface="Montserrat" panose="00000500000000000000" pitchFamily="2" charset="0"/>
              </a:rPr>
              <a:t>Eligible Project Fields</a:t>
            </a:r>
          </a:p>
        </p:txBody>
      </p:sp>
      <p:sp>
        <p:nvSpPr>
          <p:cNvPr id="3" name="Content Placeholder 2"/>
          <p:cNvSpPr>
            <a:spLocks noGrp="1"/>
          </p:cNvSpPr>
          <p:nvPr>
            <p:ph idx="1"/>
          </p:nvPr>
        </p:nvSpPr>
        <p:spPr>
          <a:xfrm>
            <a:off x="430924" y="1567543"/>
            <a:ext cx="11277599" cy="4667477"/>
          </a:xfrm>
        </p:spPr>
        <p:txBody>
          <a:bodyPr numCol="3" spcCol="182880">
            <a:noAutofit/>
          </a:bodyPr>
          <a:lstStyle/>
          <a:p>
            <a:r>
              <a:rPr lang="en-US" sz="2000" dirty="0">
                <a:latin typeface="Montserrat" panose="00000500000000000000" pitchFamily="2" charset="0"/>
              </a:rPr>
              <a:t>Agriculture</a:t>
            </a:r>
          </a:p>
          <a:p>
            <a:r>
              <a:rPr lang="en-US" sz="2000" dirty="0">
                <a:latin typeface="Montserrat" panose="00000500000000000000" pitchFamily="2" charset="0"/>
              </a:rPr>
              <a:t>American (U.S.) Studies</a:t>
            </a:r>
          </a:p>
          <a:p>
            <a:pPr lvl="1">
              <a:spcBef>
                <a:spcPts val="1000"/>
              </a:spcBef>
              <a:spcAft>
                <a:spcPts val="400"/>
              </a:spcAft>
              <a:buSzPct val="80000"/>
              <a:buFont typeface="Courier New" panose="02070309020205020404" pitchFamily="49" charset="0"/>
              <a:buChar char="o"/>
            </a:pPr>
            <a:r>
              <a:rPr lang="en-US" sz="2000" dirty="0">
                <a:latin typeface="Montserrat" panose="00000500000000000000" pitchFamily="2" charset="0"/>
              </a:rPr>
              <a:t>Includes topics in the arts and humanities</a:t>
            </a:r>
          </a:p>
          <a:p>
            <a:r>
              <a:rPr lang="en-US" sz="2000" dirty="0">
                <a:latin typeface="Montserrat" panose="00000500000000000000" pitchFamily="2" charset="0"/>
              </a:rPr>
              <a:t>Anthropology</a:t>
            </a:r>
          </a:p>
          <a:p>
            <a:r>
              <a:rPr lang="en-US" sz="2000" dirty="0">
                <a:latin typeface="Montserrat" panose="00000500000000000000" pitchFamily="2" charset="0"/>
              </a:rPr>
              <a:t>Archaeology</a:t>
            </a:r>
          </a:p>
          <a:p>
            <a:r>
              <a:rPr lang="en-US" sz="2000" dirty="0">
                <a:latin typeface="Montserrat" panose="00000500000000000000" pitchFamily="2" charset="0"/>
              </a:rPr>
              <a:t>Biology Education</a:t>
            </a:r>
          </a:p>
          <a:p>
            <a:r>
              <a:rPr lang="en-US" sz="2000" dirty="0">
                <a:latin typeface="Montserrat" panose="00000500000000000000" pitchFamily="2" charset="0"/>
              </a:rPr>
              <a:t>Business Administration</a:t>
            </a:r>
          </a:p>
          <a:p>
            <a:r>
              <a:rPr lang="en-US" sz="2000" dirty="0">
                <a:latin typeface="Montserrat" panose="00000500000000000000" pitchFamily="2" charset="0"/>
              </a:rPr>
              <a:t>Chemistry Education</a:t>
            </a:r>
          </a:p>
          <a:p>
            <a:r>
              <a:rPr lang="en-US" sz="2000" dirty="0">
                <a:latin typeface="Montserrat" panose="00000500000000000000" pitchFamily="2" charset="0"/>
              </a:rPr>
              <a:t>Communications &amp; Journalism</a:t>
            </a:r>
          </a:p>
          <a:p>
            <a:endParaRPr lang="en-US" sz="2000" dirty="0">
              <a:latin typeface="Montserrat" panose="00000500000000000000" pitchFamily="2" charset="0"/>
            </a:endParaRPr>
          </a:p>
          <a:p>
            <a:r>
              <a:rPr lang="en-US" sz="2000" dirty="0">
                <a:latin typeface="Montserrat" panose="00000500000000000000" pitchFamily="2" charset="0"/>
              </a:rPr>
              <a:t>Computer Science &amp; Information Technology</a:t>
            </a:r>
          </a:p>
          <a:p>
            <a:pPr marL="285750" indent="-285750"/>
            <a:r>
              <a:rPr lang="en-US" sz="2000" dirty="0">
                <a:latin typeface="Montserrat" panose="00000500000000000000" pitchFamily="2" charset="0"/>
              </a:rPr>
              <a:t>Economics</a:t>
            </a:r>
          </a:p>
          <a:p>
            <a:pPr marL="285750" indent="-285750"/>
            <a:r>
              <a:rPr lang="en-US" sz="2000" dirty="0">
                <a:latin typeface="Montserrat" panose="00000500000000000000" pitchFamily="2" charset="0"/>
              </a:rPr>
              <a:t>Education</a:t>
            </a:r>
          </a:p>
          <a:p>
            <a:pPr marL="285750" indent="-285750"/>
            <a:r>
              <a:rPr lang="en-US" sz="2000" dirty="0">
                <a:latin typeface="Montserrat" panose="00000500000000000000" pitchFamily="2" charset="0"/>
              </a:rPr>
              <a:t>Engineering Education</a:t>
            </a:r>
          </a:p>
          <a:p>
            <a:pPr marL="285750" indent="-285750"/>
            <a:r>
              <a:rPr lang="en-US" sz="2000" dirty="0">
                <a:latin typeface="Montserrat" panose="00000500000000000000" pitchFamily="2" charset="0"/>
              </a:rPr>
              <a:t>Environmental Science</a:t>
            </a:r>
          </a:p>
          <a:p>
            <a:pPr marL="285750" indent="-285750"/>
            <a:r>
              <a:rPr lang="en-US" sz="2000" dirty="0">
                <a:latin typeface="Montserrat" panose="00000500000000000000" pitchFamily="2" charset="0"/>
              </a:rPr>
              <a:t>Law</a:t>
            </a:r>
          </a:p>
          <a:p>
            <a:pPr marL="285750" indent="-285750"/>
            <a:r>
              <a:rPr lang="en-US" sz="2000" dirty="0">
                <a:latin typeface="Montserrat" panose="00000500000000000000" pitchFamily="2" charset="0"/>
              </a:rPr>
              <a:t>Library Science</a:t>
            </a:r>
          </a:p>
          <a:p>
            <a:pPr marL="285750" indent="-285750"/>
            <a:r>
              <a:rPr lang="en-US" sz="2000" dirty="0">
                <a:latin typeface="Montserrat" panose="00000500000000000000" pitchFamily="2" charset="0"/>
              </a:rPr>
              <a:t>Math Education</a:t>
            </a:r>
          </a:p>
          <a:p>
            <a:pPr marL="285750" indent="-285750"/>
            <a:r>
              <a:rPr lang="en-US" sz="2000" dirty="0">
                <a:latin typeface="Montserrat" panose="00000500000000000000" pitchFamily="2" charset="0"/>
              </a:rPr>
              <a:t>Peace &amp; Conflict     Resolution Studies</a:t>
            </a:r>
          </a:p>
          <a:p>
            <a:pPr marL="285750" indent="-285750"/>
            <a:endParaRPr lang="en-US" sz="2000" dirty="0">
              <a:latin typeface="Montserrat" panose="00000500000000000000" pitchFamily="2" charset="0"/>
            </a:endParaRPr>
          </a:p>
          <a:p>
            <a:pPr marL="285750" indent="-285750"/>
            <a:r>
              <a:rPr lang="en-US" sz="2000" dirty="0">
                <a:latin typeface="Montserrat" panose="00000500000000000000" pitchFamily="2" charset="0"/>
              </a:rPr>
              <a:t>Physics Education</a:t>
            </a:r>
          </a:p>
          <a:p>
            <a:pPr marL="285750" indent="-285750"/>
            <a:r>
              <a:rPr lang="en-US" sz="2000" dirty="0">
                <a:latin typeface="Montserrat" panose="00000500000000000000" pitchFamily="2" charset="0"/>
              </a:rPr>
              <a:t>Political Science</a:t>
            </a:r>
          </a:p>
          <a:p>
            <a:pPr marL="285750" indent="-285750"/>
            <a:r>
              <a:rPr lang="en-US" sz="2000" dirty="0">
                <a:latin typeface="Montserrat" panose="00000500000000000000" pitchFamily="2" charset="0"/>
              </a:rPr>
              <a:t>Public Administration</a:t>
            </a:r>
          </a:p>
          <a:p>
            <a:pPr marL="285750" indent="-285750"/>
            <a:r>
              <a:rPr lang="en-US" sz="2000" dirty="0">
                <a:latin typeface="Montserrat" panose="00000500000000000000" pitchFamily="2" charset="0"/>
              </a:rPr>
              <a:t>Public/Global Health</a:t>
            </a:r>
          </a:p>
          <a:p>
            <a:pPr marL="285750" indent="-285750"/>
            <a:r>
              <a:rPr lang="en-US" sz="2000" dirty="0">
                <a:latin typeface="Montserrat" panose="00000500000000000000" pitchFamily="2" charset="0"/>
              </a:rPr>
              <a:t>Social Work</a:t>
            </a:r>
          </a:p>
          <a:p>
            <a:pPr marL="285750" indent="-285750"/>
            <a:r>
              <a:rPr lang="en-US" sz="2000" dirty="0">
                <a:latin typeface="Montserrat" panose="00000500000000000000" pitchFamily="2" charset="0"/>
              </a:rPr>
              <a:t>Sociology</a:t>
            </a:r>
          </a:p>
          <a:p>
            <a:pPr marL="285750" indent="-285750"/>
            <a:r>
              <a:rPr lang="en-US" sz="2000" dirty="0">
                <a:latin typeface="Montserrat" panose="00000500000000000000" pitchFamily="2" charset="0"/>
              </a:rPr>
              <a:t>Urban Planning</a:t>
            </a:r>
          </a:p>
          <a:p>
            <a:endParaRPr lang="en-US" sz="2000" dirty="0">
              <a:latin typeface="Montserrat" panose="00000500000000000000" pitchFamily="2" charset="0"/>
            </a:endParaRPr>
          </a:p>
          <a:p>
            <a:endParaRPr lang="en-US" sz="2000" dirty="0">
              <a:latin typeface="Montserrat" panose="00000500000000000000" pitchFamily="2" charset="0"/>
            </a:endParaRPr>
          </a:p>
        </p:txBody>
      </p:sp>
    </p:spTree>
    <p:extLst>
      <p:ext uri="{BB962C8B-B14F-4D97-AF65-F5344CB8AC3E}">
        <p14:creationId xmlns:p14="http://schemas.microsoft.com/office/powerpoint/2010/main" val="16191587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561372" y="442913"/>
            <a:ext cx="8896953" cy="1325562"/>
          </a:xfrm>
          <a:prstGeom prst="rect">
            <a:avLst/>
          </a:prstGeom>
        </p:spPr>
        <p:txBody>
          <a:bodyPr>
            <a:normAutofit/>
          </a:bodyPr>
          <a:lstStyle/>
          <a:p>
            <a:r>
              <a:rPr lang="en-US" b="1" dirty="0">
                <a:solidFill>
                  <a:srgbClr val="003DA5"/>
                </a:solidFill>
                <a:latin typeface="Montserrat" panose="00000500000000000000" pitchFamily="2" charset="0"/>
              </a:rPr>
              <a:t>Eligible Host Institutions</a:t>
            </a:r>
          </a:p>
        </p:txBody>
      </p:sp>
      <p:pic>
        <p:nvPicPr>
          <p:cNvPr id="4" name="Picture 3" descr="Institutions of Higher Education">
            <a:extLst>
              <a:ext uri="{FF2B5EF4-FFF2-40B4-BE49-F238E27FC236}">
                <a16:creationId xmlns:a16="http://schemas.microsoft.com/office/drawing/2014/main" id="{9412CAC8-0297-43E9-B16C-5550C34F1E0C}"/>
              </a:ext>
            </a:extLst>
          </p:cNvPr>
          <p:cNvPicPr>
            <a:picLocks noChangeAspect="1"/>
          </p:cNvPicPr>
          <p:nvPr/>
        </p:nvPicPr>
        <p:blipFill>
          <a:blip r:embed="rId3"/>
          <a:stretch>
            <a:fillRect/>
          </a:stretch>
        </p:blipFill>
        <p:spPr>
          <a:xfrm>
            <a:off x="561372" y="2100067"/>
            <a:ext cx="1639966" cy="1737511"/>
          </a:xfrm>
          <a:prstGeom prst="rect">
            <a:avLst/>
          </a:prstGeom>
        </p:spPr>
      </p:pic>
      <p:sp>
        <p:nvSpPr>
          <p:cNvPr id="21" name="TextBox 20">
            <a:extLst>
              <a:ext uri="{FF2B5EF4-FFF2-40B4-BE49-F238E27FC236}">
                <a16:creationId xmlns:a16="http://schemas.microsoft.com/office/drawing/2014/main" id="{938E2375-DEB9-4E0C-BF40-F0E8992DF8C7}"/>
              </a:ext>
            </a:extLst>
          </p:cNvPr>
          <p:cNvSpPr txBox="1"/>
          <p:nvPr/>
        </p:nvSpPr>
        <p:spPr>
          <a:xfrm>
            <a:off x="391232" y="3925891"/>
            <a:ext cx="2435034" cy="1015663"/>
          </a:xfrm>
          <a:prstGeom prst="rect">
            <a:avLst/>
          </a:prstGeom>
          <a:noFill/>
        </p:spPr>
        <p:txBody>
          <a:bodyPr wrap="square">
            <a:spAutoFit/>
          </a:bodyPr>
          <a:lstStyle/>
          <a:p>
            <a:pPr marL="285750" indent="-285750">
              <a:buFont typeface="Arial" panose="020B0604020202020204" pitchFamily="34" charset="0"/>
              <a:buChar char="•"/>
            </a:pPr>
            <a:r>
              <a:rPr lang="en-US" sz="1500" dirty="0">
                <a:solidFill>
                  <a:prstClr val="black"/>
                </a:solidFill>
                <a:latin typeface="Montserrat" panose="00000500000000000000" pitchFamily="2" charset="0"/>
              </a:rPr>
              <a:t>Public or private universities</a:t>
            </a:r>
          </a:p>
          <a:p>
            <a:pPr marL="285750" indent="-285750">
              <a:buFont typeface="Arial" panose="020B0604020202020204" pitchFamily="34" charset="0"/>
              <a:buChar char="•"/>
            </a:pPr>
            <a:r>
              <a:rPr lang="en-US" sz="1500" dirty="0">
                <a:solidFill>
                  <a:prstClr val="black"/>
                </a:solidFill>
                <a:latin typeface="Montserrat" panose="00000500000000000000" pitchFamily="2" charset="0"/>
              </a:rPr>
              <a:t>Community colleges</a:t>
            </a:r>
          </a:p>
        </p:txBody>
      </p:sp>
      <p:pic>
        <p:nvPicPr>
          <p:cNvPr id="20" name="Picture 19" descr="Government Institutions">
            <a:extLst>
              <a:ext uri="{FF2B5EF4-FFF2-40B4-BE49-F238E27FC236}">
                <a16:creationId xmlns:a16="http://schemas.microsoft.com/office/drawing/2014/main" id="{08A68DAF-FE7D-47DF-AF01-C9BD6E2E568A}"/>
              </a:ext>
            </a:extLst>
          </p:cNvPr>
          <p:cNvPicPr>
            <a:picLocks noChangeAspect="1"/>
          </p:cNvPicPr>
          <p:nvPr/>
        </p:nvPicPr>
        <p:blipFill rotWithShape="1">
          <a:blip r:embed="rId4">
            <a:extLst>
              <a:ext uri="{28A0092B-C50C-407E-A947-70E740481C1C}">
                <a14:useLocalDpi xmlns:a14="http://schemas.microsoft.com/office/drawing/2010/main" val="0"/>
              </a:ext>
            </a:extLst>
          </a:blip>
          <a:srcRect l="27593" t="34153" r="28869" b="35080"/>
          <a:stretch/>
        </p:blipFill>
        <p:spPr>
          <a:xfrm>
            <a:off x="3033436" y="2100068"/>
            <a:ext cx="1627632" cy="1610293"/>
          </a:xfrm>
          <a:prstGeom prst="rect">
            <a:avLst/>
          </a:prstGeom>
        </p:spPr>
      </p:pic>
      <p:sp>
        <p:nvSpPr>
          <p:cNvPr id="23" name="Rectangle 22">
            <a:extLst>
              <a:ext uri="{FF2B5EF4-FFF2-40B4-BE49-F238E27FC236}">
                <a16:creationId xmlns:a16="http://schemas.microsoft.com/office/drawing/2014/main" id="{BA648C4A-2DD5-4978-AEE5-D7900441D56C}"/>
              </a:ext>
            </a:extLst>
          </p:cNvPr>
          <p:cNvSpPr/>
          <p:nvPr/>
        </p:nvSpPr>
        <p:spPr>
          <a:xfrm>
            <a:off x="2709443" y="3925893"/>
            <a:ext cx="2435034" cy="1092607"/>
          </a:xfrm>
          <a:prstGeom prst="rect">
            <a:avLst/>
          </a:prstGeom>
        </p:spPr>
        <p:txBody>
          <a:bodyPr wrap="square">
            <a:spAutoFit/>
          </a:bodyPr>
          <a:lstStyle/>
          <a:p>
            <a:pPr marL="214313" indent="-171450">
              <a:spcAft>
                <a:spcPts val="300"/>
              </a:spcAft>
              <a:buFont typeface="Arial" panose="020B0604020202020204" pitchFamily="34" charset="0"/>
              <a:buChar char="•"/>
            </a:pPr>
            <a:r>
              <a:rPr lang="en-US" sz="1500" dirty="0">
                <a:solidFill>
                  <a:prstClr val="black"/>
                </a:solidFill>
                <a:latin typeface="Montserrat" panose="00000500000000000000" pitchFamily="2" charset="0"/>
              </a:rPr>
              <a:t>Ministries/agencies</a:t>
            </a:r>
          </a:p>
          <a:p>
            <a:pPr marL="214313" indent="-171450">
              <a:spcAft>
                <a:spcPts val="300"/>
              </a:spcAft>
              <a:buFont typeface="Arial" panose="020B0604020202020204" pitchFamily="34" charset="0"/>
              <a:buChar char="•"/>
            </a:pPr>
            <a:r>
              <a:rPr lang="en-US" sz="1500" dirty="0">
                <a:solidFill>
                  <a:prstClr val="black"/>
                </a:solidFill>
                <a:latin typeface="Montserrat" panose="00000500000000000000" pitchFamily="2" charset="0"/>
              </a:rPr>
              <a:t>Courts</a:t>
            </a:r>
          </a:p>
          <a:p>
            <a:pPr marL="214313" indent="-171450">
              <a:spcAft>
                <a:spcPts val="300"/>
              </a:spcAft>
              <a:buFont typeface="Arial" panose="020B0604020202020204" pitchFamily="34" charset="0"/>
              <a:buChar char="•"/>
            </a:pPr>
            <a:r>
              <a:rPr lang="en-US" sz="1500" dirty="0">
                <a:solidFill>
                  <a:prstClr val="black"/>
                </a:solidFill>
                <a:latin typeface="Montserrat" panose="00000500000000000000" pitchFamily="2" charset="0"/>
              </a:rPr>
              <a:t>Parliamentary or congressional bodies</a:t>
            </a:r>
          </a:p>
        </p:txBody>
      </p:sp>
      <p:pic>
        <p:nvPicPr>
          <p:cNvPr id="28" name="Picture 27" descr="Cultural Institutions">
            <a:extLst>
              <a:ext uri="{FF2B5EF4-FFF2-40B4-BE49-F238E27FC236}">
                <a16:creationId xmlns:a16="http://schemas.microsoft.com/office/drawing/2014/main" id="{6965DEE8-EAE9-4BFF-90A4-431785B203BA}"/>
              </a:ext>
            </a:extLst>
          </p:cNvPr>
          <p:cNvPicPr>
            <a:picLocks noChangeAspect="1"/>
          </p:cNvPicPr>
          <p:nvPr/>
        </p:nvPicPr>
        <p:blipFill rotWithShape="1">
          <a:blip r:embed="rId5">
            <a:extLst>
              <a:ext uri="{28A0092B-C50C-407E-A947-70E740481C1C}">
                <a14:useLocalDpi xmlns:a14="http://schemas.microsoft.com/office/drawing/2010/main" val="0"/>
              </a:ext>
            </a:extLst>
          </a:blip>
          <a:srcRect l="28629" t="35001" r="27834" b="34232"/>
          <a:stretch/>
        </p:blipFill>
        <p:spPr>
          <a:xfrm>
            <a:off x="5282184" y="2100068"/>
            <a:ext cx="1627632" cy="1610293"/>
          </a:xfrm>
          <a:prstGeom prst="rect">
            <a:avLst/>
          </a:prstGeom>
        </p:spPr>
      </p:pic>
      <p:sp>
        <p:nvSpPr>
          <p:cNvPr id="25" name="Rectangle 24">
            <a:extLst>
              <a:ext uri="{FF2B5EF4-FFF2-40B4-BE49-F238E27FC236}">
                <a16:creationId xmlns:a16="http://schemas.microsoft.com/office/drawing/2014/main" id="{F823B9CE-8C8A-4CFB-92F4-91C60CA47FB1}"/>
              </a:ext>
            </a:extLst>
          </p:cNvPr>
          <p:cNvSpPr/>
          <p:nvPr/>
        </p:nvSpPr>
        <p:spPr>
          <a:xfrm>
            <a:off x="5149319" y="3925893"/>
            <a:ext cx="1893363" cy="861774"/>
          </a:xfrm>
          <a:prstGeom prst="rect">
            <a:avLst/>
          </a:prstGeom>
        </p:spPr>
        <p:txBody>
          <a:bodyPr wrap="square">
            <a:spAutoFit/>
          </a:bodyPr>
          <a:lstStyle/>
          <a:p>
            <a:pPr marL="214313" indent="-171450">
              <a:spcAft>
                <a:spcPts val="300"/>
              </a:spcAft>
              <a:buFont typeface="Arial" panose="020B0604020202020204" pitchFamily="34" charset="0"/>
              <a:buChar char="•"/>
            </a:pPr>
            <a:r>
              <a:rPr lang="en-US" sz="1500" dirty="0">
                <a:solidFill>
                  <a:prstClr val="black"/>
                </a:solidFill>
                <a:latin typeface="Montserrat" panose="00000500000000000000" pitchFamily="2" charset="0"/>
              </a:rPr>
              <a:t>Conservatories</a:t>
            </a:r>
          </a:p>
          <a:p>
            <a:pPr marL="214313" indent="-171450">
              <a:spcAft>
                <a:spcPts val="300"/>
              </a:spcAft>
              <a:buFont typeface="Arial" panose="020B0604020202020204" pitchFamily="34" charset="0"/>
              <a:buChar char="•"/>
            </a:pPr>
            <a:r>
              <a:rPr lang="en-US" sz="1500" dirty="0">
                <a:solidFill>
                  <a:prstClr val="black"/>
                </a:solidFill>
                <a:latin typeface="Montserrat" panose="00000500000000000000" pitchFamily="2" charset="0"/>
              </a:rPr>
              <a:t>Museums</a:t>
            </a:r>
          </a:p>
          <a:p>
            <a:pPr marL="214313" indent="-171450">
              <a:spcAft>
                <a:spcPts val="300"/>
              </a:spcAft>
              <a:buFont typeface="Arial" panose="020B0604020202020204" pitchFamily="34" charset="0"/>
              <a:buChar char="•"/>
            </a:pPr>
            <a:r>
              <a:rPr lang="en-US" sz="1500" dirty="0">
                <a:solidFill>
                  <a:prstClr val="black"/>
                </a:solidFill>
                <a:latin typeface="Montserrat" panose="00000500000000000000" pitchFamily="2" charset="0"/>
              </a:rPr>
              <a:t>Libraries</a:t>
            </a:r>
          </a:p>
        </p:txBody>
      </p:sp>
      <p:pic>
        <p:nvPicPr>
          <p:cNvPr id="24" name="Picture 23" descr="Non-Governmental Organizations">
            <a:extLst>
              <a:ext uri="{FF2B5EF4-FFF2-40B4-BE49-F238E27FC236}">
                <a16:creationId xmlns:a16="http://schemas.microsoft.com/office/drawing/2014/main" id="{84B170EB-56E5-469B-963E-737B62438912}"/>
              </a:ext>
            </a:extLst>
          </p:cNvPr>
          <p:cNvPicPr>
            <a:picLocks noChangeAspect="1"/>
          </p:cNvPicPr>
          <p:nvPr/>
        </p:nvPicPr>
        <p:blipFill rotWithShape="1">
          <a:blip r:embed="rId6">
            <a:extLst>
              <a:ext uri="{28A0092B-C50C-407E-A947-70E740481C1C}">
                <a14:useLocalDpi xmlns:a14="http://schemas.microsoft.com/office/drawing/2010/main" val="0"/>
              </a:ext>
            </a:extLst>
          </a:blip>
          <a:srcRect l="28867" t="34782" r="28186" b="34451"/>
          <a:stretch/>
        </p:blipFill>
        <p:spPr>
          <a:xfrm>
            <a:off x="7527382" y="2088969"/>
            <a:ext cx="1627632" cy="1632491"/>
          </a:xfrm>
          <a:prstGeom prst="rect">
            <a:avLst/>
          </a:prstGeom>
        </p:spPr>
      </p:pic>
      <p:sp>
        <p:nvSpPr>
          <p:cNvPr id="27" name="Rectangle 26">
            <a:extLst>
              <a:ext uri="{FF2B5EF4-FFF2-40B4-BE49-F238E27FC236}">
                <a16:creationId xmlns:a16="http://schemas.microsoft.com/office/drawing/2014/main" id="{61A8DDE4-8ADD-4393-95C6-FDEAF9088216}"/>
              </a:ext>
            </a:extLst>
          </p:cNvPr>
          <p:cNvSpPr/>
          <p:nvPr/>
        </p:nvSpPr>
        <p:spPr>
          <a:xfrm>
            <a:off x="7345866" y="3925892"/>
            <a:ext cx="1990665" cy="1015663"/>
          </a:xfrm>
          <a:prstGeom prst="rect">
            <a:avLst/>
          </a:prstGeom>
        </p:spPr>
        <p:txBody>
          <a:bodyPr wrap="square">
            <a:spAutoFit/>
          </a:bodyPr>
          <a:lstStyle/>
          <a:p>
            <a:pPr marL="214313" indent="-171450">
              <a:spcAft>
                <a:spcPts val="300"/>
              </a:spcAft>
              <a:buFont typeface="Arial" panose="020B0604020202020204" pitchFamily="34" charset="0"/>
              <a:buChar char="•"/>
            </a:pPr>
            <a:r>
              <a:rPr lang="en-US" sz="1500" dirty="0">
                <a:solidFill>
                  <a:prstClr val="black"/>
                </a:solidFill>
                <a:latin typeface="Montserrat" panose="00000500000000000000" pitchFamily="2" charset="0"/>
              </a:rPr>
              <a:t>Non-partisan,         issue centered organizations and think tanks</a:t>
            </a:r>
          </a:p>
        </p:txBody>
      </p:sp>
      <p:pic>
        <p:nvPicPr>
          <p:cNvPr id="26" name="Picture 25" descr="Medical Institutions">
            <a:extLst>
              <a:ext uri="{FF2B5EF4-FFF2-40B4-BE49-F238E27FC236}">
                <a16:creationId xmlns:a16="http://schemas.microsoft.com/office/drawing/2014/main" id="{0A82B23E-FD52-4666-BFCD-66D111F14CD5}"/>
              </a:ext>
            </a:extLst>
          </p:cNvPr>
          <p:cNvPicPr>
            <a:picLocks noChangeAspect="1"/>
          </p:cNvPicPr>
          <p:nvPr/>
        </p:nvPicPr>
        <p:blipFill rotWithShape="1">
          <a:blip r:embed="rId7">
            <a:extLst>
              <a:ext uri="{28A0092B-C50C-407E-A947-70E740481C1C}">
                <a14:useLocalDpi xmlns:a14="http://schemas.microsoft.com/office/drawing/2010/main" val="0"/>
              </a:ext>
            </a:extLst>
          </a:blip>
          <a:srcRect l="28275" t="34782" r="28187" b="34451"/>
          <a:stretch/>
        </p:blipFill>
        <p:spPr>
          <a:xfrm>
            <a:off x="9819937" y="2100067"/>
            <a:ext cx="1627632" cy="1610294"/>
          </a:xfrm>
          <a:prstGeom prst="rect">
            <a:avLst/>
          </a:prstGeom>
        </p:spPr>
      </p:pic>
      <p:sp>
        <p:nvSpPr>
          <p:cNvPr id="29" name="Rectangle 28">
            <a:extLst>
              <a:ext uri="{FF2B5EF4-FFF2-40B4-BE49-F238E27FC236}">
                <a16:creationId xmlns:a16="http://schemas.microsoft.com/office/drawing/2014/main" id="{D9747BCC-6209-487E-A223-5F950366D1AD}"/>
              </a:ext>
            </a:extLst>
          </p:cNvPr>
          <p:cNvSpPr/>
          <p:nvPr/>
        </p:nvSpPr>
        <p:spPr>
          <a:xfrm>
            <a:off x="9468774" y="3925892"/>
            <a:ext cx="2329958" cy="823302"/>
          </a:xfrm>
          <a:prstGeom prst="rect">
            <a:avLst/>
          </a:prstGeom>
        </p:spPr>
        <p:txBody>
          <a:bodyPr wrap="square">
            <a:spAutoFit/>
          </a:bodyPr>
          <a:lstStyle/>
          <a:p>
            <a:pPr marL="214313" indent="-171450">
              <a:spcAft>
                <a:spcPts val="300"/>
              </a:spcAft>
              <a:buFont typeface="Arial" panose="020B0604020202020204" pitchFamily="34" charset="0"/>
              <a:buChar char="•"/>
            </a:pPr>
            <a:r>
              <a:rPr lang="en-US" sz="1500" dirty="0">
                <a:solidFill>
                  <a:prstClr val="black"/>
                </a:solidFill>
                <a:latin typeface="Montserrat" panose="00000500000000000000" pitchFamily="2" charset="0"/>
              </a:rPr>
              <a:t>Public health organizations</a:t>
            </a:r>
          </a:p>
          <a:p>
            <a:pPr marL="214313" indent="-171450">
              <a:spcAft>
                <a:spcPts val="300"/>
              </a:spcAft>
              <a:buFont typeface="Arial" panose="020B0604020202020204" pitchFamily="34" charset="0"/>
              <a:buChar char="•"/>
            </a:pPr>
            <a:r>
              <a:rPr lang="en-US" sz="1500" dirty="0">
                <a:solidFill>
                  <a:prstClr val="black"/>
                </a:solidFill>
                <a:latin typeface="Montserrat" panose="00000500000000000000" pitchFamily="2" charset="0"/>
              </a:rPr>
              <a:t>Teaching hospitals</a:t>
            </a:r>
          </a:p>
        </p:txBody>
      </p:sp>
    </p:spTree>
    <p:extLst>
      <p:ext uri="{BB962C8B-B14F-4D97-AF65-F5344CB8AC3E}">
        <p14:creationId xmlns:p14="http://schemas.microsoft.com/office/powerpoint/2010/main" val="20805644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3476" y="365125"/>
            <a:ext cx="11225046" cy="1325563"/>
          </a:xfrm>
        </p:spPr>
        <p:txBody>
          <a:bodyPr>
            <a:normAutofit/>
          </a:bodyPr>
          <a:lstStyle/>
          <a:p>
            <a:r>
              <a:rPr lang="en-US" b="1" dirty="0">
                <a:solidFill>
                  <a:srgbClr val="003DA5"/>
                </a:solidFill>
                <a:latin typeface="Montserrat" panose="00000500000000000000" pitchFamily="2" charset="0"/>
              </a:rPr>
              <a:t>Sample Project Activities</a:t>
            </a:r>
          </a:p>
        </p:txBody>
      </p:sp>
      <p:pic>
        <p:nvPicPr>
          <p:cNvPr id="11" name="Picture 10">
            <a:extLst>
              <a:ext uri="{FF2B5EF4-FFF2-40B4-BE49-F238E27FC236}">
                <a16:creationId xmlns:a16="http://schemas.microsoft.com/office/drawing/2014/main" id="{1F216EF5-123B-4313-AEAD-84E2B34540BF}"/>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2282" y="1535339"/>
            <a:ext cx="4352921" cy="4352921"/>
          </a:xfrm>
          <a:prstGeom prst="rect">
            <a:avLst/>
          </a:prstGeom>
        </p:spPr>
      </p:pic>
      <p:sp>
        <p:nvSpPr>
          <p:cNvPr id="4" name="Content Placeholder 3">
            <a:extLst>
              <a:ext uri="{FF2B5EF4-FFF2-40B4-BE49-F238E27FC236}">
                <a16:creationId xmlns:a16="http://schemas.microsoft.com/office/drawing/2014/main" id="{5FA31C44-4296-40A5-85A4-1FCE372A07E6}"/>
              </a:ext>
            </a:extLst>
          </p:cNvPr>
          <p:cNvSpPr>
            <a:spLocks noGrp="1"/>
          </p:cNvSpPr>
          <p:nvPr>
            <p:ph sz="half" idx="2"/>
          </p:nvPr>
        </p:nvSpPr>
        <p:spPr>
          <a:xfrm>
            <a:off x="5040351" y="1535339"/>
            <a:ext cx="6668172" cy="4641624"/>
          </a:xfrm>
        </p:spPr>
        <p:txBody>
          <a:bodyPr>
            <a:noAutofit/>
          </a:bodyPr>
          <a:lstStyle/>
          <a:p>
            <a:pPr>
              <a:lnSpc>
                <a:spcPct val="100000"/>
              </a:lnSpc>
              <a:spcBef>
                <a:spcPts val="0"/>
              </a:spcBef>
              <a:spcAft>
                <a:spcPts val="600"/>
              </a:spcAft>
            </a:pPr>
            <a:r>
              <a:rPr lang="en-US" sz="2200" dirty="0">
                <a:latin typeface="Montserrat" panose="00000500000000000000" pitchFamily="2" charset="0"/>
              </a:rPr>
              <a:t>Delivering </a:t>
            </a:r>
            <a:r>
              <a:rPr lang="en-US" sz="2200" b="1" dirty="0">
                <a:latin typeface="Montserrat" panose="00000500000000000000" pitchFamily="2" charset="0"/>
              </a:rPr>
              <a:t>seminars, training or workshops</a:t>
            </a:r>
          </a:p>
          <a:p>
            <a:pPr>
              <a:lnSpc>
                <a:spcPct val="100000"/>
              </a:lnSpc>
              <a:spcBef>
                <a:spcPts val="0"/>
              </a:spcBef>
              <a:spcAft>
                <a:spcPts val="600"/>
              </a:spcAft>
            </a:pPr>
            <a:r>
              <a:rPr lang="en-US" sz="2200" dirty="0">
                <a:latin typeface="Montserrat" panose="00000500000000000000" pitchFamily="2" charset="0"/>
              </a:rPr>
              <a:t>Consulting on </a:t>
            </a:r>
            <a:r>
              <a:rPr lang="en-US" sz="2200" b="1" dirty="0">
                <a:latin typeface="Montserrat" panose="00000500000000000000" pitchFamily="2" charset="0"/>
              </a:rPr>
              <a:t>faculty or workforce development</a:t>
            </a:r>
          </a:p>
          <a:p>
            <a:pPr>
              <a:lnSpc>
                <a:spcPct val="100000"/>
              </a:lnSpc>
              <a:spcBef>
                <a:spcPts val="0"/>
              </a:spcBef>
              <a:spcAft>
                <a:spcPts val="600"/>
              </a:spcAft>
            </a:pPr>
            <a:r>
              <a:rPr lang="en-US" sz="2200" dirty="0">
                <a:latin typeface="Montserrat" panose="00000500000000000000" pitchFamily="2" charset="0"/>
              </a:rPr>
              <a:t>Developing </a:t>
            </a:r>
            <a:r>
              <a:rPr lang="en-US" sz="2200" b="1" dirty="0">
                <a:latin typeface="Montserrat" panose="00000500000000000000" pitchFamily="2" charset="0"/>
              </a:rPr>
              <a:t>academic or training curricula </a:t>
            </a:r>
            <a:r>
              <a:rPr lang="en-US" sz="2200" dirty="0">
                <a:latin typeface="Montserrat" panose="00000500000000000000" pitchFamily="2" charset="0"/>
              </a:rPr>
              <a:t>and materials</a:t>
            </a:r>
          </a:p>
          <a:p>
            <a:pPr>
              <a:lnSpc>
                <a:spcPct val="100000"/>
              </a:lnSpc>
              <a:spcBef>
                <a:spcPts val="0"/>
              </a:spcBef>
              <a:spcAft>
                <a:spcPts val="600"/>
              </a:spcAft>
            </a:pPr>
            <a:r>
              <a:rPr lang="en-US" sz="2200" dirty="0">
                <a:latin typeface="Montserrat" panose="00000500000000000000" pitchFamily="2" charset="0"/>
              </a:rPr>
              <a:t>Giving </a:t>
            </a:r>
            <a:r>
              <a:rPr lang="en-US" sz="2200" b="1" dirty="0">
                <a:latin typeface="Montserrat" panose="00000500000000000000" pitchFamily="2" charset="0"/>
              </a:rPr>
              <a:t>lectures </a:t>
            </a:r>
            <a:r>
              <a:rPr lang="en-US" sz="2200" dirty="0">
                <a:latin typeface="Montserrat" panose="00000500000000000000" pitchFamily="2" charset="0"/>
              </a:rPr>
              <a:t>at the graduate or undergraduate level</a:t>
            </a:r>
          </a:p>
          <a:p>
            <a:pPr>
              <a:lnSpc>
                <a:spcPct val="100000"/>
              </a:lnSpc>
              <a:spcBef>
                <a:spcPts val="0"/>
              </a:spcBef>
              <a:spcAft>
                <a:spcPts val="600"/>
              </a:spcAft>
            </a:pPr>
            <a:r>
              <a:rPr lang="en-US" sz="2200" dirty="0">
                <a:latin typeface="Montserrat" panose="00000500000000000000" pitchFamily="2" charset="0"/>
              </a:rPr>
              <a:t>Conducting </a:t>
            </a:r>
            <a:r>
              <a:rPr lang="en-US" sz="2200" b="1" dirty="0">
                <a:latin typeface="Montserrat" panose="00000500000000000000" pitchFamily="2" charset="0"/>
              </a:rPr>
              <a:t>needs assessments or evaluations </a:t>
            </a:r>
            <a:r>
              <a:rPr lang="en-US" sz="2200" dirty="0">
                <a:latin typeface="Montserrat" panose="00000500000000000000" pitchFamily="2" charset="0"/>
              </a:rPr>
              <a:t>for a program or institution</a:t>
            </a:r>
          </a:p>
          <a:p>
            <a:pPr>
              <a:lnSpc>
                <a:spcPct val="100000"/>
              </a:lnSpc>
              <a:spcBef>
                <a:spcPts val="0"/>
              </a:spcBef>
              <a:spcAft>
                <a:spcPts val="600"/>
              </a:spcAft>
            </a:pPr>
            <a:r>
              <a:rPr lang="en-US" sz="2200" dirty="0">
                <a:latin typeface="Montserrat" panose="00000500000000000000" pitchFamily="2" charset="0"/>
              </a:rPr>
              <a:t>Supporting</a:t>
            </a:r>
            <a:r>
              <a:rPr lang="en-US" sz="2200" b="1" dirty="0">
                <a:latin typeface="Montserrat" panose="00000500000000000000" pitchFamily="2" charset="0"/>
              </a:rPr>
              <a:t> accreditation </a:t>
            </a:r>
            <a:r>
              <a:rPr lang="en-US" sz="2200" dirty="0">
                <a:latin typeface="Montserrat" panose="00000500000000000000" pitchFamily="2" charset="0"/>
              </a:rPr>
              <a:t>process for a university program</a:t>
            </a:r>
          </a:p>
          <a:p>
            <a:pPr>
              <a:lnSpc>
                <a:spcPct val="100000"/>
              </a:lnSpc>
              <a:spcBef>
                <a:spcPts val="0"/>
              </a:spcBef>
              <a:spcAft>
                <a:spcPts val="600"/>
              </a:spcAft>
            </a:pPr>
            <a:r>
              <a:rPr lang="en-US" sz="2200" dirty="0">
                <a:latin typeface="Montserrat" panose="00000500000000000000" pitchFamily="2" charset="0"/>
              </a:rPr>
              <a:t>Engaging in </a:t>
            </a:r>
            <a:r>
              <a:rPr lang="en-US" sz="2200" b="1" dirty="0">
                <a:latin typeface="Montserrat" panose="00000500000000000000" pitchFamily="2" charset="0"/>
              </a:rPr>
              <a:t>strategic planning </a:t>
            </a:r>
            <a:r>
              <a:rPr lang="en-US" sz="2200" dirty="0">
                <a:latin typeface="Montserrat" panose="00000500000000000000" pitchFamily="2" charset="0"/>
              </a:rPr>
              <a:t>activities</a:t>
            </a:r>
          </a:p>
          <a:p>
            <a:pPr>
              <a:lnSpc>
                <a:spcPct val="100000"/>
              </a:lnSpc>
              <a:spcBef>
                <a:spcPts val="0"/>
              </a:spcBef>
              <a:spcAft>
                <a:spcPts val="600"/>
              </a:spcAft>
            </a:pPr>
            <a:endParaRPr lang="en-US" sz="2200" dirty="0">
              <a:latin typeface="Montserrat" panose="00000500000000000000" pitchFamily="2" charset="0"/>
            </a:endParaRPr>
          </a:p>
          <a:p>
            <a:pPr>
              <a:lnSpc>
                <a:spcPct val="100000"/>
              </a:lnSpc>
            </a:pPr>
            <a:endParaRPr lang="en-US" sz="2200" dirty="0"/>
          </a:p>
        </p:txBody>
      </p:sp>
    </p:spTree>
    <p:extLst>
      <p:ext uri="{BB962C8B-B14F-4D97-AF65-F5344CB8AC3E}">
        <p14:creationId xmlns:p14="http://schemas.microsoft.com/office/powerpoint/2010/main" val="3737654730"/>
      </p:ext>
    </p:extLst>
  </p:cSld>
  <p:clrMapOvr>
    <a:masterClrMapping/>
  </p:clrMapOvr>
</p:sld>
</file>

<file path=ppt/theme/theme1.xml><?xml version="1.0" encoding="utf-8"?>
<a:theme xmlns:a="http://schemas.openxmlformats.org/drawingml/2006/main" name="2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4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3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Fulbright Specialist Program_University of California Irvine</Template>
  <TotalTime>10333</TotalTime>
  <Words>1210</Words>
  <Application>Microsoft Office PowerPoint</Application>
  <PresentationFormat>Widescreen</PresentationFormat>
  <Paragraphs>155</Paragraphs>
  <Slides>17</Slides>
  <Notes>16</Notes>
  <HiddenSlides>0</HiddenSlides>
  <MMClips>0</MMClips>
  <ScaleCrop>false</ScaleCrop>
  <HeadingPairs>
    <vt:vector size="4" baseType="variant">
      <vt:variant>
        <vt:lpstr>Theme</vt:lpstr>
      </vt:variant>
      <vt:variant>
        <vt:i4>4</vt:i4>
      </vt:variant>
      <vt:variant>
        <vt:lpstr>Slide Titles</vt:lpstr>
      </vt:variant>
      <vt:variant>
        <vt:i4>17</vt:i4>
      </vt:variant>
    </vt:vector>
  </HeadingPairs>
  <TitlesOfParts>
    <vt:vector size="21" baseType="lpstr">
      <vt:lpstr>2_Custom Design</vt:lpstr>
      <vt:lpstr>Custom Design</vt:lpstr>
      <vt:lpstr>4_Custom Design</vt:lpstr>
      <vt:lpstr>3_Custom Design</vt:lpstr>
      <vt:lpstr>Fulbright Specialist Program Information Session for U.S. Applicants</vt:lpstr>
      <vt:lpstr>Today’s Presentation</vt:lpstr>
      <vt:lpstr>About the Fulbright Program</vt:lpstr>
      <vt:lpstr>Diversity &amp; Inclusion</vt:lpstr>
      <vt:lpstr>Fulbright Specialist Program Overview</vt:lpstr>
      <vt:lpstr>Benefits for Participating Specialists</vt:lpstr>
      <vt:lpstr>Eligible Project Fields</vt:lpstr>
      <vt:lpstr>Eligible Host Institutions</vt:lpstr>
      <vt:lpstr>Sample Project Activities</vt:lpstr>
      <vt:lpstr>PowerPoint Presentation</vt:lpstr>
      <vt:lpstr>Fulbright Specialist Roster</vt:lpstr>
      <vt:lpstr>Key Eligibility Criteria</vt:lpstr>
      <vt:lpstr>Roster Application Essay Prompts  Maximum of 1500 words each</vt:lpstr>
      <vt:lpstr>Application Review Process</vt:lpstr>
      <vt:lpstr>The Matching Process</vt:lpstr>
      <vt:lpstr>Grant Implementation</vt:lpstr>
      <vt:lpstr>Questions? Contact us!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Amirah Nelson</dc:creator>
  <cp:lastModifiedBy>Amirah Nelson</cp:lastModifiedBy>
  <cp:revision>77</cp:revision>
  <cp:lastPrinted>2018-11-27T16:36:40Z</cp:lastPrinted>
  <dcterms:created xsi:type="dcterms:W3CDTF">2021-04-28T15:54:21Z</dcterms:created>
  <dcterms:modified xsi:type="dcterms:W3CDTF">2023-03-31T11:47:00Z</dcterms:modified>
</cp:coreProperties>
</file>