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3" r:id="rId1"/>
  </p:sldMasterIdLst>
  <p:notesMasterIdLst>
    <p:notesMasterId r:id="rId14"/>
  </p:notesMasterIdLst>
  <p:sldIdLst>
    <p:sldId id="256" r:id="rId2"/>
    <p:sldId id="257" r:id="rId3"/>
    <p:sldId id="260" r:id="rId4"/>
    <p:sldId id="261" r:id="rId5"/>
    <p:sldId id="267" r:id="rId6"/>
    <p:sldId id="266" r:id="rId7"/>
    <p:sldId id="262" r:id="rId8"/>
    <p:sldId id="259" r:id="rId9"/>
    <p:sldId id="258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0"/>
    <p:restoredTop sz="83129"/>
  </p:normalViewPr>
  <p:slideViewPr>
    <p:cSldViewPr snapToGrid="0">
      <p:cViewPr varScale="1">
        <p:scale>
          <a:sx n="101" d="100"/>
          <a:sy n="101" d="100"/>
        </p:scale>
        <p:origin x="1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EC03EC-CD5C-2440-9CC9-455D4E3D992D}" type="datetimeFigureOut">
              <a:rPr lang="en-US" smtClean="0"/>
              <a:t>5/12/23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A89C8-8564-0842-A2F9-EB9069758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8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law.nih.gov/policies-laws/phs-policy.htm#USGovPrinciples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="1" u="sng" dirty="0"/>
              <a:t>Jason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Introductions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Define IACUC and IBC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Regina McCarthy- IACUC/IBC Coordinator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Jason Jay- Associate Director, Research Compliance IACUC/IBC; IACUC/IBC Administrator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Here to answer the important questions…Who are we? Why we are here? What is our purpose?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Find out who is in the audience- Do they have protocols or experience with these committees?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A89C8-8564-0842-A2F9-EB90697586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296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u="sng" cap="none" dirty="0"/>
              <a:t>Jason</a:t>
            </a:r>
            <a:endParaRPr lang="en-US" sz="2800" b="1" cap="none" dirty="0"/>
          </a:p>
          <a:p>
            <a:r>
              <a:rPr lang="en-US" sz="2800" cap="none" dirty="0"/>
              <a:t>Grant and protocol congruency</a:t>
            </a:r>
          </a:p>
          <a:p>
            <a:pPr lvl="1"/>
            <a:r>
              <a:rPr lang="en-US" sz="2600" cap="none" dirty="0"/>
              <a:t>NIH- Vertebrate Animal Section</a:t>
            </a:r>
          </a:p>
          <a:p>
            <a:pPr lvl="1"/>
            <a:r>
              <a:rPr lang="en-US" sz="2600" cap="none" dirty="0"/>
              <a:t>NSF- Project Description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A89C8-8564-0842-A2F9-EB906975861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054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Jason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A89C8-8564-0842-A2F9-EB90697586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27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u="sng" dirty="0">
                <a:highlight>
                  <a:srgbClr val="00FFFF"/>
                </a:highlight>
              </a:rPr>
              <a:t>Regina</a:t>
            </a:r>
          </a:p>
          <a:p>
            <a:r>
              <a:rPr lang="en-US" dirty="0"/>
              <a:t>Duties and responsibilities:</a:t>
            </a:r>
          </a:p>
          <a:p>
            <a:pPr lvl="1"/>
            <a:r>
              <a:rPr lang="en-US" dirty="0"/>
              <a:t>Regina- Daily operations including coordination of committee activities i.e., meetings, protocol processing, inspections.</a:t>
            </a:r>
          </a:p>
          <a:p>
            <a:pPr lvl="1"/>
            <a:r>
              <a:rPr lang="en-US" dirty="0"/>
              <a:t>Jason- Training and Education, Outreach and Protocol Monitoring, Program Improvement, IACUC/IBC Administration, Radiation and Laser committee member, future Controlled Substances Manager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A89C8-8564-0842-A2F9-EB90697586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20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1" i="0" u="sng" dirty="0">
                <a:solidFill>
                  <a:srgbClr val="0563C1"/>
                </a:solidFill>
                <a:effectLst/>
                <a:latin typeface="Open Sans" panose="020B0606030504020204" pitchFamily="34" charset="0"/>
              </a:rPr>
              <a:t>Jason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More on IBC history: https://</a:t>
            </a:r>
            <a:r>
              <a:rPr lang="en-US" dirty="0" err="1"/>
              <a:t>www.encyclopedia.com</a:t>
            </a:r>
            <a:r>
              <a:rPr lang="en-US" dirty="0"/>
              <a:t>/science/encyclopedias-almanacs-transcripts-and-maps/institutional-biosafety-committees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Health Research Extension Act</a:t>
            </a:r>
            <a:endParaRPr lang="en-US" b="0" i="0" u="none" dirty="0">
              <a:solidFill>
                <a:srgbClr val="0563C1"/>
              </a:solidFill>
              <a:effectLst/>
              <a:latin typeface="Open Sans" panose="020B060603050402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r>
              <a:rPr lang="en-US" b="0" i="0" u="none" dirty="0">
                <a:solidFill>
                  <a:srgbClr val="0563C1"/>
                </a:solidFill>
                <a:effectLst/>
                <a:latin typeface="Open Sans" panose="020B0606030504020204" pitchFamily="34" charset="0"/>
              </a:rPr>
              <a:t>US government principles for the utilization and care of vertebrate animals used in testing, research and training</a:t>
            </a:r>
          </a:p>
          <a:p>
            <a:pPr algn="l"/>
            <a:r>
              <a:rPr lang="en-US" b="0" i="0" u="none" dirty="0">
                <a:solidFill>
                  <a:srgbClr val="0563C1"/>
                </a:solidFill>
                <a:effectLst/>
                <a:latin typeface="Open Sans" panose="020B0606030504020204" pitchFamily="34" charset="0"/>
              </a:rPr>
              <a:t>American Veterinary Medical Association Guidelines for the euthanasia of animals</a:t>
            </a:r>
          </a:p>
          <a:p>
            <a:pPr algn="l"/>
            <a:r>
              <a:rPr lang="en-US" b="0" i="0" u="none" dirty="0">
                <a:solidFill>
                  <a:srgbClr val="0563C1"/>
                </a:solidFill>
                <a:effectLst/>
                <a:latin typeface="Open Sans" panose="020B0606030504020204" pitchFamily="34" charset="0"/>
              </a:rPr>
              <a:t>Public Health Service Policy on Humane Care and Use of Laboratory Animals</a:t>
            </a:r>
          </a:p>
          <a:p>
            <a:pPr algn="l"/>
            <a:r>
              <a:rPr lang="en-US" b="0" i="0" u="none" dirty="0">
                <a:solidFill>
                  <a:srgbClr val="0563C1"/>
                </a:solidFill>
                <a:effectLst/>
                <a:latin typeface="Open Sans" panose="020B0606030504020204" pitchFamily="34" charset="0"/>
              </a:rPr>
              <a:t>Office of Biotechnology Activities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cap="small" dirty="0">
                <a:solidFill>
                  <a:srgbClr val="FFFFFF"/>
                </a:solidFill>
                <a:effectLst/>
                <a:latin typeface="MercuryTextG2-Semibold-Pro_Web"/>
              </a:rPr>
              <a:t>Office of Science and Technology Policy</a:t>
            </a:r>
          </a:p>
          <a:p>
            <a:pPr algn="l"/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A89C8-8564-0842-A2F9-EB90697586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912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Jason</a:t>
            </a:r>
          </a:p>
          <a:p>
            <a:r>
              <a:rPr lang="en-US" dirty="0"/>
              <a:t>Contact us for help or questions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A89C8-8564-0842-A2F9-EB90697586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96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Regina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A89C8-8564-0842-A2F9-EB90697586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22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Regina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A89C8-8564-0842-A2F9-EB90697586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88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Jason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A89C8-8564-0842-A2F9-EB90697586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30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Jason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A89C8-8564-0842-A2F9-EB90697586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32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Regina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A89C8-8564-0842-A2F9-EB906975861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04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3AC7782-511A-C94C-86B1-2450BCC16A01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BA1F8BB-CEE5-2248-94E3-6CBD6C27B3E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52129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C7782-511A-C94C-86B1-2450BCC16A01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1F8BB-CEE5-2248-94E3-6CBD6C27B3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27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C7782-511A-C94C-86B1-2450BCC16A01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1F8BB-CEE5-2248-94E3-6CBD6C27B3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08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C7782-511A-C94C-86B1-2450BCC16A01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1F8BB-CEE5-2248-94E3-6CBD6C27B3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81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3AC7782-511A-C94C-86B1-2450BCC16A01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BA1F8BB-CEE5-2248-94E3-6CBD6C27B3E0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2930365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C7782-511A-C94C-86B1-2450BCC16A01}" type="datetimeFigureOut">
              <a:rPr lang="en-US" smtClean="0"/>
              <a:t>5/12/23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1F8BB-CEE5-2248-94E3-6CBD6C27B3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34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C7782-511A-C94C-86B1-2450BCC16A01}" type="datetimeFigureOut">
              <a:rPr lang="en-US" smtClean="0"/>
              <a:t>5/12/23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1F8BB-CEE5-2248-94E3-6CBD6C27B3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03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C7782-511A-C94C-86B1-2450BCC16A01}" type="datetimeFigureOut">
              <a:rPr lang="en-US" smtClean="0"/>
              <a:t>5/12/23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1F8BB-CEE5-2248-94E3-6CBD6C27B3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153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C7782-511A-C94C-86B1-2450BCC16A01}" type="datetimeFigureOut">
              <a:rPr lang="en-US" smtClean="0"/>
              <a:t>5/12/23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1F8BB-CEE5-2248-94E3-6CBD6C27B3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129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3AC7782-511A-C94C-86B1-2450BCC16A01}" type="datetimeFigureOut">
              <a:rPr lang="en-US" smtClean="0"/>
              <a:t>5/12/23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2BA1F8BB-CEE5-2248-94E3-6CBD6C27B3E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52182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3AC7782-511A-C94C-86B1-2450BCC16A01}" type="datetimeFigureOut">
              <a:rPr lang="en-US" smtClean="0"/>
              <a:t>5/12/23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2BA1F8BB-CEE5-2248-94E3-6CBD6C27B3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352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3AC7782-511A-C94C-86B1-2450BCC16A01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BA1F8BB-CEE5-2248-94E3-6CBD6C27B3E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70854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bc.byu.edu/training-educatio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ebecca_scholl@byu.edu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FA5F5-C954-7963-42BB-4663E6E990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4553" y="3091928"/>
            <a:ext cx="9078562" cy="2387600"/>
          </a:xfrm>
        </p:spPr>
        <p:txBody>
          <a:bodyPr>
            <a:normAutofit/>
          </a:bodyPr>
          <a:lstStyle/>
          <a:p>
            <a:pPr algn="l"/>
            <a:r>
              <a:rPr lang="en-US" sz="8000" b="0" i="0" dirty="0">
                <a:effectLst/>
                <a:latin typeface="Calibri" panose="020F0502020204030204" pitchFamily="34" charset="0"/>
              </a:rPr>
              <a:t>IACUC and IBC</a:t>
            </a:r>
            <a:endParaRPr lang="en-US" sz="8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BCE87F-5B5A-E586-EFF6-156B865FCA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553" y="5180445"/>
            <a:ext cx="9323647" cy="991755"/>
          </a:xfrm>
        </p:spPr>
        <p:txBody>
          <a:bodyPr anchor="ctr">
            <a:noAutofit/>
          </a:bodyPr>
          <a:lstStyle/>
          <a:p>
            <a:pPr algn="l"/>
            <a:r>
              <a:rPr lang="en-US" sz="3200" b="0" i="0" dirty="0">
                <a:effectLst/>
                <a:latin typeface="Calibri" panose="020F0502020204030204" pitchFamily="34" charset="0"/>
              </a:rPr>
              <a:t>What to Know about Animal Subjects and Hazardous Materials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94816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79F7A-6FD4-920E-7398-617E7E9D6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know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D9334-A5F0-8DDA-DC7C-54E171F0B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32204"/>
            <a:ext cx="10178322" cy="4843411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Start at least 2 months early</a:t>
            </a:r>
          </a:p>
          <a:p>
            <a:pPr lvl="1"/>
            <a:r>
              <a:rPr lang="en-US" sz="2400" dirty="0"/>
              <a:t>Full Committee Review (FCR): </a:t>
            </a:r>
            <a:r>
              <a:rPr lang="en-US" sz="1900" dirty="0"/>
              <a:t>New faculty, D&amp;E pain categories, complicated protocols</a:t>
            </a:r>
          </a:p>
          <a:p>
            <a:pPr lvl="1"/>
            <a:r>
              <a:rPr lang="en-US" sz="2400" dirty="0"/>
              <a:t>Designated Member Review (DMR)</a:t>
            </a:r>
          </a:p>
          <a:p>
            <a:r>
              <a:rPr lang="en-US" sz="2800" dirty="0"/>
              <a:t>Well written protocols are easier to approve</a:t>
            </a:r>
          </a:p>
          <a:p>
            <a:pPr lvl="1"/>
            <a:r>
              <a:rPr lang="en-US" sz="2400" dirty="0"/>
              <a:t>Use different protocols for different studies</a:t>
            </a:r>
          </a:p>
          <a:p>
            <a:pPr lvl="1"/>
            <a:r>
              <a:rPr lang="en-US" sz="2400" dirty="0"/>
              <a:t>Include enough detail so we understand what you are doing and why</a:t>
            </a:r>
          </a:p>
          <a:p>
            <a:pPr lvl="1"/>
            <a:r>
              <a:rPr lang="en-US" sz="2400" dirty="0"/>
              <a:t>Don’t be so precise that you don’t have any room for changes</a:t>
            </a:r>
          </a:p>
          <a:p>
            <a:pPr lvl="1"/>
            <a:r>
              <a:rPr lang="en-US" sz="2400" dirty="0"/>
              <a:t>Answer questions/stipulations</a:t>
            </a:r>
          </a:p>
          <a:p>
            <a:pPr lvl="1"/>
            <a:r>
              <a:rPr lang="en-US" sz="2400" dirty="0"/>
              <a:t>Protocol should be congruent with grant proposals</a:t>
            </a:r>
          </a:p>
          <a:p>
            <a:r>
              <a:rPr lang="en-US" sz="2800" dirty="0"/>
              <a:t>Ask for help</a:t>
            </a:r>
          </a:p>
        </p:txBody>
      </p:sp>
    </p:spTree>
    <p:extLst>
      <p:ext uri="{BB962C8B-B14F-4D97-AF65-F5344CB8AC3E}">
        <p14:creationId xmlns:p14="http://schemas.microsoft.com/office/powerpoint/2010/main" val="3822687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8434-5666-D085-FE89-1084A578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else we can tell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AD36D-3652-26BE-910B-6296097F5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8400" y="2015376"/>
            <a:ext cx="10393680" cy="4771504"/>
          </a:xfrm>
        </p:spPr>
        <p:txBody>
          <a:bodyPr>
            <a:normAutofit/>
          </a:bodyPr>
          <a:lstStyle/>
          <a:p>
            <a:pPr>
              <a:spcBef>
                <a:spcPts val="2500"/>
              </a:spcBef>
            </a:pPr>
            <a:r>
              <a:rPr lang="en-US" dirty="0"/>
              <a:t>Understand regulations and guidelines:  What regulations and guidelines apply to your work?</a:t>
            </a:r>
          </a:p>
          <a:p>
            <a:pPr>
              <a:spcBef>
                <a:spcPts val="2500"/>
              </a:spcBef>
            </a:pPr>
            <a:r>
              <a:rPr lang="en-US" dirty="0"/>
              <a:t>Write a detailed protocol:  Answer protocol questions clearly and completely. Don’t just copy and past from research proposals.</a:t>
            </a:r>
          </a:p>
          <a:p>
            <a:pPr>
              <a:spcBef>
                <a:spcPts val="2500"/>
              </a:spcBef>
            </a:pPr>
            <a:r>
              <a:rPr lang="en-US" dirty="0"/>
              <a:t>Consult experts: biosafety officer, veterinarian, animal care personnel, librarian, or statistician</a:t>
            </a:r>
          </a:p>
          <a:p>
            <a:pPr>
              <a:spcBef>
                <a:spcPts val="2500"/>
              </a:spcBef>
            </a:pPr>
            <a:r>
              <a:rPr lang="en-US" dirty="0"/>
              <a:t>Practice good record-keeping: Keep records to ensure you can document compliance with regulations and guidelines.</a:t>
            </a:r>
          </a:p>
        </p:txBody>
      </p:sp>
    </p:spTree>
    <p:extLst>
      <p:ext uri="{BB962C8B-B14F-4D97-AF65-F5344CB8AC3E}">
        <p14:creationId xmlns:p14="http://schemas.microsoft.com/office/powerpoint/2010/main" val="2681460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C407A-C1BE-E8A7-BC76-7AC31C03A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F2880-26C6-9732-00DA-6195CDB07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40943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Jason: </a:t>
            </a:r>
          </a:p>
          <a:p>
            <a:pPr marL="457200" lvl="1" indent="0">
              <a:buNone/>
            </a:pPr>
            <a:r>
              <a:rPr lang="en-US" sz="2400" dirty="0"/>
              <a:t>801-422-3629</a:t>
            </a:r>
          </a:p>
          <a:p>
            <a:pPr marL="457200" lvl="1" indent="0">
              <a:buNone/>
            </a:pPr>
            <a:r>
              <a:rPr lang="en-US" sz="2400" dirty="0"/>
              <a:t>jason_jay@byu.edu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Regina: </a:t>
            </a:r>
          </a:p>
          <a:p>
            <a:pPr marL="457200" lvl="1" indent="0">
              <a:buNone/>
            </a:pPr>
            <a:r>
              <a:rPr lang="en-US" sz="2400" dirty="0"/>
              <a:t>801-422-3022</a:t>
            </a:r>
          </a:p>
          <a:p>
            <a:pPr marL="457200" lvl="1" indent="0">
              <a:buNone/>
            </a:pPr>
            <a:r>
              <a:rPr lang="en-US" sz="2400" dirty="0"/>
              <a:t>IACUC@byu.edu</a:t>
            </a:r>
          </a:p>
          <a:p>
            <a:pPr marL="457200" lvl="1" indent="0">
              <a:buNone/>
            </a:pPr>
            <a:r>
              <a:rPr lang="en-US" sz="2400" dirty="0"/>
              <a:t>IBC@byu.edu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477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CBD11-F6D2-F273-A7AC-76069305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Are We?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A6E58-84C2-B3B5-0B3E-CD09BE10D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Duties and responsibilities:</a:t>
            </a:r>
          </a:p>
          <a:p>
            <a:pPr lvl="1"/>
            <a:r>
              <a:rPr lang="en-US" sz="2400" dirty="0"/>
              <a:t>Regina- Coordination of committee activities i.e., meetings, protocol management, inspections</a:t>
            </a:r>
          </a:p>
          <a:p>
            <a:pPr lvl="1"/>
            <a:r>
              <a:rPr lang="en-US" sz="2400" dirty="0"/>
              <a:t>Jason- Training and education, outreach and monitoring, program improvement, IACUC/IBC administration, etc.</a:t>
            </a:r>
          </a:p>
          <a:p>
            <a:r>
              <a:rPr lang="en-US" sz="3200" dirty="0"/>
              <a:t>Our goal is to create a culture of cooperative compliance</a:t>
            </a:r>
          </a:p>
        </p:txBody>
      </p:sp>
    </p:spTree>
    <p:extLst>
      <p:ext uri="{BB962C8B-B14F-4D97-AF65-F5344CB8AC3E}">
        <p14:creationId xmlns:p14="http://schemas.microsoft.com/office/powerpoint/2010/main" val="2089104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CBD11-F6D2-F273-A7AC-76069305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We Here?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A6E58-84C2-B3B5-0B3E-CD09BE10D9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946400"/>
            <a:ext cx="10178322" cy="3721100"/>
          </a:xfrm>
        </p:spPr>
        <p:txBody>
          <a:bodyPr numCol="2">
            <a:normAutofit fontScale="92500" lnSpcReduction="20000"/>
          </a:bodyPr>
          <a:lstStyle/>
          <a:p>
            <a:r>
              <a:rPr lang="en-US" sz="3000" dirty="0"/>
              <a:t>Regulators and Regulations</a:t>
            </a:r>
          </a:p>
          <a:p>
            <a:pPr lvl="1"/>
            <a:r>
              <a:rPr lang="en-US" sz="2400" dirty="0"/>
              <a:t>U.S. CFR</a:t>
            </a:r>
          </a:p>
          <a:p>
            <a:pPr lvl="1"/>
            <a:r>
              <a:rPr lang="en-US" sz="2400" dirty="0"/>
              <a:t>U.S. HREA</a:t>
            </a:r>
          </a:p>
          <a:p>
            <a:pPr lvl="1"/>
            <a:r>
              <a:rPr lang="en-US" sz="2400" dirty="0"/>
              <a:t>OSTP U.S. Government Principles</a:t>
            </a:r>
          </a:p>
          <a:p>
            <a:pPr lvl="1"/>
            <a:r>
              <a:rPr lang="en-US" sz="2400" dirty="0"/>
              <a:t>USDA AWA and AWR</a:t>
            </a:r>
          </a:p>
          <a:p>
            <a:pPr lvl="1"/>
            <a:r>
              <a:rPr lang="en-US" sz="2400" dirty="0"/>
              <a:t>DHHS PHS Policy</a:t>
            </a:r>
          </a:p>
          <a:p>
            <a:pPr lvl="1"/>
            <a:r>
              <a:rPr lang="en-US" sz="2400" dirty="0"/>
              <a:t>AVMA Guidelines</a:t>
            </a:r>
          </a:p>
          <a:p>
            <a:pPr lvl="1"/>
            <a:r>
              <a:rPr lang="en-US" sz="2400" dirty="0"/>
              <a:t>OLAW Assurance</a:t>
            </a:r>
          </a:p>
          <a:p>
            <a:pPr lvl="1"/>
            <a:r>
              <a:rPr lang="en-US" sz="2400" dirty="0"/>
              <a:t>ILAR The Guide</a:t>
            </a:r>
          </a:p>
          <a:p>
            <a:pPr marL="457200" lvl="1" indent="0">
              <a:buNone/>
            </a:pPr>
            <a:endParaRPr lang="en-US" sz="2400" dirty="0"/>
          </a:p>
          <a:p>
            <a:pPr lvl="1"/>
            <a:r>
              <a:rPr lang="en-US" sz="2400" dirty="0"/>
              <a:t>AAALAC</a:t>
            </a:r>
          </a:p>
          <a:p>
            <a:pPr lvl="1"/>
            <a:r>
              <a:rPr lang="en-US" sz="2400" dirty="0"/>
              <a:t>FDA GLP</a:t>
            </a:r>
          </a:p>
          <a:p>
            <a:pPr lvl="1"/>
            <a:r>
              <a:rPr lang="en-US" sz="2400" dirty="0"/>
              <a:t>CDC BMBL</a:t>
            </a:r>
          </a:p>
          <a:p>
            <a:pPr lvl="1"/>
            <a:r>
              <a:rPr lang="en-US" sz="2400" dirty="0"/>
              <a:t>OBA Guidelines</a:t>
            </a:r>
          </a:p>
          <a:p>
            <a:pPr lvl="1"/>
            <a:r>
              <a:rPr lang="en-US" sz="2400" dirty="0"/>
              <a:t>DURC Policy</a:t>
            </a:r>
          </a:p>
          <a:p>
            <a:pPr lvl="1"/>
            <a:r>
              <a:rPr lang="en-US" sz="2400" dirty="0"/>
              <a:t>DOL OSHA Standards</a:t>
            </a:r>
          </a:p>
          <a:p>
            <a:pPr lvl="1"/>
            <a:r>
              <a:rPr lang="en-US" sz="2400" dirty="0"/>
              <a:t>BYU Policies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604989A-B18F-FC70-384D-94E784B3F4AF}"/>
              </a:ext>
            </a:extLst>
          </p:cNvPr>
          <p:cNvSpPr txBox="1">
            <a:spLocks/>
          </p:cNvSpPr>
          <p:nvPr/>
        </p:nvSpPr>
        <p:spPr>
          <a:xfrm>
            <a:off x="1251678" y="1249169"/>
            <a:ext cx="10178322" cy="1697231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Reasons for IACUC and IBC</a:t>
            </a:r>
          </a:p>
          <a:p>
            <a:pPr lvl="1"/>
            <a:r>
              <a:rPr lang="en-US" sz="2400" dirty="0"/>
              <a:t>1966 Animal Welfare Act, 1986 Public Heath Service Policy</a:t>
            </a:r>
          </a:p>
          <a:p>
            <a:pPr lvl="1"/>
            <a:r>
              <a:rPr lang="en-US" sz="2400" dirty="0"/>
              <a:t>1976 NIH Guidelines for Research Involving rDNA Molecules</a:t>
            </a:r>
          </a:p>
        </p:txBody>
      </p:sp>
    </p:spTree>
    <p:extLst>
      <p:ext uri="{BB962C8B-B14F-4D97-AF65-F5344CB8AC3E}">
        <p14:creationId xmlns:p14="http://schemas.microsoft.com/office/powerpoint/2010/main" val="3558305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CBD11-F6D2-F273-A7AC-76069305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Our Purpose?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A6E58-84C2-B3B5-0B3E-CD09BE10D9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473200"/>
            <a:ext cx="10178322" cy="5002415"/>
          </a:xfrm>
        </p:spPr>
        <p:txBody>
          <a:bodyPr>
            <a:normAutofit fontScale="85000" lnSpcReduction="10000"/>
          </a:bodyPr>
          <a:lstStyle/>
          <a:p>
            <a:r>
              <a:rPr lang="en-US" sz="2600" dirty="0"/>
              <a:t>Protocol Review and Approval</a:t>
            </a:r>
          </a:p>
          <a:p>
            <a:pPr lvl="1"/>
            <a:r>
              <a:rPr lang="en-US" sz="2400" dirty="0"/>
              <a:t>Live vertebrate animals used in research, teaching, testing</a:t>
            </a:r>
          </a:p>
          <a:p>
            <a:pPr lvl="1"/>
            <a:r>
              <a:rPr lang="en-US" sz="2400" dirty="0"/>
              <a:t>Biosafety and Biosecurity related to </a:t>
            </a:r>
            <a:r>
              <a:rPr lang="en-US" sz="2400" b="0" i="0" dirty="0">
                <a:effectLst/>
              </a:rPr>
              <a:t>recombinant or synthetic nucleic acid molecules, infectious agents, carcinogens, toxins, and other potentially hazardous agents</a:t>
            </a:r>
            <a:endParaRPr lang="en-US" sz="2400" dirty="0"/>
          </a:p>
          <a:p>
            <a:r>
              <a:rPr lang="en-US" sz="2600" dirty="0"/>
              <a:t>Facility Inspections</a:t>
            </a:r>
          </a:p>
          <a:p>
            <a:r>
              <a:rPr lang="en-US" sz="2600" dirty="0"/>
              <a:t>Continuing review of protocols</a:t>
            </a:r>
          </a:p>
          <a:p>
            <a:r>
              <a:rPr lang="en-US" sz="2600" dirty="0"/>
              <a:t>Investigate concerns and determine corrective actions</a:t>
            </a:r>
          </a:p>
          <a:p>
            <a:r>
              <a:rPr lang="en-US" sz="2600" dirty="0"/>
              <a:t>Evaluate Program and make recommendations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sz="2800" dirty="0"/>
              <a:t>IACUC/IBC Office</a:t>
            </a:r>
          </a:p>
          <a:p>
            <a:pPr lvl="1"/>
            <a:r>
              <a:rPr lang="en-US" sz="2400" dirty="0"/>
              <a:t>Coordinate the above</a:t>
            </a:r>
          </a:p>
          <a:p>
            <a:pPr lvl="1"/>
            <a:r>
              <a:rPr lang="en-US" sz="2400" dirty="0"/>
              <a:t>Provide training and support to committee members and researchers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885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70196-2D7B-2528-1500-5BEAFF11D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you need an IACUC protocol?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7E4BC-4EBE-6EFE-EA00-20BA4B079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Anything involving live vertebrate animals</a:t>
            </a:r>
          </a:p>
        </p:txBody>
      </p:sp>
    </p:spTree>
    <p:extLst>
      <p:ext uri="{BB962C8B-B14F-4D97-AF65-F5344CB8AC3E}">
        <p14:creationId xmlns:p14="http://schemas.microsoft.com/office/powerpoint/2010/main" val="3750404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4A22F-3164-5284-5EF6-E7DF84135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126956"/>
          </a:xfrm>
        </p:spPr>
        <p:txBody>
          <a:bodyPr/>
          <a:lstStyle/>
          <a:p>
            <a:r>
              <a:rPr lang="en-US" dirty="0"/>
              <a:t>Do you need an </a:t>
            </a:r>
            <a:r>
              <a:rPr lang="en-US" dirty="0" err="1"/>
              <a:t>ibc</a:t>
            </a:r>
            <a:r>
              <a:rPr lang="en-US" dirty="0"/>
              <a:t> protocol?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AEF9D-8980-A59B-A63D-E5D27EEA8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509341"/>
            <a:ext cx="4844322" cy="425841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NIH Mandated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Recombinant DNA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Nucleic Acid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Dual Use Research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Select Agents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BYU Mandated</a:t>
            </a:r>
          </a:p>
          <a:p>
            <a:pPr lvl="1"/>
            <a:r>
              <a:rPr lang="en-US" dirty="0"/>
              <a:t>Infectious Microorganisms</a:t>
            </a:r>
          </a:p>
          <a:p>
            <a:pPr lvl="1"/>
            <a:r>
              <a:rPr lang="en-US" dirty="0"/>
              <a:t>Toxins and Carcinogens</a:t>
            </a:r>
          </a:p>
          <a:p>
            <a:pPr lvl="1"/>
            <a:r>
              <a:rPr lang="en-US" dirty="0"/>
              <a:t>Human cell lines Blood Borne Pathogens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01593A-5B08-8CBB-1EF1-680A6BB43D90}"/>
              </a:ext>
            </a:extLst>
          </p:cNvPr>
          <p:cNvSpPr txBox="1"/>
          <p:nvPr/>
        </p:nvSpPr>
        <p:spPr>
          <a:xfrm>
            <a:off x="1251678" y="6024690"/>
            <a:ext cx="7374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none" dirty="0">
                <a:hlinkClick r:id="rId3"/>
              </a:rPr>
              <a:t>https://ibc.byu.edu/training-education</a:t>
            </a:r>
            <a:endParaRPr lang="en-US" sz="2400" cap="none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6649DA-6EEE-2E92-C15A-F55F4951492F}"/>
              </a:ext>
            </a:extLst>
          </p:cNvPr>
          <p:cNvSpPr txBox="1">
            <a:spLocks/>
          </p:cNvSpPr>
          <p:nvPr/>
        </p:nvSpPr>
        <p:spPr>
          <a:xfrm>
            <a:off x="6424246" y="1886681"/>
            <a:ext cx="5005754" cy="308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200" dirty="0"/>
              <a:t>Want to talk to someone about your study?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2800" dirty="0"/>
              <a:t>Contact Rebecca Scholl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hlinkClick r:id="rId4"/>
              </a:rPr>
              <a:t>rebecca_scholl@byu.edu</a:t>
            </a:r>
            <a:endParaRPr lang="en-US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801-422-6875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248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CBD11-F6D2-F273-A7AC-76069305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We Help You?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A6E58-84C2-B3B5-0B3E-CD09BE10D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Reduce administrative burden</a:t>
            </a:r>
          </a:p>
          <a:p>
            <a:r>
              <a:rPr lang="en-US" sz="2800" dirty="0"/>
              <a:t>Move protocols forward</a:t>
            </a:r>
          </a:p>
          <a:p>
            <a:r>
              <a:rPr lang="en-US" sz="2800" dirty="0"/>
              <a:t>Provide resources on websites: </a:t>
            </a:r>
            <a:r>
              <a:rPr lang="en-US" sz="2800" dirty="0" err="1"/>
              <a:t>iacuc.byu.edu</a:t>
            </a:r>
            <a:r>
              <a:rPr lang="en-US" sz="2800" dirty="0"/>
              <a:t> and </a:t>
            </a:r>
            <a:r>
              <a:rPr lang="en-US" sz="2800" dirty="0" err="1"/>
              <a:t>ibc.byu.edu</a:t>
            </a:r>
            <a:endParaRPr lang="en-US" sz="2800" dirty="0"/>
          </a:p>
          <a:p>
            <a:r>
              <a:rPr lang="en-US" sz="2800" dirty="0"/>
              <a:t>JIT training for </a:t>
            </a:r>
            <a:r>
              <a:rPr lang="en-US" sz="2800" dirty="0" err="1"/>
              <a:t>iRIS</a:t>
            </a:r>
            <a:endParaRPr lang="en-US" sz="2800" dirty="0"/>
          </a:p>
          <a:p>
            <a:r>
              <a:rPr lang="en-US" sz="2800" dirty="0"/>
              <a:t>Post Approval Monitoring (PAM)</a:t>
            </a:r>
          </a:p>
          <a:p>
            <a:r>
              <a:rPr lang="en-US" sz="2800" dirty="0"/>
              <a:t>Answer all your questions</a:t>
            </a:r>
          </a:p>
        </p:txBody>
      </p:sp>
    </p:spTree>
    <p:extLst>
      <p:ext uri="{BB962C8B-B14F-4D97-AF65-F5344CB8AC3E}">
        <p14:creationId xmlns:p14="http://schemas.microsoft.com/office/powerpoint/2010/main" val="3284265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CBD11-F6D2-F273-A7AC-76069305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You Help Us?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A6E58-84C2-B3B5-0B3E-CD09BE10D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Pilot testing</a:t>
            </a:r>
          </a:p>
          <a:p>
            <a:r>
              <a:rPr lang="en-US" sz="2800" dirty="0"/>
              <a:t>Annual feedback survey</a:t>
            </a:r>
          </a:p>
          <a:p>
            <a:r>
              <a:rPr lang="en-US" sz="2800" dirty="0"/>
              <a:t>Use our websites: </a:t>
            </a:r>
            <a:r>
              <a:rPr lang="en-US" sz="2800" dirty="0" err="1"/>
              <a:t>iacuc.byu.edu</a:t>
            </a:r>
            <a:r>
              <a:rPr lang="en-US" sz="2800" dirty="0"/>
              <a:t> and </a:t>
            </a:r>
            <a:r>
              <a:rPr lang="en-US" sz="2800" dirty="0" err="1"/>
              <a:t>ibc.byu.edu</a:t>
            </a:r>
            <a:endParaRPr lang="en-US" sz="2800" dirty="0"/>
          </a:p>
          <a:p>
            <a:r>
              <a:rPr lang="en-US" sz="2800" dirty="0"/>
              <a:t>Communicate with us (committee, vet, coordinator, administrator)</a:t>
            </a:r>
          </a:p>
          <a:p>
            <a:r>
              <a:rPr lang="en-US" sz="2800" dirty="0"/>
              <a:t>Monitor and train students well</a:t>
            </a:r>
          </a:p>
          <a:p>
            <a:r>
              <a:rPr lang="en-US" sz="2800" dirty="0"/>
              <a:t>Self-Correct, Self-Report</a:t>
            </a:r>
          </a:p>
        </p:txBody>
      </p:sp>
    </p:spTree>
    <p:extLst>
      <p:ext uri="{BB962C8B-B14F-4D97-AF65-F5344CB8AC3E}">
        <p14:creationId xmlns:p14="http://schemas.microsoft.com/office/powerpoint/2010/main" val="733444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CBD11-F6D2-F273-A7AC-76069305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iRIS</a:t>
            </a:r>
            <a:r>
              <a:rPr lang="en-US" dirty="0"/>
              <a:t> Tips for success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4BC8912-2299-3F3D-4943-F6EC01F4D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6001"/>
            <a:ext cx="11195538" cy="3593591"/>
          </a:xfrm>
        </p:spPr>
        <p:txBody>
          <a:bodyPr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6001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{36C53328-B958-3440-BAAA-FC92754CD4BE}tf10001071</Template>
  <TotalTime>18015</TotalTime>
  <Words>789</Words>
  <Application>Microsoft Macintosh PowerPoint</Application>
  <PresentationFormat>Widescreen</PresentationFormat>
  <Paragraphs>144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Gill Sans MT</vt:lpstr>
      <vt:lpstr>Impact</vt:lpstr>
      <vt:lpstr>MercuryTextG2-Semibold-Pro_Web</vt:lpstr>
      <vt:lpstr>Open Sans</vt:lpstr>
      <vt:lpstr>Badge</vt:lpstr>
      <vt:lpstr>IACUC and IBC</vt:lpstr>
      <vt:lpstr>Who Are We?</vt:lpstr>
      <vt:lpstr>Why Are We Here?</vt:lpstr>
      <vt:lpstr>What Is Our Purpose?</vt:lpstr>
      <vt:lpstr>Do you need an IACUC protocol?</vt:lpstr>
      <vt:lpstr>Do you need an ibc protocol?</vt:lpstr>
      <vt:lpstr>How Can We Help You?</vt:lpstr>
      <vt:lpstr>How Can You Help Us?</vt:lpstr>
      <vt:lpstr>iRIS Tips for success</vt:lpstr>
      <vt:lpstr>Things to know</vt:lpstr>
      <vt:lpstr>What else we can tell you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IACUC and IBC</dc:title>
  <dc:creator>Jason Jay</dc:creator>
  <cp:lastModifiedBy>Jason Jay</cp:lastModifiedBy>
  <cp:revision>12</cp:revision>
  <dcterms:created xsi:type="dcterms:W3CDTF">2023-04-28T15:41:17Z</dcterms:created>
  <dcterms:modified xsi:type="dcterms:W3CDTF">2023-05-12T19:05:25Z</dcterms:modified>
</cp:coreProperties>
</file>